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diagrams/drawing2.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3" r:id="rId2"/>
    <p:sldMasterId id="2147483676" r:id="rId3"/>
    <p:sldMasterId id="2147483687" r:id="rId4"/>
    <p:sldMasterId id="2147483698" r:id="rId5"/>
    <p:sldMasterId id="2147483709" r:id="rId6"/>
    <p:sldMasterId id="2147483720" r:id="rId7"/>
    <p:sldMasterId id="2147483731" r:id="rId8"/>
  </p:sldMasterIdLst>
  <p:notesMasterIdLst>
    <p:notesMasterId r:id="rId50"/>
  </p:notesMasterIdLst>
  <p:sldIdLst>
    <p:sldId id="294" r:id="rId9"/>
    <p:sldId id="364" r:id="rId10"/>
    <p:sldId id="365" r:id="rId11"/>
    <p:sldId id="554" r:id="rId12"/>
    <p:sldId id="630" r:id="rId13"/>
    <p:sldId id="592" r:id="rId14"/>
    <p:sldId id="555" r:id="rId15"/>
    <p:sldId id="594" r:id="rId16"/>
    <p:sldId id="593" r:id="rId17"/>
    <p:sldId id="517" r:id="rId18"/>
    <p:sldId id="393" r:id="rId19"/>
    <p:sldId id="596" r:id="rId20"/>
    <p:sldId id="395" r:id="rId21"/>
    <p:sldId id="597" r:id="rId22"/>
    <p:sldId id="598" r:id="rId23"/>
    <p:sldId id="599" r:id="rId24"/>
    <p:sldId id="600" r:id="rId25"/>
    <p:sldId id="601" r:id="rId26"/>
    <p:sldId id="602" r:id="rId27"/>
    <p:sldId id="603" r:id="rId28"/>
    <p:sldId id="604" r:id="rId29"/>
    <p:sldId id="605" r:id="rId30"/>
    <p:sldId id="515" r:id="rId31"/>
    <p:sldId id="606" r:id="rId32"/>
    <p:sldId id="607" r:id="rId33"/>
    <p:sldId id="608" r:id="rId34"/>
    <p:sldId id="609" r:id="rId35"/>
    <p:sldId id="610" r:id="rId36"/>
    <p:sldId id="611" r:id="rId37"/>
    <p:sldId id="612" r:id="rId38"/>
    <p:sldId id="613" r:id="rId39"/>
    <p:sldId id="614" r:id="rId40"/>
    <p:sldId id="374" r:id="rId41"/>
    <p:sldId id="615" r:id="rId42"/>
    <p:sldId id="616" r:id="rId43"/>
    <p:sldId id="617" r:id="rId44"/>
    <p:sldId id="618" r:id="rId45"/>
    <p:sldId id="619" r:id="rId46"/>
    <p:sldId id="620" r:id="rId47"/>
    <p:sldId id="621" r:id="rId48"/>
    <p:sldId id="363"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晓菲 汪" initials="晓菲"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76246" autoAdjust="0"/>
  </p:normalViewPr>
  <p:slideViewPr>
    <p:cSldViewPr snapToGrid="0" snapToObjects="1">
      <p:cViewPr varScale="1">
        <p:scale>
          <a:sx n="82" d="100"/>
          <a:sy n="82" d="100"/>
        </p:scale>
        <p:origin x="-210"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4_5#1">
  <dgm:title val=""/>
  <dgm:desc val=""/>
  <dgm:catLst>
    <dgm:cat type="accent4" pri="11500"/>
  </dgm:catLst>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65ED6AB-52DF-4997-989F-50BD19632C64}" type="doc">
      <dgm:prSet loTypeId="urn:microsoft.com/office/officeart/2005/8/layout/hierarchy4" loCatId="hierarchy" qsTypeId="urn:microsoft.com/office/officeart/2005/8/quickstyle/simple1#1" qsCatId="simple" csTypeId="urn:microsoft.com/office/officeart/2005/8/colors/accent4_5#1" csCatId="accent4" phldr="1"/>
      <dgm:spPr/>
      <dgm:t>
        <a:bodyPr/>
        <a:lstStyle/>
        <a:p>
          <a:endParaRPr lang="en-US"/>
        </a:p>
      </dgm:t>
    </dgm:pt>
    <dgm:pt modelId="{1989F6A9-78D4-4DA5-A95E-9ECE95B8B034}">
      <dgm:prSet phldrT="[Text]" custT="1"/>
      <dgm:spPr>
        <a:xfrm>
          <a:off x="2582" y="217"/>
          <a:ext cx="3607729" cy="445318"/>
        </a:xfrm>
        <a:prstGeom prst="roundRect">
          <a:avLst>
            <a:gd name="adj" fmla="val 10000"/>
          </a:avLst>
        </a:prstGeom>
        <a:solidFill>
          <a:srgbClr val="002188">
            <a:lumMod val="75000"/>
            <a:alpha val="80000"/>
          </a:srgbClr>
        </a:solidFill>
        <a:ln w="25400" cap="flat" cmpd="sng" algn="ctr">
          <a:solidFill>
            <a:srgbClr val="FFFFFF">
              <a:hueOff val="0"/>
              <a:satOff val="0"/>
              <a:lumOff val="0"/>
              <a:alphaOff val="0"/>
            </a:srgbClr>
          </a:solidFill>
          <a:prstDash val="solid"/>
        </a:ln>
        <a:effectLst/>
      </dgm:spPr>
      <dgm:t>
        <a:bodyPr/>
        <a:lstStyle/>
        <a:p>
          <a:r>
            <a:rPr lang="zh-CN" altLang="en-US" sz="1800" dirty="0" smtClean="0">
              <a:solidFill>
                <a:srgbClr val="FFFFFF"/>
              </a:solidFill>
              <a:latin typeface="微软雅黑" panose="020B0503020204020204" charset="-122"/>
              <a:ea typeface="微软雅黑" panose="020B0503020204020204" charset="-122"/>
              <a:cs typeface="+mn-cs"/>
            </a:rPr>
            <a:t>定量计算</a:t>
          </a:r>
          <a:endParaRPr lang="en-US" sz="1800" dirty="0">
            <a:solidFill>
              <a:srgbClr val="FFFFFF"/>
            </a:solidFill>
            <a:latin typeface="微软雅黑" panose="020B0503020204020204" charset="-122"/>
            <a:ea typeface="微软雅黑" panose="020B0503020204020204" charset="-122"/>
            <a:cs typeface="+mn-cs"/>
          </a:endParaRPr>
        </a:p>
      </dgm:t>
    </dgm:pt>
    <dgm:pt modelId="{4E18E480-7873-4AAF-B602-B5A2C9F5B186}" type="parTrans" cxnId="{2646BE01-0415-44E1-9EFA-B2AC9DAE7C66}">
      <dgm:prSet/>
      <dgm:spPr/>
      <dgm:t>
        <a:bodyPr/>
        <a:lstStyle/>
        <a:p>
          <a:endParaRPr lang="en-US" sz="2800">
            <a:latin typeface="微软雅黑" panose="020B0503020204020204" charset="-122"/>
            <a:ea typeface="微软雅黑" panose="020B0503020204020204" charset="-122"/>
          </a:endParaRPr>
        </a:p>
      </dgm:t>
    </dgm:pt>
    <dgm:pt modelId="{E702DC62-24BA-48A0-9096-363DF6E3D3E0}" type="sibTrans" cxnId="{2646BE01-0415-44E1-9EFA-B2AC9DAE7C66}">
      <dgm:prSet/>
      <dgm:spPr/>
      <dgm:t>
        <a:bodyPr/>
        <a:lstStyle/>
        <a:p>
          <a:endParaRPr lang="en-US" sz="2800">
            <a:latin typeface="微软雅黑" panose="020B0503020204020204" charset="-122"/>
            <a:ea typeface="微软雅黑" panose="020B0503020204020204" charset="-122"/>
          </a:endParaRPr>
        </a:p>
      </dgm:t>
    </dgm:pt>
    <dgm:pt modelId="{962D49E7-95A9-419A-9B7E-10084DA95E6F}">
      <dgm:prSet phldrT="[Text]" custT="1"/>
      <dgm:spPr>
        <a:xfrm>
          <a:off x="2582" y="621145"/>
          <a:ext cx="1731156" cy="445318"/>
        </a:xfrm>
        <a:prstGeom prst="roundRect">
          <a:avLst>
            <a:gd name="adj" fmla="val 10000"/>
          </a:avLst>
        </a:prstGeom>
        <a:solidFill>
          <a:schemeClr val="accent1">
            <a:lumMod val="75000"/>
            <a:alpha val="70000"/>
          </a:schemeClr>
        </a:solidFill>
        <a:ln w="25400" cap="flat" cmpd="sng" algn="ctr">
          <a:noFill/>
          <a:prstDash val="solid"/>
        </a:ln>
        <a:effectLst/>
      </dgm:spPr>
      <dgm:t>
        <a:bodyPr vert="horz"/>
        <a:lstStyle/>
        <a:p>
          <a:r>
            <a:rPr lang="zh-CN" altLang="en-US" sz="1800" dirty="0" smtClean="0">
              <a:solidFill>
                <a:srgbClr val="FFFFFF"/>
              </a:solidFill>
              <a:latin typeface="微软雅黑" panose="020B0503020204020204" charset="-122"/>
              <a:ea typeface="微软雅黑" panose="020B0503020204020204" charset="-122"/>
              <a:cs typeface="+mn-cs"/>
            </a:rPr>
            <a:t>非财务分析</a:t>
          </a:r>
          <a:endParaRPr lang="en-US" sz="1800" dirty="0">
            <a:solidFill>
              <a:srgbClr val="FFFFFF"/>
            </a:solidFill>
            <a:latin typeface="微软雅黑" panose="020B0503020204020204" charset="-122"/>
            <a:ea typeface="微软雅黑" panose="020B0503020204020204" charset="-122"/>
            <a:cs typeface="+mn-cs"/>
          </a:endParaRPr>
        </a:p>
      </dgm:t>
    </dgm:pt>
    <dgm:pt modelId="{B8108459-827D-4FC3-8877-B8A06111A7C2}" type="parTrans" cxnId="{32EEB828-3012-4284-A318-AA31AA03B8E2}">
      <dgm:prSet/>
      <dgm:spPr/>
      <dgm:t>
        <a:bodyPr/>
        <a:lstStyle/>
        <a:p>
          <a:endParaRPr lang="en-US" sz="2800">
            <a:latin typeface="微软雅黑" panose="020B0503020204020204" charset="-122"/>
            <a:ea typeface="微软雅黑" panose="020B0503020204020204" charset="-122"/>
          </a:endParaRPr>
        </a:p>
      </dgm:t>
    </dgm:pt>
    <dgm:pt modelId="{2284FA7C-7223-4164-948A-0164ABCABEBA}" type="sibTrans" cxnId="{32EEB828-3012-4284-A318-AA31AA03B8E2}">
      <dgm:prSet/>
      <dgm:spPr/>
      <dgm:t>
        <a:bodyPr/>
        <a:lstStyle/>
        <a:p>
          <a:endParaRPr lang="en-US" sz="2800">
            <a:latin typeface="微软雅黑" panose="020B0503020204020204" charset="-122"/>
            <a:ea typeface="微软雅黑" panose="020B0503020204020204" charset="-122"/>
          </a:endParaRPr>
        </a:p>
      </dgm:t>
    </dgm:pt>
    <dgm:pt modelId="{D2F3147C-CA58-4411-9872-890058565220}">
      <dgm:prSet phldrT="[Text]" custT="1"/>
      <dgm:spPr>
        <a:xfrm>
          <a:off x="1879155" y="621145"/>
          <a:ext cx="1731156" cy="445318"/>
        </a:xfrm>
        <a:prstGeom prst="roundRect">
          <a:avLst>
            <a:gd name="adj" fmla="val 10000"/>
          </a:avLst>
        </a:prstGeom>
        <a:solidFill>
          <a:schemeClr val="accent1">
            <a:lumMod val="75000"/>
            <a:alpha val="70000"/>
          </a:schemeClr>
        </a:solidFill>
        <a:ln w="25400" cap="flat" cmpd="sng" algn="ctr">
          <a:noFill/>
          <a:prstDash val="solid"/>
        </a:ln>
        <a:effectLst/>
      </dgm:spPr>
      <dgm:t>
        <a:bodyPr vert="horz"/>
        <a:lstStyle/>
        <a:p>
          <a:r>
            <a:rPr lang="zh-CN" altLang="en-US" sz="1800" dirty="0" smtClean="0">
              <a:solidFill>
                <a:srgbClr val="FFFFFF"/>
              </a:solidFill>
              <a:latin typeface="微软雅黑" panose="020B0503020204020204" charset="-122"/>
              <a:ea typeface="微软雅黑" panose="020B0503020204020204" charset="-122"/>
              <a:cs typeface="+mn-cs"/>
            </a:rPr>
            <a:t>财务分析</a:t>
          </a:r>
          <a:endParaRPr lang="en-US" sz="1800" dirty="0">
            <a:solidFill>
              <a:srgbClr val="FFFFFF"/>
            </a:solidFill>
            <a:latin typeface="微软雅黑" panose="020B0503020204020204" charset="-122"/>
            <a:ea typeface="微软雅黑" panose="020B0503020204020204" charset="-122"/>
            <a:cs typeface="+mn-cs"/>
          </a:endParaRPr>
        </a:p>
      </dgm:t>
    </dgm:pt>
    <dgm:pt modelId="{1693BC4D-578C-4D20-8DD5-8A0275486CA8}" type="parTrans" cxnId="{E2756837-E078-4A14-87D3-A70F50EEC229}">
      <dgm:prSet/>
      <dgm:spPr/>
      <dgm:t>
        <a:bodyPr/>
        <a:lstStyle/>
        <a:p>
          <a:endParaRPr lang="en-US" sz="2800">
            <a:latin typeface="微软雅黑" panose="020B0503020204020204" charset="-122"/>
            <a:ea typeface="微软雅黑" panose="020B0503020204020204" charset="-122"/>
          </a:endParaRPr>
        </a:p>
      </dgm:t>
    </dgm:pt>
    <dgm:pt modelId="{EEE1569D-CF1C-4286-9CFC-5CF47DB12ECA}" type="sibTrans" cxnId="{E2756837-E078-4A14-87D3-A70F50EEC229}">
      <dgm:prSet/>
      <dgm:spPr/>
      <dgm:t>
        <a:bodyPr/>
        <a:lstStyle/>
        <a:p>
          <a:endParaRPr lang="en-US" sz="2800">
            <a:latin typeface="微软雅黑" panose="020B0503020204020204" charset="-122"/>
            <a:ea typeface="微软雅黑" panose="020B0503020204020204" charset="-122"/>
          </a:endParaRPr>
        </a:p>
      </dgm:t>
    </dgm:pt>
    <dgm:pt modelId="{E2937507-0177-4132-8D92-43687A6868F6}">
      <dgm:prSet phldrT="[Text]" custT="1"/>
      <dgm:spPr>
        <a:xfrm>
          <a:off x="3901146" y="621145"/>
          <a:ext cx="1731156" cy="445318"/>
        </a:xfrm>
        <a:prstGeom prst="roundRect">
          <a:avLst>
            <a:gd name="adj" fmla="val 10000"/>
          </a:avLst>
        </a:prstGeom>
        <a:solidFill>
          <a:schemeClr val="accent1">
            <a:lumMod val="75000"/>
            <a:alpha val="70000"/>
          </a:schemeClr>
        </a:solidFill>
        <a:ln w="25400" cap="flat" cmpd="sng" algn="ctr">
          <a:noFill/>
          <a:prstDash val="solid"/>
        </a:ln>
        <a:effectLst/>
      </dgm:spPr>
      <dgm:t>
        <a:bodyPr vert="horz"/>
        <a:lstStyle/>
        <a:p>
          <a:r>
            <a:rPr lang="zh-CN" altLang="en-US" sz="1800" dirty="0" smtClean="0">
              <a:solidFill>
                <a:srgbClr val="FFFFFF"/>
              </a:solidFill>
              <a:latin typeface="微软雅黑" panose="020B0503020204020204" charset="-122"/>
              <a:ea typeface="微软雅黑" panose="020B0503020204020204" charset="-122"/>
              <a:cs typeface="+mn-cs"/>
            </a:rPr>
            <a:t>行政检查处罚</a:t>
          </a:r>
          <a:endParaRPr lang="en-US" sz="1800" dirty="0">
            <a:solidFill>
              <a:srgbClr val="FFFFFF"/>
            </a:solidFill>
            <a:latin typeface="微软雅黑" panose="020B0503020204020204" charset="-122"/>
            <a:ea typeface="微软雅黑" panose="020B0503020204020204" charset="-122"/>
            <a:cs typeface="+mn-cs"/>
          </a:endParaRPr>
        </a:p>
      </dgm:t>
    </dgm:pt>
    <dgm:pt modelId="{013E3C03-0426-4554-949A-1A0B653326F0}" type="parTrans" cxnId="{DC80A845-DF8A-47B7-887F-E2AE7A1265CD}">
      <dgm:prSet/>
      <dgm:spPr/>
      <dgm:t>
        <a:bodyPr/>
        <a:lstStyle/>
        <a:p>
          <a:endParaRPr lang="en-US" sz="2800">
            <a:latin typeface="微软雅黑" panose="020B0503020204020204" charset="-122"/>
            <a:ea typeface="微软雅黑" panose="020B0503020204020204" charset="-122"/>
          </a:endParaRPr>
        </a:p>
      </dgm:t>
    </dgm:pt>
    <dgm:pt modelId="{232280FD-9076-4B3E-9571-81FDEF965D44}" type="sibTrans" cxnId="{DC80A845-DF8A-47B7-887F-E2AE7A1265CD}">
      <dgm:prSet/>
      <dgm:spPr/>
      <dgm:t>
        <a:bodyPr/>
        <a:lstStyle/>
        <a:p>
          <a:endParaRPr lang="en-US" sz="2800">
            <a:latin typeface="微软雅黑" panose="020B0503020204020204" charset="-122"/>
            <a:ea typeface="微软雅黑" panose="020B0503020204020204" charset="-122"/>
          </a:endParaRPr>
        </a:p>
      </dgm:t>
    </dgm:pt>
    <dgm:pt modelId="{1E3BEA6F-A105-4FEB-A939-1EE0E77AAF25}">
      <dgm:prSet custT="1"/>
      <dgm:spPr>
        <a:xfrm>
          <a:off x="5777719" y="621145"/>
          <a:ext cx="1731156" cy="445318"/>
        </a:xfrm>
        <a:prstGeom prst="roundRect">
          <a:avLst>
            <a:gd name="adj" fmla="val 10000"/>
          </a:avLst>
        </a:prstGeom>
        <a:solidFill>
          <a:schemeClr val="accent1">
            <a:lumMod val="75000"/>
            <a:alpha val="70000"/>
          </a:schemeClr>
        </a:solidFill>
        <a:ln w="25400" cap="flat" cmpd="sng" algn="ctr">
          <a:noFill/>
          <a:prstDash val="solid"/>
        </a:ln>
        <a:effectLst/>
      </dgm:spPr>
      <dgm:t>
        <a:bodyPr vert="horz"/>
        <a:lstStyle/>
        <a:p>
          <a:r>
            <a:rPr lang="zh-CN" altLang="en-US" sz="1800" dirty="0" smtClean="0">
              <a:solidFill>
                <a:srgbClr val="FFFFFF"/>
              </a:solidFill>
              <a:latin typeface="微软雅黑" panose="020B0503020204020204" charset="-122"/>
              <a:ea typeface="微软雅黑" panose="020B0503020204020204" charset="-122"/>
              <a:cs typeface="+mn-cs"/>
            </a:rPr>
            <a:t>司法诉讼</a:t>
          </a:r>
          <a:endParaRPr lang="zh-CN" altLang="en-US" sz="1800" dirty="0">
            <a:solidFill>
              <a:srgbClr val="FFFFFF"/>
            </a:solidFill>
            <a:latin typeface="微软雅黑" panose="020B0503020204020204" charset="-122"/>
            <a:ea typeface="微软雅黑" panose="020B0503020204020204" charset="-122"/>
            <a:cs typeface="+mn-cs"/>
          </a:endParaRPr>
        </a:p>
      </dgm:t>
    </dgm:pt>
    <dgm:pt modelId="{97C56ECC-627D-401E-8531-43AB1F2F1270}" type="parTrans" cxnId="{F5B5C1D8-E5C8-46CC-965C-2D25A4436FC5}">
      <dgm:prSet/>
      <dgm:spPr/>
      <dgm:t>
        <a:bodyPr/>
        <a:lstStyle/>
        <a:p>
          <a:endParaRPr lang="en-US" sz="2800">
            <a:latin typeface="微软雅黑" panose="020B0503020204020204" charset="-122"/>
            <a:ea typeface="微软雅黑" panose="020B0503020204020204" charset="-122"/>
          </a:endParaRPr>
        </a:p>
      </dgm:t>
    </dgm:pt>
    <dgm:pt modelId="{ED101A43-3BBE-44D4-A9D6-941507B1F2CA}" type="sibTrans" cxnId="{F5B5C1D8-E5C8-46CC-965C-2D25A4436FC5}">
      <dgm:prSet/>
      <dgm:spPr/>
      <dgm:t>
        <a:bodyPr/>
        <a:lstStyle/>
        <a:p>
          <a:endParaRPr lang="en-US" sz="2800">
            <a:latin typeface="微软雅黑" panose="020B0503020204020204" charset="-122"/>
            <a:ea typeface="微软雅黑" panose="020B0503020204020204" charset="-122"/>
          </a:endParaRPr>
        </a:p>
      </dgm:t>
    </dgm:pt>
    <dgm:pt modelId="{B3089A7F-A39B-43CC-97FA-15E9A1A5F6DE}">
      <dgm:prSet phldrT="[Text]" custT="1"/>
      <dgm:spPr>
        <a:xfrm>
          <a:off x="3901146" y="217"/>
          <a:ext cx="3607729" cy="445318"/>
        </a:xfrm>
        <a:prstGeom prst="roundRect">
          <a:avLst>
            <a:gd name="adj" fmla="val 10000"/>
          </a:avLst>
        </a:prstGeom>
        <a:solidFill>
          <a:srgbClr val="002188">
            <a:lumMod val="75000"/>
            <a:alpha val="80000"/>
          </a:srgbClr>
        </a:solidFill>
        <a:ln w="25400" cap="flat" cmpd="sng" algn="ctr">
          <a:solidFill>
            <a:srgbClr val="FFFFFF">
              <a:hueOff val="0"/>
              <a:satOff val="0"/>
              <a:lumOff val="0"/>
              <a:alphaOff val="0"/>
            </a:srgbClr>
          </a:solidFill>
          <a:prstDash val="solid"/>
        </a:ln>
        <a:effectLst/>
      </dgm:spPr>
      <dgm:t>
        <a:bodyPr/>
        <a:lstStyle/>
        <a:p>
          <a:r>
            <a:rPr lang="zh-CN" altLang="en-US" sz="1800" smtClean="0">
              <a:solidFill>
                <a:srgbClr val="FFFFFF"/>
              </a:solidFill>
              <a:latin typeface="微软雅黑" panose="020B0503020204020204" charset="-122"/>
              <a:ea typeface="微软雅黑" panose="020B0503020204020204" charset="-122"/>
              <a:cs typeface="+mn-cs"/>
            </a:rPr>
            <a:t>定性分析</a:t>
          </a:r>
          <a:endParaRPr lang="en-US" sz="1800" dirty="0">
            <a:solidFill>
              <a:srgbClr val="FFFFFF"/>
            </a:solidFill>
            <a:latin typeface="微软雅黑" panose="020B0503020204020204" charset="-122"/>
            <a:ea typeface="微软雅黑" panose="020B0503020204020204" charset="-122"/>
            <a:cs typeface="+mn-cs"/>
          </a:endParaRPr>
        </a:p>
      </dgm:t>
    </dgm:pt>
    <dgm:pt modelId="{C13FED02-BCF9-4F41-90A5-65D274D33A44}" type="sibTrans" cxnId="{5E9F442D-7E9E-4EFC-B04E-C66404B7B6C2}">
      <dgm:prSet/>
      <dgm:spPr/>
      <dgm:t>
        <a:bodyPr/>
        <a:lstStyle/>
        <a:p>
          <a:endParaRPr lang="en-US" sz="2800">
            <a:latin typeface="微软雅黑" panose="020B0503020204020204" charset="-122"/>
            <a:ea typeface="微软雅黑" panose="020B0503020204020204" charset="-122"/>
          </a:endParaRPr>
        </a:p>
      </dgm:t>
    </dgm:pt>
    <dgm:pt modelId="{0E167FCD-38CE-449F-A188-30CD5C6F2DD8}" type="parTrans" cxnId="{5E9F442D-7E9E-4EFC-B04E-C66404B7B6C2}">
      <dgm:prSet/>
      <dgm:spPr/>
      <dgm:t>
        <a:bodyPr/>
        <a:lstStyle/>
        <a:p>
          <a:endParaRPr lang="en-US" sz="2800">
            <a:latin typeface="微软雅黑" panose="020B0503020204020204" charset="-122"/>
            <a:ea typeface="微软雅黑" panose="020B0503020204020204" charset="-122"/>
          </a:endParaRPr>
        </a:p>
      </dgm:t>
    </dgm:pt>
    <dgm:pt modelId="{C348BEB6-1A61-46E1-B8E0-E633D6FAC06F}" type="pres">
      <dgm:prSet presAssocID="{965ED6AB-52DF-4997-989F-50BD19632C64}" presName="Name0" presStyleCnt="0">
        <dgm:presLayoutVars>
          <dgm:chPref val="1"/>
          <dgm:dir/>
          <dgm:animOne val="branch"/>
          <dgm:animLvl val="lvl"/>
          <dgm:resizeHandles/>
        </dgm:presLayoutVars>
      </dgm:prSet>
      <dgm:spPr/>
      <dgm:t>
        <a:bodyPr/>
        <a:lstStyle/>
        <a:p>
          <a:endParaRPr lang="zh-CN" altLang="en-US"/>
        </a:p>
      </dgm:t>
    </dgm:pt>
    <dgm:pt modelId="{6052414B-DAFF-4619-8EC7-9F9F3E6BD122}" type="pres">
      <dgm:prSet presAssocID="{1989F6A9-78D4-4DA5-A95E-9ECE95B8B034}" presName="vertOne" presStyleCnt="0"/>
      <dgm:spPr/>
      <dgm:t>
        <a:bodyPr/>
        <a:lstStyle/>
        <a:p>
          <a:endParaRPr lang="zh-CN" altLang="en-US"/>
        </a:p>
      </dgm:t>
    </dgm:pt>
    <dgm:pt modelId="{DB5E0CA7-D935-46A1-99EC-1324FD108CFB}" type="pres">
      <dgm:prSet presAssocID="{1989F6A9-78D4-4DA5-A95E-9ECE95B8B034}" presName="txOne" presStyleLbl="node0" presStyleIdx="0" presStyleCnt="2">
        <dgm:presLayoutVars>
          <dgm:chPref val="3"/>
        </dgm:presLayoutVars>
      </dgm:prSet>
      <dgm:spPr/>
      <dgm:t>
        <a:bodyPr/>
        <a:lstStyle/>
        <a:p>
          <a:endParaRPr lang="zh-CN" altLang="en-US"/>
        </a:p>
      </dgm:t>
    </dgm:pt>
    <dgm:pt modelId="{0180DC48-6FFC-4E1D-85BE-BABA2BB8377B}" type="pres">
      <dgm:prSet presAssocID="{1989F6A9-78D4-4DA5-A95E-9ECE95B8B034}" presName="parTransOne" presStyleCnt="0"/>
      <dgm:spPr/>
      <dgm:t>
        <a:bodyPr/>
        <a:lstStyle/>
        <a:p>
          <a:endParaRPr lang="zh-CN" altLang="en-US"/>
        </a:p>
      </dgm:t>
    </dgm:pt>
    <dgm:pt modelId="{660DC847-5D17-4980-B2BB-F9FE46C8F64F}" type="pres">
      <dgm:prSet presAssocID="{1989F6A9-78D4-4DA5-A95E-9ECE95B8B034}" presName="horzOne" presStyleCnt="0"/>
      <dgm:spPr/>
      <dgm:t>
        <a:bodyPr/>
        <a:lstStyle/>
        <a:p>
          <a:endParaRPr lang="zh-CN" altLang="en-US"/>
        </a:p>
      </dgm:t>
    </dgm:pt>
    <dgm:pt modelId="{B09D9C4C-2027-4940-A9ED-B677ADFCF0CE}" type="pres">
      <dgm:prSet presAssocID="{962D49E7-95A9-419A-9B7E-10084DA95E6F}" presName="vertTwo" presStyleCnt="0"/>
      <dgm:spPr/>
      <dgm:t>
        <a:bodyPr/>
        <a:lstStyle/>
        <a:p>
          <a:endParaRPr lang="zh-CN" altLang="en-US"/>
        </a:p>
      </dgm:t>
    </dgm:pt>
    <dgm:pt modelId="{E38F9108-405B-4967-ACEF-6DF2276E45B4}" type="pres">
      <dgm:prSet presAssocID="{962D49E7-95A9-419A-9B7E-10084DA95E6F}" presName="txTwo" presStyleLbl="node2" presStyleIdx="0" presStyleCnt="4">
        <dgm:presLayoutVars>
          <dgm:chPref val="3"/>
        </dgm:presLayoutVars>
      </dgm:prSet>
      <dgm:spPr/>
      <dgm:t>
        <a:bodyPr/>
        <a:lstStyle/>
        <a:p>
          <a:endParaRPr lang="zh-CN" altLang="en-US"/>
        </a:p>
      </dgm:t>
    </dgm:pt>
    <dgm:pt modelId="{FC1EBFAD-E9AB-4CCF-A0A6-EC2F40334781}" type="pres">
      <dgm:prSet presAssocID="{962D49E7-95A9-419A-9B7E-10084DA95E6F}" presName="horzTwo" presStyleCnt="0"/>
      <dgm:spPr/>
      <dgm:t>
        <a:bodyPr/>
        <a:lstStyle/>
        <a:p>
          <a:endParaRPr lang="zh-CN" altLang="en-US"/>
        </a:p>
      </dgm:t>
    </dgm:pt>
    <dgm:pt modelId="{06D9EDCA-F089-458F-97AE-B6D4EF7647A2}" type="pres">
      <dgm:prSet presAssocID="{2284FA7C-7223-4164-948A-0164ABCABEBA}" presName="sibSpaceTwo" presStyleCnt="0"/>
      <dgm:spPr/>
      <dgm:t>
        <a:bodyPr/>
        <a:lstStyle/>
        <a:p>
          <a:endParaRPr lang="zh-CN" altLang="en-US"/>
        </a:p>
      </dgm:t>
    </dgm:pt>
    <dgm:pt modelId="{3239D4D8-9FCC-4BE7-B55A-274F7F19EA11}" type="pres">
      <dgm:prSet presAssocID="{D2F3147C-CA58-4411-9872-890058565220}" presName="vertTwo" presStyleCnt="0"/>
      <dgm:spPr/>
      <dgm:t>
        <a:bodyPr/>
        <a:lstStyle/>
        <a:p>
          <a:endParaRPr lang="zh-CN" altLang="en-US"/>
        </a:p>
      </dgm:t>
    </dgm:pt>
    <dgm:pt modelId="{8245D10C-B00B-4991-AD0D-21FA8C2170C2}" type="pres">
      <dgm:prSet presAssocID="{D2F3147C-CA58-4411-9872-890058565220}" presName="txTwo" presStyleLbl="node2" presStyleIdx="1" presStyleCnt="4">
        <dgm:presLayoutVars>
          <dgm:chPref val="3"/>
        </dgm:presLayoutVars>
      </dgm:prSet>
      <dgm:spPr/>
      <dgm:t>
        <a:bodyPr/>
        <a:lstStyle/>
        <a:p>
          <a:endParaRPr lang="zh-CN" altLang="en-US"/>
        </a:p>
      </dgm:t>
    </dgm:pt>
    <dgm:pt modelId="{7C4A6F3F-B9D3-4575-9A7F-5BE93936F837}" type="pres">
      <dgm:prSet presAssocID="{D2F3147C-CA58-4411-9872-890058565220}" presName="horzTwo" presStyleCnt="0"/>
      <dgm:spPr/>
      <dgm:t>
        <a:bodyPr/>
        <a:lstStyle/>
        <a:p>
          <a:endParaRPr lang="zh-CN" altLang="en-US"/>
        </a:p>
      </dgm:t>
    </dgm:pt>
    <dgm:pt modelId="{4DB064F5-8698-4BBA-8FDC-24A86DB1ACEC}" type="pres">
      <dgm:prSet presAssocID="{E702DC62-24BA-48A0-9096-363DF6E3D3E0}" presName="sibSpaceOne" presStyleCnt="0"/>
      <dgm:spPr/>
      <dgm:t>
        <a:bodyPr/>
        <a:lstStyle/>
        <a:p>
          <a:endParaRPr lang="zh-CN" altLang="en-US"/>
        </a:p>
      </dgm:t>
    </dgm:pt>
    <dgm:pt modelId="{4F386552-2597-4C53-A0F6-951D2553A220}" type="pres">
      <dgm:prSet presAssocID="{B3089A7F-A39B-43CC-97FA-15E9A1A5F6DE}" presName="vertOne" presStyleCnt="0"/>
      <dgm:spPr/>
      <dgm:t>
        <a:bodyPr/>
        <a:lstStyle/>
        <a:p>
          <a:endParaRPr lang="zh-CN" altLang="en-US"/>
        </a:p>
      </dgm:t>
    </dgm:pt>
    <dgm:pt modelId="{FC1336E3-B525-47A8-A2F1-5539FC36C3E4}" type="pres">
      <dgm:prSet presAssocID="{B3089A7F-A39B-43CC-97FA-15E9A1A5F6DE}" presName="txOne" presStyleLbl="node0" presStyleIdx="1" presStyleCnt="2">
        <dgm:presLayoutVars>
          <dgm:chPref val="3"/>
        </dgm:presLayoutVars>
      </dgm:prSet>
      <dgm:spPr/>
      <dgm:t>
        <a:bodyPr/>
        <a:lstStyle/>
        <a:p>
          <a:endParaRPr lang="zh-CN" altLang="en-US"/>
        </a:p>
      </dgm:t>
    </dgm:pt>
    <dgm:pt modelId="{1753838C-BE4C-48AF-A06B-D02718D3EAF0}" type="pres">
      <dgm:prSet presAssocID="{B3089A7F-A39B-43CC-97FA-15E9A1A5F6DE}" presName="parTransOne" presStyleCnt="0"/>
      <dgm:spPr/>
      <dgm:t>
        <a:bodyPr/>
        <a:lstStyle/>
        <a:p>
          <a:endParaRPr lang="zh-CN" altLang="en-US"/>
        </a:p>
      </dgm:t>
    </dgm:pt>
    <dgm:pt modelId="{39541036-EE02-4EB6-82D6-479994D28EAC}" type="pres">
      <dgm:prSet presAssocID="{B3089A7F-A39B-43CC-97FA-15E9A1A5F6DE}" presName="horzOne" presStyleCnt="0"/>
      <dgm:spPr/>
      <dgm:t>
        <a:bodyPr/>
        <a:lstStyle/>
        <a:p>
          <a:endParaRPr lang="zh-CN" altLang="en-US"/>
        </a:p>
      </dgm:t>
    </dgm:pt>
    <dgm:pt modelId="{985915CB-E840-47F8-BCED-218E02BEFFF0}" type="pres">
      <dgm:prSet presAssocID="{E2937507-0177-4132-8D92-43687A6868F6}" presName="vertTwo" presStyleCnt="0"/>
      <dgm:spPr/>
      <dgm:t>
        <a:bodyPr/>
        <a:lstStyle/>
        <a:p>
          <a:endParaRPr lang="zh-CN" altLang="en-US"/>
        </a:p>
      </dgm:t>
    </dgm:pt>
    <dgm:pt modelId="{A8A75E2C-88A3-46E0-8621-2E48C335B5B6}" type="pres">
      <dgm:prSet presAssocID="{E2937507-0177-4132-8D92-43687A6868F6}" presName="txTwo" presStyleLbl="node2" presStyleIdx="2" presStyleCnt="4">
        <dgm:presLayoutVars>
          <dgm:chPref val="3"/>
        </dgm:presLayoutVars>
      </dgm:prSet>
      <dgm:spPr/>
      <dgm:t>
        <a:bodyPr/>
        <a:lstStyle/>
        <a:p>
          <a:endParaRPr lang="zh-CN" altLang="en-US"/>
        </a:p>
      </dgm:t>
    </dgm:pt>
    <dgm:pt modelId="{FF9FC798-126A-4D2C-B456-248178DE6FD0}" type="pres">
      <dgm:prSet presAssocID="{E2937507-0177-4132-8D92-43687A6868F6}" presName="horzTwo" presStyleCnt="0"/>
      <dgm:spPr/>
      <dgm:t>
        <a:bodyPr/>
        <a:lstStyle/>
        <a:p>
          <a:endParaRPr lang="zh-CN" altLang="en-US"/>
        </a:p>
      </dgm:t>
    </dgm:pt>
    <dgm:pt modelId="{466365D0-CBA3-4E17-B917-3E6D7821D491}" type="pres">
      <dgm:prSet presAssocID="{232280FD-9076-4B3E-9571-81FDEF965D44}" presName="sibSpaceTwo" presStyleCnt="0"/>
      <dgm:spPr/>
      <dgm:t>
        <a:bodyPr/>
        <a:lstStyle/>
        <a:p>
          <a:endParaRPr lang="zh-CN" altLang="en-US"/>
        </a:p>
      </dgm:t>
    </dgm:pt>
    <dgm:pt modelId="{1479DC40-51DB-459D-BCF6-D4DAB04AF8A4}" type="pres">
      <dgm:prSet presAssocID="{1E3BEA6F-A105-4FEB-A939-1EE0E77AAF25}" presName="vertTwo" presStyleCnt="0"/>
      <dgm:spPr/>
      <dgm:t>
        <a:bodyPr/>
        <a:lstStyle/>
        <a:p>
          <a:endParaRPr lang="zh-CN" altLang="en-US"/>
        </a:p>
      </dgm:t>
    </dgm:pt>
    <dgm:pt modelId="{A21D032D-B489-4E8E-BF4D-115300A9CD3C}" type="pres">
      <dgm:prSet presAssocID="{1E3BEA6F-A105-4FEB-A939-1EE0E77AAF25}" presName="txTwo" presStyleLbl="node2" presStyleIdx="3" presStyleCnt="4">
        <dgm:presLayoutVars>
          <dgm:chPref val="3"/>
        </dgm:presLayoutVars>
      </dgm:prSet>
      <dgm:spPr/>
      <dgm:t>
        <a:bodyPr/>
        <a:lstStyle/>
        <a:p>
          <a:endParaRPr lang="zh-CN" altLang="en-US"/>
        </a:p>
      </dgm:t>
    </dgm:pt>
    <dgm:pt modelId="{AB4643AF-8421-4582-ADDC-A54183658DDD}" type="pres">
      <dgm:prSet presAssocID="{1E3BEA6F-A105-4FEB-A939-1EE0E77AAF25}" presName="horzTwo" presStyleCnt="0"/>
      <dgm:spPr/>
      <dgm:t>
        <a:bodyPr/>
        <a:lstStyle/>
        <a:p>
          <a:endParaRPr lang="zh-CN" altLang="en-US"/>
        </a:p>
      </dgm:t>
    </dgm:pt>
  </dgm:ptLst>
  <dgm:cxnLst>
    <dgm:cxn modelId="{D14CD465-2372-44E4-9F77-36098B538513}" type="presOf" srcId="{965ED6AB-52DF-4997-989F-50BD19632C64}" destId="{C348BEB6-1A61-46E1-B8E0-E633D6FAC06F}" srcOrd="0" destOrd="0" presId="urn:microsoft.com/office/officeart/2005/8/layout/hierarchy4"/>
    <dgm:cxn modelId="{5E029ACF-653A-430C-96A0-73C9B9FE9FD0}" type="presOf" srcId="{1E3BEA6F-A105-4FEB-A939-1EE0E77AAF25}" destId="{A21D032D-B489-4E8E-BF4D-115300A9CD3C}" srcOrd="0" destOrd="0" presId="urn:microsoft.com/office/officeart/2005/8/layout/hierarchy4"/>
    <dgm:cxn modelId="{5E9F442D-7E9E-4EFC-B04E-C66404B7B6C2}" srcId="{965ED6AB-52DF-4997-989F-50BD19632C64}" destId="{B3089A7F-A39B-43CC-97FA-15E9A1A5F6DE}" srcOrd="1" destOrd="0" parTransId="{0E167FCD-38CE-449F-A188-30CD5C6F2DD8}" sibTransId="{C13FED02-BCF9-4F41-90A5-65D274D33A44}"/>
    <dgm:cxn modelId="{C4F3FB9E-6DEF-4F62-9CDD-5628F09E6A7C}" type="presOf" srcId="{1989F6A9-78D4-4DA5-A95E-9ECE95B8B034}" destId="{DB5E0CA7-D935-46A1-99EC-1324FD108CFB}" srcOrd="0" destOrd="0" presId="urn:microsoft.com/office/officeart/2005/8/layout/hierarchy4"/>
    <dgm:cxn modelId="{E2756837-E078-4A14-87D3-A70F50EEC229}" srcId="{1989F6A9-78D4-4DA5-A95E-9ECE95B8B034}" destId="{D2F3147C-CA58-4411-9872-890058565220}" srcOrd="1" destOrd="0" parTransId="{1693BC4D-578C-4D20-8DD5-8A0275486CA8}" sibTransId="{EEE1569D-CF1C-4286-9CFC-5CF47DB12ECA}"/>
    <dgm:cxn modelId="{CA97B69E-6FEF-4199-A7E6-EE59CF378EC1}" type="presOf" srcId="{E2937507-0177-4132-8D92-43687A6868F6}" destId="{A8A75E2C-88A3-46E0-8621-2E48C335B5B6}" srcOrd="0" destOrd="0" presId="urn:microsoft.com/office/officeart/2005/8/layout/hierarchy4"/>
    <dgm:cxn modelId="{F5B5C1D8-E5C8-46CC-965C-2D25A4436FC5}" srcId="{B3089A7F-A39B-43CC-97FA-15E9A1A5F6DE}" destId="{1E3BEA6F-A105-4FEB-A939-1EE0E77AAF25}" srcOrd="1" destOrd="0" parTransId="{97C56ECC-627D-401E-8531-43AB1F2F1270}" sibTransId="{ED101A43-3BBE-44D4-A9D6-941507B1F2CA}"/>
    <dgm:cxn modelId="{E7C4A502-6766-480A-9523-D94292D29F5D}" type="presOf" srcId="{D2F3147C-CA58-4411-9872-890058565220}" destId="{8245D10C-B00B-4991-AD0D-21FA8C2170C2}" srcOrd="0" destOrd="0" presId="urn:microsoft.com/office/officeart/2005/8/layout/hierarchy4"/>
    <dgm:cxn modelId="{DC80A845-DF8A-47B7-887F-E2AE7A1265CD}" srcId="{B3089A7F-A39B-43CC-97FA-15E9A1A5F6DE}" destId="{E2937507-0177-4132-8D92-43687A6868F6}" srcOrd="0" destOrd="0" parTransId="{013E3C03-0426-4554-949A-1A0B653326F0}" sibTransId="{232280FD-9076-4B3E-9571-81FDEF965D44}"/>
    <dgm:cxn modelId="{32EEB828-3012-4284-A318-AA31AA03B8E2}" srcId="{1989F6A9-78D4-4DA5-A95E-9ECE95B8B034}" destId="{962D49E7-95A9-419A-9B7E-10084DA95E6F}" srcOrd="0" destOrd="0" parTransId="{B8108459-827D-4FC3-8877-B8A06111A7C2}" sibTransId="{2284FA7C-7223-4164-948A-0164ABCABEBA}"/>
    <dgm:cxn modelId="{47C6CA28-FA23-4932-8321-F666E6873DB1}" type="presOf" srcId="{962D49E7-95A9-419A-9B7E-10084DA95E6F}" destId="{E38F9108-405B-4967-ACEF-6DF2276E45B4}" srcOrd="0" destOrd="0" presId="urn:microsoft.com/office/officeart/2005/8/layout/hierarchy4"/>
    <dgm:cxn modelId="{61D5428D-7DFE-46B1-BBB4-B632F0C9BA24}" type="presOf" srcId="{B3089A7F-A39B-43CC-97FA-15E9A1A5F6DE}" destId="{FC1336E3-B525-47A8-A2F1-5539FC36C3E4}" srcOrd="0" destOrd="0" presId="urn:microsoft.com/office/officeart/2005/8/layout/hierarchy4"/>
    <dgm:cxn modelId="{2646BE01-0415-44E1-9EFA-B2AC9DAE7C66}" srcId="{965ED6AB-52DF-4997-989F-50BD19632C64}" destId="{1989F6A9-78D4-4DA5-A95E-9ECE95B8B034}" srcOrd="0" destOrd="0" parTransId="{4E18E480-7873-4AAF-B602-B5A2C9F5B186}" sibTransId="{E702DC62-24BA-48A0-9096-363DF6E3D3E0}"/>
    <dgm:cxn modelId="{2A2E01D0-57AA-4A82-9CDF-669C7CB5EE4D}" type="presParOf" srcId="{C348BEB6-1A61-46E1-B8E0-E633D6FAC06F}" destId="{6052414B-DAFF-4619-8EC7-9F9F3E6BD122}" srcOrd="0" destOrd="0" presId="urn:microsoft.com/office/officeart/2005/8/layout/hierarchy4"/>
    <dgm:cxn modelId="{AD45B42E-32DD-4248-A460-5738128705C2}" type="presParOf" srcId="{6052414B-DAFF-4619-8EC7-9F9F3E6BD122}" destId="{DB5E0CA7-D935-46A1-99EC-1324FD108CFB}" srcOrd="0" destOrd="0" presId="urn:microsoft.com/office/officeart/2005/8/layout/hierarchy4"/>
    <dgm:cxn modelId="{ABE874B7-0F10-446D-A082-011BBF0E5D83}" type="presParOf" srcId="{6052414B-DAFF-4619-8EC7-9F9F3E6BD122}" destId="{0180DC48-6FFC-4E1D-85BE-BABA2BB8377B}" srcOrd="1" destOrd="0" presId="urn:microsoft.com/office/officeart/2005/8/layout/hierarchy4"/>
    <dgm:cxn modelId="{8840461B-EDA9-437A-9FAA-0DDF75B8159E}" type="presParOf" srcId="{6052414B-DAFF-4619-8EC7-9F9F3E6BD122}" destId="{660DC847-5D17-4980-B2BB-F9FE46C8F64F}" srcOrd="2" destOrd="0" presId="urn:microsoft.com/office/officeart/2005/8/layout/hierarchy4"/>
    <dgm:cxn modelId="{985EF037-0EA3-4770-8C76-1DB6136F710B}" type="presParOf" srcId="{660DC847-5D17-4980-B2BB-F9FE46C8F64F}" destId="{B09D9C4C-2027-4940-A9ED-B677ADFCF0CE}" srcOrd="0" destOrd="0" presId="urn:microsoft.com/office/officeart/2005/8/layout/hierarchy4"/>
    <dgm:cxn modelId="{4FDC46EC-5933-4D4C-92F6-8C4BF6EA5CD2}" type="presParOf" srcId="{B09D9C4C-2027-4940-A9ED-B677ADFCF0CE}" destId="{E38F9108-405B-4967-ACEF-6DF2276E45B4}" srcOrd="0" destOrd="0" presId="urn:microsoft.com/office/officeart/2005/8/layout/hierarchy4"/>
    <dgm:cxn modelId="{FEDEBA33-CAF4-42EF-8635-A9E12EE82D2A}" type="presParOf" srcId="{B09D9C4C-2027-4940-A9ED-B677ADFCF0CE}" destId="{FC1EBFAD-E9AB-4CCF-A0A6-EC2F40334781}" srcOrd="1" destOrd="0" presId="urn:microsoft.com/office/officeart/2005/8/layout/hierarchy4"/>
    <dgm:cxn modelId="{8926C67A-65D6-4B6F-A3BE-BA22F269E516}" type="presParOf" srcId="{660DC847-5D17-4980-B2BB-F9FE46C8F64F}" destId="{06D9EDCA-F089-458F-97AE-B6D4EF7647A2}" srcOrd="1" destOrd="0" presId="urn:microsoft.com/office/officeart/2005/8/layout/hierarchy4"/>
    <dgm:cxn modelId="{E3A452C9-4D7A-4FC2-BBF0-A0F545FCA0A7}" type="presParOf" srcId="{660DC847-5D17-4980-B2BB-F9FE46C8F64F}" destId="{3239D4D8-9FCC-4BE7-B55A-274F7F19EA11}" srcOrd="2" destOrd="0" presId="urn:microsoft.com/office/officeart/2005/8/layout/hierarchy4"/>
    <dgm:cxn modelId="{3A8E5B0A-38B8-4C54-92AE-E2FF73ECE0CC}" type="presParOf" srcId="{3239D4D8-9FCC-4BE7-B55A-274F7F19EA11}" destId="{8245D10C-B00B-4991-AD0D-21FA8C2170C2}" srcOrd="0" destOrd="0" presId="urn:microsoft.com/office/officeart/2005/8/layout/hierarchy4"/>
    <dgm:cxn modelId="{8413F513-1FEB-4991-BC50-CDC1C78E7F71}" type="presParOf" srcId="{3239D4D8-9FCC-4BE7-B55A-274F7F19EA11}" destId="{7C4A6F3F-B9D3-4575-9A7F-5BE93936F837}" srcOrd="1" destOrd="0" presId="urn:microsoft.com/office/officeart/2005/8/layout/hierarchy4"/>
    <dgm:cxn modelId="{1445CCC7-2158-4236-8B87-5EEB54A5000D}" type="presParOf" srcId="{C348BEB6-1A61-46E1-B8E0-E633D6FAC06F}" destId="{4DB064F5-8698-4BBA-8FDC-24A86DB1ACEC}" srcOrd="1" destOrd="0" presId="urn:microsoft.com/office/officeart/2005/8/layout/hierarchy4"/>
    <dgm:cxn modelId="{1DB8F96E-903C-425B-A908-C9A68BC77B0C}" type="presParOf" srcId="{C348BEB6-1A61-46E1-B8E0-E633D6FAC06F}" destId="{4F386552-2597-4C53-A0F6-951D2553A220}" srcOrd="2" destOrd="0" presId="urn:microsoft.com/office/officeart/2005/8/layout/hierarchy4"/>
    <dgm:cxn modelId="{21B938E4-948A-4BA5-B9AE-7F7417B61AA3}" type="presParOf" srcId="{4F386552-2597-4C53-A0F6-951D2553A220}" destId="{FC1336E3-B525-47A8-A2F1-5539FC36C3E4}" srcOrd="0" destOrd="0" presId="urn:microsoft.com/office/officeart/2005/8/layout/hierarchy4"/>
    <dgm:cxn modelId="{3D665520-4C04-4563-9ED1-ECEB3FE0087D}" type="presParOf" srcId="{4F386552-2597-4C53-A0F6-951D2553A220}" destId="{1753838C-BE4C-48AF-A06B-D02718D3EAF0}" srcOrd="1" destOrd="0" presId="urn:microsoft.com/office/officeart/2005/8/layout/hierarchy4"/>
    <dgm:cxn modelId="{A336F8C7-318E-4F66-B0F6-B76DE584A2D7}" type="presParOf" srcId="{4F386552-2597-4C53-A0F6-951D2553A220}" destId="{39541036-EE02-4EB6-82D6-479994D28EAC}" srcOrd="2" destOrd="0" presId="urn:microsoft.com/office/officeart/2005/8/layout/hierarchy4"/>
    <dgm:cxn modelId="{0D2B6C5C-D41E-4106-8C20-CE98F8E9810E}" type="presParOf" srcId="{39541036-EE02-4EB6-82D6-479994D28EAC}" destId="{985915CB-E840-47F8-BCED-218E02BEFFF0}" srcOrd="0" destOrd="0" presId="urn:microsoft.com/office/officeart/2005/8/layout/hierarchy4"/>
    <dgm:cxn modelId="{A176235E-A477-4886-AF8B-5CB4BC50E00D}" type="presParOf" srcId="{985915CB-E840-47F8-BCED-218E02BEFFF0}" destId="{A8A75E2C-88A3-46E0-8621-2E48C335B5B6}" srcOrd="0" destOrd="0" presId="urn:microsoft.com/office/officeart/2005/8/layout/hierarchy4"/>
    <dgm:cxn modelId="{DC8EE3E3-A051-4F77-A9B8-1A0EDE146DE4}" type="presParOf" srcId="{985915CB-E840-47F8-BCED-218E02BEFFF0}" destId="{FF9FC798-126A-4D2C-B456-248178DE6FD0}" srcOrd="1" destOrd="0" presId="urn:microsoft.com/office/officeart/2005/8/layout/hierarchy4"/>
    <dgm:cxn modelId="{D8942DEA-F658-440F-88EB-4D734DEF4D13}" type="presParOf" srcId="{39541036-EE02-4EB6-82D6-479994D28EAC}" destId="{466365D0-CBA3-4E17-B917-3E6D7821D491}" srcOrd="1" destOrd="0" presId="urn:microsoft.com/office/officeart/2005/8/layout/hierarchy4"/>
    <dgm:cxn modelId="{66CCA45B-C773-4720-85E8-3DB5471CC69B}" type="presParOf" srcId="{39541036-EE02-4EB6-82D6-479994D28EAC}" destId="{1479DC40-51DB-459D-BCF6-D4DAB04AF8A4}" srcOrd="2" destOrd="0" presId="urn:microsoft.com/office/officeart/2005/8/layout/hierarchy4"/>
    <dgm:cxn modelId="{1AF4D584-A5B3-4569-B6AF-C12B1832AFB2}" type="presParOf" srcId="{1479DC40-51DB-459D-BCF6-D4DAB04AF8A4}" destId="{A21D032D-B489-4E8E-BF4D-115300A9CD3C}" srcOrd="0" destOrd="0" presId="urn:microsoft.com/office/officeart/2005/8/layout/hierarchy4"/>
    <dgm:cxn modelId="{FACB7C57-6E8D-4651-9DCF-115EB63A32D9}" type="presParOf" srcId="{1479DC40-51DB-459D-BCF6-D4DAB04AF8A4}" destId="{AB4643AF-8421-4582-ADDC-A54183658DDD}" srcOrd="1" destOrd="0" presId="urn:microsoft.com/office/officeart/2005/8/layout/hierarchy4"/>
  </dgm:cxnLst>
  <dgm:bg>
    <a:solidFill>
      <a:schemeClr val="accent5">
        <a:lumMod val="20000"/>
        <a:lumOff val="80000"/>
      </a:schemeClr>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057483-24D1-45AD-BAFB-A5DA9AF0C264}" type="doc">
      <dgm:prSet loTypeId="urn:microsoft.com/office/officeart/2005/8/layout/cycle2" loCatId="cycle" qsTypeId="urn:microsoft.com/office/officeart/2005/8/quickstyle/simple1#2" qsCatId="simple" csTypeId="urn:microsoft.com/office/officeart/2005/8/colors/colorful1#1" csCatId="colorful" phldr="1"/>
      <dgm:spPr/>
      <dgm:t>
        <a:bodyPr/>
        <a:lstStyle/>
        <a:p>
          <a:endParaRPr lang="zh-CN" altLang="en-US"/>
        </a:p>
      </dgm:t>
    </dgm:pt>
    <dgm:pt modelId="{AAC8A079-14FE-4B9A-A42A-822EB782ECAE}">
      <dgm:prSet phldrT="[文本]"/>
      <dgm:spPr>
        <a:solidFill>
          <a:schemeClr val="tx2">
            <a:lumMod val="75000"/>
          </a:schemeClr>
        </a:solidFill>
      </dgm:spPr>
      <dgm:t>
        <a:bodyPr/>
        <a:lstStyle/>
        <a:p>
          <a:r>
            <a:rPr lang="zh-CN" altLang="en-US" b="1" dirty="0" smtClean="0">
              <a:latin typeface="+mj-ea"/>
              <a:ea typeface="+mj-ea"/>
            </a:rPr>
            <a:t>社团局信息库</a:t>
          </a:r>
          <a:endParaRPr lang="zh-CN" altLang="en-US" b="1" dirty="0">
            <a:latin typeface="+mj-ea"/>
            <a:ea typeface="+mj-ea"/>
          </a:endParaRPr>
        </a:p>
      </dgm:t>
    </dgm:pt>
    <dgm:pt modelId="{C50BDD97-7FF5-4008-B13A-B9B3EA6F2DB4}" type="parTrans" cxnId="{291715FB-F27F-490C-9B67-145A7B391994}">
      <dgm:prSet/>
      <dgm:spPr/>
      <dgm:t>
        <a:bodyPr/>
        <a:lstStyle/>
        <a:p>
          <a:endParaRPr lang="zh-CN" altLang="en-US"/>
        </a:p>
      </dgm:t>
    </dgm:pt>
    <dgm:pt modelId="{18125C98-1089-4274-8521-09E6E0B42F5C}" type="sibTrans" cxnId="{291715FB-F27F-490C-9B67-145A7B391994}">
      <dgm:prSet/>
      <dgm:spPr>
        <a:solidFill>
          <a:srgbClr val="083763"/>
        </a:solidFill>
      </dgm:spPr>
      <dgm:t>
        <a:bodyPr/>
        <a:lstStyle/>
        <a:p>
          <a:endParaRPr lang="zh-CN" altLang="en-US"/>
        </a:p>
      </dgm:t>
    </dgm:pt>
    <dgm:pt modelId="{0CFA9755-E8DD-4D7F-929E-01CDC8062137}">
      <dgm:prSet phldrT="[文本]"/>
      <dgm:spPr/>
      <dgm:t>
        <a:bodyPr/>
        <a:lstStyle/>
        <a:p>
          <a:r>
            <a:rPr lang="zh-CN" altLang="en-US" b="1" dirty="0" smtClean="0">
              <a:latin typeface="+mj-ea"/>
              <a:ea typeface="+mj-ea"/>
            </a:rPr>
            <a:t>信用评价</a:t>
          </a:r>
          <a:endParaRPr lang="zh-CN" altLang="en-US" b="1" dirty="0">
            <a:latin typeface="+mj-ea"/>
            <a:ea typeface="+mj-ea"/>
          </a:endParaRPr>
        </a:p>
      </dgm:t>
    </dgm:pt>
    <dgm:pt modelId="{D0E69E5E-7EBC-4B9F-9AF4-5EAD7A3D50D8}" type="parTrans" cxnId="{128BDA94-A134-48B1-A97F-50282F132725}">
      <dgm:prSet/>
      <dgm:spPr/>
      <dgm:t>
        <a:bodyPr/>
        <a:lstStyle/>
        <a:p>
          <a:endParaRPr lang="zh-CN" altLang="en-US"/>
        </a:p>
      </dgm:t>
    </dgm:pt>
    <dgm:pt modelId="{6E7AB91F-B5CA-40F5-ACD7-91EAEED7C54A}" type="sibTrans" cxnId="{128BDA94-A134-48B1-A97F-50282F132725}">
      <dgm:prSet/>
      <dgm:spPr/>
      <dgm:t>
        <a:bodyPr/>
        <a:lstStyle/>
        <a:p>
          <a:endParaRPr lang="zh-CN" altLang="en-US"/>
        </a:p>
      </dgm:t>
    </dgm:pt>
    <dgm:pt modelId="{78F2266F-D0DE-44C4-9C94-06B0DCFF96E7}">
      <dgm:prSet phldrT="[文本]"/>
      <dgm:spPr>
        <a:solidFill>
          <a:schemeClr val="accent1">
            <a:lumMod val="75000"/>
          </a:schemeClr>
        </a:solidFill>
      </dgm:spPr>
      <dgm:t>
        <a:bodyPr/>
        <a:lstStyle/>
        <a:p>
          <a:r>
            <a:rPr lang="zh-CN" altLang="en-US" b="1" dirty="0" smtClean="0">
              <a:latin typeface="+mj-ea"/>
              <a:ea typeface="+mj-ea"/>
            </a:rPr>
            <a:t>信息共享交换</a:t>
          </a:r>
          <a:endParaRPr lang="zh-CN" altLang="en-US" b="1" dirty="0">
            <a:latin typeface="+mj-ea"/>
            <a:ea typeface="+mj-ea"/>
          </a:endParaRPr>
        </a:p>
      </dgm:t>
    </dgm:pt>
    <dgm:pt modelId="{76003900-70E4-48BE-9FB0-AD5669CC0D33}" type="parTrans" cxnId="{D9ED7C38-91B1-4399-ACAE-8CEFE0D5D97F}">
      <dgm:prSet/>
      <dgm:spPr/>
      <dgm:t>
        <a:bodyPr/>
        <a:lstStyle/>
        <a:p>
          <a:endParaRPr lang="zh-CN" altLang="en-US"/>
        </a:p>
      </dgm:t>
    </dgm:pt>
    <dgm:pt modelId="{53CCC090-9160-4245-ADCA-2359D53136AB}" type="sibTrans" cxnId="{D9ED7C38-91B1-4399-ACAE-8CEFE0D5D97F}">
      <dgm:prSet/>
      <dgm:spPr>
        <a:solidFill>
          <a:srgbClr val="0070C0"/>
        </a:solidFill>
      </dgm:spPr>
      <dgm:t>
        <a:bodyPr/>
        <a:lstStyle/>
        <a:p>
          <a:endParaRPr lang="zh-CN" altLang="en-US"/>
        </a:p>
      </dgm:t>
    </dgm:pt>
    <dgm:pt modelId="{4407E132-1F0B-48F6-9966-0C7F4C153BCD}">
      <dgm:prSet phldrT="[文本]"/>
      <dgm:spPr>
        <a:solidFill>
          <a:schemeClr val="accent3">
            <a:lumMod val="75000"/>
          </a:schemeClr>
        </a:solidFill>
      </dgm:spPr>
      <dgm:t>
        <a:bodyPr/>
        <a:lstStyle/>
        <a:p>
          <a:r>
            <a:rPr lang="zh-CN" altLang="en-US" b="1" dirty="0" smtClean="0">
              <a:latin typeface="+mj-ea"/>
              <a:ea typeface="+mj-ea"/>
            </a:rPr>
            <a:t>联合惩戒</a:t>
          </a:r>
          <a:endParaRPr lang="zh-CN" altLang="en-US" b="1" dirty="0">
            <a:latin typeface="+mj-ea"/>
            <a:ea typeface="+mj-ea"/>
          </a:endParaRPr>
        </a:p>
      </dgm:t>
    </dgm:pt>
    <dgm:pt modelId="{822EFE88-907F-42ED-A5FA-D334BAE49EAF}" type="parTrans" cxnId="{5781A68E-E004-44CC-BDA3-09298EC2C718}">
      <dgm:prSet/>
      <dgm:spPr/>
      <dgm:t>
        <a:bodyPr/>
        <a:lstStyle/>
        <a:p>
          <a:endParaRPr lang="zh-CN" altLang="en-US"/>
        </a:p>
      </dgm:t>
    </dgm:pt>
    <dgm:pt modelId="{DC0E560E-2BF7-43FB-93DF-83DE850F00E4}" type="sibTrans" cxnId="{5781A68E-E004-44CC-BDA3-09298EC2C718}">
      <dgm:prSet/>
      <dgm:spPr>
        <a:solidFill>
          <a:schemeClr val="accent3">
            <a:lumMod val="75000"/>
          </a:schemeClr>
        </a:solidFill>
      </dgm:spPr>
      <dgm:t>
        <a:bodyPr/>
        <a:lstStyle/>
        <a:p>
          <a:endParaRPr lang="zh-CN" altLang="en-US"/>
        </a:p>
      </dgm:t>
    </dgm:pt>
    <dgm:pt modelId="{E51A71FE-6FC9-4374-BC6D-04137436C172}">
      <dgm:prSet phldrT="[文本]"/>
      <dgm:spPr/>
      <dgm:t>
        <a:bodyPr/>
        <a:lstStyle/>
        <a:p>
          <a:r>
            <a:rPr lang="zh-CN" altLang="en-US" b="1" dirty="0" smtClean="0">
              <a:latin typeface="+mj-ea"/>
              <a:ea typeface="+mj-ea"/>
            </a:rPr>
            <a:t>民政内外部应用</a:t>
          </a:r>
          <a:endParaRPr lang="zh-CN" altLang="en-US" b="1" dirty="0">
            <a:latin typeface="+mj-ea"/>
            <a:ea typeface="+mj-ea"/>
          </a:endParaRPr>
        </a:p>
      </dgm:t>
    </dgm:pt>
    <dgm:pt modelId="{BC236D36-A85C-43ED-B5C3-00EB3618FFCB}" type="parTrans" cxnId="{FEF70F29-401D-47C1-AE15-7AFDAFE47A8B}">
      <dgm:prSet/>
      <dgm:spPr/>
      <dgm:t>
        <a:bodyPr/>
        <a:lstStyle/>
        <a:p>
          <a:endParaRPr lang="zh-CN" altLang="en-US"/>
        </a:p>
      </dgm:t>
    </dgm:pt>
    <dgm:pt modelId="{35386968-3CA6-4B07-B66A-AF16E19FB2A7}" type="sibTrans" cxnId="{FEF70F29-401D-47C1-AE15-7AFDAFE47A8B}">
      <dgm:prSet/>
      <dgm:spPr/>
      <dgm:t>
        <a:bodyPr/>
        <a:lstStyle/>
        <a:p>
          <a:endParaRPr lang="zh-CN" altLang="en-US"/>
        </a:p>
      </dgm:t>
    </dgm:pt>
    <dgm:pt modelId="{AD08761D-1157-4203-8607-898B9CACA62A}" type="pres">
      <dgm:prSet presAssocID="{FB057483-24D1-45AD-BAFB-A5DA9AF0C264}" presName="cycle" presStyleCnt="0">
        <dgm:presLayoutVars>
          <dgm:dir/>
          <dgm:resizeHandles val="exact"/>
        </dgm:presLayoutVars>
      </dgm:prSet>
      <dgm:spPr/>
      <dgm:t>
        <a:bodyPr/>
        <a:lstStyle/>
        <a:p>
          <a:endParaRPr lang="zh-CN" altLang="en-US"/>
        </a:p>
      </dgm:t>
    </dgm:pt>
    <dgm:pt modelId="{2D453DF8-0840-45F5-893E-BFA16B8E15B7}" type="pres">
      <dgm:prSet presAssocID="{AAC8A079-14FE-4B9A-A42A-822EB782ECAE}" presName="node" presStyleLbl="node1" presStyleIdx="0" presStyleCnt="5">
        <dgm:presLayoutVars>
          <dgm:bulletEnabled val="1"/>
        </dgm:presLayoutVars>
      </dgm:prSet>
      <dgm:spPr/>
      <dgm:t>
        <a:bodyPr/>
        <a:lstStyle/>
        <a:p>
          <a:endParaRPr lang="zh-CN" altLang="en-US"/>
        </a:p>
      </dgm:t>
    </dgm:pt>
    <dgm:pt modelId="{C1B9191A-34D6-49E6-A443-B8E8756E44DF}" type="pres">
      <dgm:prSet presAssocID="{18125C98-1089-4274-8521-09E6E0B42F5C}" presName="sibTrans" presStyleLbl="sibTrans2D1" presStyleIdx="0" presStyleCnt="5"/>
      <dgm:spPr/>
      <dgm:t>
        <a:bodyPr/>
        <a:lstStyle/>
        <a:p>
          <a:endParaRPr lang="zh-CN" altLang="en-US"/>
        </a:p>
      </dgm:t>
    </dgm:pt>
    <dgm:pt modelId="{349F1796-CE9D-4118-8F2A-0E234F1F2042}" type="pres">
      <dgm:prSet presAssocID="{18125C98-1089-4274-8521-09E6E0B42F5C}" presName="connectorText" presStyleLbl="sibTrans2D1" presStyleIdx="0" presStyleCnt="5"/>
      <dgm:spPr/>
      <dgm:t>
        <a:bodyPr/>
        <a:lstStyle/>
        <a:p>
          <a:endParaRPr lang="zh-CN" altLang="en-US"/>
        </a:p>
      </dgm:t>
    </dgm:pt>
    <dgm:pt modelId="{3B7F254D-0CC9-45CD-95D0-37E4ED7E98D4}" type="pres">
      <dgm:prSet presAssocID="{0CFA9755-E8DD-4D7F-929E-01CDC8062137}" presName="node" presStyleLbl="node1" presStyleIdx="1" presStyleCnt="5" custRadScaleRad="102163" custRadScaleInc="1094">
        <dgm:presLayoutVars>
          <dgm:bulletEnabled val="1"/>
        </dgm:presLayoutVars>
      </dgm:prSet>
      <dgm:spPr/>
      <dgm:t>
        <a:bodyPr/>
        <a:lstStyle/>
        <a:p>
          <a:endParaRPr lang="zh-CN" altLang="en-US"/>
        </a:p>
      </dgm:t>
    </dgm:pt>
    <dgm:pt modelId="{589C359C-B41A-46B1-8537-04D32BA2521C}" type="pres">
      <dgm:prSet presAssocID="{6E7AB91F-B5CA-40F5-ACD7-91EAEED7C54A}" presName="sibTrans" presStyleLbl="sibTrans2D1" presStyleIdx="1" presStyleCnt="5"/>
      <dgm:spPr/>
      <dgm:t>
        <a:bodyPr/>
        <a:lstStyle/>
        <a:p>
          <a:endParaRPr lang="zh-CN" altLang="en-US"/>
        </a:p>
      </dgm:t>
    </dgm:pt>
    <dgm:pt modelId="{D207C561-A24E-4523-A9B0-84CEED96757D}" type="pres">
      <dgm:prSet presAssocID="{6E7AB91F-B5CA-40F5-ACD7-91EAEED7C54A}" presName="connectorText" presStyleLbl="sibTrans2D1" presStyleIdx="1" presStyleCnt="5"/>
      <dgm:spPr/>
      <dgm:t>
        <a:bodyPr/>
        <a:lstStyle/>
        <a:p>
          <a:endParaRPr lang="zh-CN" altLang="en-US"/>
        </a:p>
      </dgm:t>
    </dgm:pt>
    <dgm:pt modelId="{11037332-39BB-4001-AB60-3B81D795E492}" type="pres">
      <dgm:prSet presAssocID="{78F2266F-D0DE-44C4-9C94-06B0DCFF96E7}" presName="node" presStyleLbl="node1" presStyleIdx="2" presStyleCnt="5">
        <dgm:presLayoutVars>
          <dgm:bulletEnabled val="1"/>
        </dgm:presLayoutVars>
      </dgm:prSet>
      <dgm:spPr/>
      <dgm:t>
        <a:bodyPr/>
        <a:lstStyle/>
        <a:p>
          <a:endParaRPr lang="zh-CN" altLang="en-US"/>
        </a:p>
      </dgm:t>
    </dgm:pt>
    <dgm:pt modelId="{82C53477-6BC8-4BB9-864F-7770F6C1EB5A}" type="pres">
      <dgm:prSet presAssocID="{53CCC090-9160-4245-ADCA-2359D53136AB}" presName="sibTrans" presStyleLbl="sibTrans2D1" presStyleIdx="2" presStyleCnt="5"/>
      <dgm:spPr/>
      <dgm:t>
        <a:bodyPr/>
        <a:lstStyle/>
        <a:p>
          <a:endParaRPr lang="zh-CN" altLang="en-US"/>
        </a:p>
      </dgm:t>
    </dgm:pt>
    <dgm:pt modelId="{63CEF378-C4F5-4518-9BD2-9A00C2E094AA}" type="pres">
      <dgm:prSet presAssocID="{53CCC090-9160-4245-ADCA-2359D53136AB}" presName="connectorText" presStyleLbl="sibTrans2D1" presStyleIdx="2" presStyleCnt="5"/>
      <dgm:spPr/>
      <dgm:t>
        <a:bodyPr/>
        <a:lstStyle/>
        <a:p>
          <a:endParaRPr lang="zh-CN" altLang="en-US"/>
        </a:p>
      </dgm:t>
    </dgm:pt>
    <dgm:pt modelId="{6501E418-2D36-408D-A014-1745134A1912}" type="pres">
      <dgm:prSet presAssocID="{4407E132-1F0B-48F6-9966-0C7F4C153BCD}" presName="node" presStyleLbl="node1" presStyleIdx="3" presStyleCnt="5">
        <dgm:presLayoutVars>
          <dgm:bulletEnabled val="1"/>
        </dgm:presLayoutVars>
      </dgm:prSet>
      <dgm:spPr/>
      <dgm:t>
        <a:bodyPr/>
        <a:lstStyle/>
        <a:p>
          <a:endParaRPr lang="zh-CN" altLang="en-US"/>
        </a:p>
      </dgm:t>
    </dgm:pt>
    <dgm:pt modelId="{57369B6D-4367-430F-AD17-8A8A94082D2C}" type="pres">
      <dgm:prSet presAssocID="{DC0E560E-2BF7-43FB-93DF-83DE850F00E4}" presName="sibTrans" presStyleLbl="sibTrans2D1" presStyleIdx="3" presStyleCnt="5"/>
      <dgm:spPr/>
      <dgm:t>
        <a:bodyPr/>
        <a:lstStyle/>
        <a:p>
          <a:endParaRPr lang="zh-CN" altLang="en-US"/>
        </a:p>
      </dgm:t>
    </dgm:pt>
    <dgm:pt modelId="{EC609EF3-F57B-434F-821F-6B0410488154}" type="pres">
      <dgm:prSet presAssocID="{DC0E560E-2BF7-43FB-93DF-83DE850F00E4}" presName="connectorText" presStyleLbl="sibTrans2D1" presStyleIdx="3" presStyleCnt="5"/>
      <dgm:spPr/>
      <dgm:t>
        <a:bodyPr/>
        <a:lstStyle/>
        <a:p>
          <a:endParaRPr lang="zh-CN" altLang="en-US"/>
        </a:p>
      </dgm:t>
    </dgm:pt>
    <dgm:pt modelId="{6ED77A5C-149E-45CB-8681-418969B4BDE2}" type="pres">
      <dgm:prSet presAssocID="{E51A71FE-6FC9-4374-BC6D-04137436C172}" presName="node" presStyleLbl="node1" presStyleIdx="4" presStyleCnt="5">
        <dgm:presLayoutVars>
          <dgm:bulletEnabled val="1"/>
        </dgm:presLayoutVars>
      </dgm:prSet>
      <dgm:spPr/>
      <dgm:t>
        <a:bodyPr/>
        <a:lstStyle/>
        <a:p>
          <a:endParaRPr lang="zh-CN" altLang="en-US"/>
        </a:p>
      </dgm:t>
    </dgm:pt>
    <dgm:pt modelId="{4BDDCBFE-4F8A-4196-85AB-E2229E7FCFF2}" type="pres">
      <dgm:prSet presAssocID="{35386968-3CA6-4B07-B66A-AF16E19FB2A7}" presName="sibTrans" presStyleLbl="sibTrans2D1" presStyleIdx="4" presStyleCnt="5"/>
      <dgm:spPr/>
      <dgm:t>
        <a:bodyPr/>
        <a:lstStyle/>
        <a:p>
          <a:endParaRPr lang="zh-CN" altLang="en-US"/>
        </a:p>
      </dgm:t>
    </dgm:pt>
    <dgm:pt modelId="{8E29FAD4-B0DB-4CC1-853A-5C71129532AE}" type="pres">
      <dgm:prSet presAssocID="{35386968-3CA6-4B07-B66A-AF16E19FB2A7}" presName="connectorText" presStyleLbl="sibTrans2D1" presStyleIdx="4" presStyleCnt="5"/>
      <dgm:spPr/>
      <dgm:t>
        <a:bodyPr/>
        <a:lstStyle/>
        <a:p>
          <a:endParaRPr lang="zh-CN" altLang="en-US"/>
        </a:p>
      </dgm:t>
    </dgm:pt>
  </dgm:ptLst>
  <dgm:cxnLst>
    <dgm:cxn modelId="{A90F6737-0DA9-45D7-9A20-2271D2DCDAE4}" type="presOf" srcId="{35386968-3CA6-4B07-B66A-AF16E19FB2A7}" destId="{4BDDCBFE-4F8A-4196-85AB-E2229E7FCFF2}" srcOrd="0" destOrd="0" presId="urn:microsoft.com/office/officeart/2005/8/layout/cycle2"/>
    <dgm:cxn modelId="{9C5EAA3A-50BB-43E9-AA9D-58E72D5CC45F}" type="presOf" srcId="{AAC8A079-14FE-4B9A-A42A-822EB782ECAE}" destId="{2D453DF8-0840-45F5-893E-BFA16B8E15B7}" srcOrd="0" destOrd="0" presId="urn:microsoft.com/office/officeart/2005/8/layout/cycle2"/>
    <dgm:cxn modelId="{45340930-CA66-4BA2-994D-C198D62BFA09}" type="presOf" srcId="{53CCC090-9160-4245-ADCA-2359D53136AB}" destId="{63CEF378-C4F5-4518-9BD2-9A00C2E094AA}" srcOrd="1" destOrd="0" presId="urn:microsoft.com/office/officeart/2005/8/layout/cycle2"/>
    <dgm:cxn modelId="{D7E4704B-D923-44CE-B9D6-649C5F7575CA}" type="presOf" srcId="{DC0E560E-2BF7-43FB-93DF-83DE850F00E4}" destId="{57369B6D-4367-430F-AD17-8A8A94082D2C}" srcOrd="0" destOrd="0" presId="urn:microsoft.com/office/officeart/2005/8/layout/cycle2"/>
    <dgm:cxn modelId="{FEF70F29-401D-47C1-AE15-7AFDAFE47A8B}" srcId="{FB057483-24D1-45AD-BAFB-A5DA9AF0C264}" destId="{E51A71FE-6FC9-4374-BC6D-04137436C172}" srcOrd="4" destOrd="0" parTransId="{BC236D36-A85C-43ED-B5C3-00EB3618FFCB}" sibTransId="{35386968-3CA6-4B07-B66A-AF16E19FB2A7}"/>
    <dgm:cxn modelId="{DE19E572-A893-4FE3-BA0A-64AF9593770F}" type="presOf" srcId="{4407E132-1F0B-48F6-9966-0C7F4C153BCD}" destId="{6501E418-2D36-408D-A014-1745134A1912}" srcOrd="0" destOrd="0" presId="urn:microsoft.com/office/officeart/2005/8/layout/cycle2"/>
    <dgm:cxn modelId="{2AF7F611-1E2E-4FB0-8BBC-60E4DEC091AF}" type="presOf" srcId="{E51A71FE-6FC9-4374-BC6D-04137436C172}" destId="{6ED77A5C-149E-45CB-8681-418969B4BDE2}" srcOrd="0" destOrd="0" presId="urn:microsoft.com/office/officeart/2005/8/layout/cycle2"/>
    <dgm:cxn modelId="{D9ED7C38-91B1-4399-ACAE-8CEFE0D5D97F}" srcId="{FB057483-24D1-45AD-BAFB-A5DA9AF0C264}" destId="{78F2266F-D0DE-44C4-9C94-06B0DCFF96E7}" srcOrd="2" destOrd="0" parTransId="{76003900-70E4-48BE-9FB0-AD5669CC0D33}" sibTransId="{53CCC090-9160-4245-ADCA-2359D53136AB}"/>
    <dgm:cxn modelId="{291715FB-F27F-490C-9B67-145A7B391994}" srcId="{FB057483-24D1-45AD-BAFB-A5DA9AF0C264}" destId="{AAC8A079-14FE-4B9A-A42A-822EB782ECAE}" srcOrd="0" destOrd="0" parTransId="{C50BDD97-7FF5-4008-B13A-B9B3EA6F2DB4}" sibTransId="{18125C98-1089-4274-8521-09E6E0B42F5C}"/>
    <dgm:cxn modelId="{1AB6742D-3928-4078-8214-87F2B0CDA07C}" type="presOf" srcId="{35386968-3CA6-4B07-B66A-AF16E19FB2A7}" destId="{8E29FAD4-B0DB-4CC1-853A-5C71129532AE}" srcOrd="1" destOrd="0" presId="urn:microsoft.com/office/officeart/2005/8/layout/cycle2"/>
    <dgm:cxn modelId="{7A94F462-60E2-42DF-B6DA-E044C5F85B75}" type="presOf" srcId="{0CFA9755-E8DD-4D7F-929E-01CDC8062137}" destId="{3B7F254D-0CC9-45CD-95D0-37E4ED7E98D4}" srcOrd="0" destOrd="0" presId="urn:microsoft.com/office/officeart/2005/8/layout/cycle2"/>
    <dgm:cxn modelId="{130A7C3C-81DA-4FEB-9C37-A6477781B6F7}" type="presOf" srcId="{DC0E560E-2BF7-43FB-93DF-83DE850F00E4}" destId="{EC609EF3-F57B-434F-821F-6B0410488154}" srcOrd="1" destOrd="0" presId="urn:microsoft.com/office/officeart/2005/8/layout/cycle2"/>
    <dgm:cxn modelId="{CD66BEDE-4DB3-4DA5-BF82-0D7621646F16}" type="presOf" srcId="{18125C98-1089-4274-8521-09E6E0B42F5C}" destId="{349F1796-CE9D-4118-8F2A-0E234F1F2042}" srcOrd="1" destOrd="0" presId="urn:microsoft.com/office/officeart/2005/8/layout/cycle2"/>
    <dgm:cxn modelId="{5781A68E-E004-44CC-BDA3-09298EC2C718}" srcId="{FB057483-24D1-45AD-BAFB-A5DA9AF0C264}" destId="{4407E132-1F0B-48F6-9966-0C7F4C153BCD}" srcOrd="3" destOrd="0" parTransId="{822EFE88-907F-42ED-A5FA-D334BAE49EAF}" sibTransId="{DC0E560E-2BF7-43FB-93DF-83DE850F00E4}"/>
    <dgm:cxn modelId="{43F8EC2C-974C-4DAF-A444-4F14ABC6F974}" type="presOf" srcId="{78F2266F-D0DE-44C4-9C94-06B0DCFF96E7}" destId="{11037332-39BB-4001-AB60-3B81D795E492}" srcOrd="0" destOrd="0" presId="urn:microsoft.com/office/officeart/2005/8/layout/cycle2"/>
    <dgm:cxn modelId="{2F7947A2-5EA4-4B5E-AE65-9FF60A8F9155}" type="presOf" srcId="{18125C98-1089-4274-8521-09E6E0B42F5C}" destId="{C1B9191A-34D6-49E6-A443-B8E8756E44DF}" srcOrd="0" destOrd="0" presId="urn:microsoft.com/office/officeart/2005/8/layout/cycle2"/>
    <dgm:cxn modelId="{6E93EED8-D4A0-43F3-95ED-F7B8ACD39AD0}" type="presOf" srcId="{6E7AB91F-B5CA-40F5-ACD7-91EAEED7C54A}" destId="{D207C561-A24E-4523-A9B0-84CEED96757D}" srcOrd="1" destOrd="0" presId="urn:microsoft.com/office/officeart/2005/8/layout/cycle2"/>
    <dgm:cxn modelId="{D429B927-279D-4422-8CF7-218E2C5D54F0}" type="presOf" srcId="{6E7AB91F-B5CA-40F5-ACD7-91EAEED7C54A}" destId="{589C359C-B41A-46B1-8537-04D32BA2521C}" srcOrd="0" destOrd="0" presId="urn:microsoft.com/office/officeart/2005/8/layout/cycle2"/>
    <dgm:cxn modelId="{128BDA94-A134-48B1-A97F-50282F132725}" srcId="{FB057483-24D1-45AD-BAFB-A5DA9AF0C264}" destId="{0CFA9755-E8DD-4D7F-929E-01CDC8062137}" srcOrd="1" destOrd="0" parTransId="{D0E69E5E-7EBC-4B9F-9AF4-5EAD7A3D50D8}" sibTransId="{6E7AB91F-B5CA-40F5-ACD7-91EAEED7C54A}"/>
    <dgm:cxn modelId="{CAB4D05C-5E21-4D36-9B90-E17419FC4F6B}" type="presOf" srcId="{53CCC090-9160-4245-ADCA-2359D53136AB}" destId="{82C53477-6BC8-4BB9-864F-7770F6C1EB5A}" srcOrd="0" destOrd="0" presId="urn:microsoft.com/office/officeart/2005/8/layout/cycle2"/>
    <dgm:cxn modelId="{492ECFC0-AB97-4936-8799-D71696E1B632}" type="presOf" srcId="{FB057483-24D1-45AD-BAFB-A5DA9AF0C264}" destId="{AD08761D-1157-4203-8607-898B9CACA62A}" srcOrd="0" destOrd="0" presId="urn:microsoft.com/office/officeart/2005/8/layout/cycle2"/>
    <dgm:cxn modelId="{3AE7C02E-8A9A-4FDB-88F9-C9D1F291C69F}" type="presParOf" srcId="{AD08761D-1157-4203-8607-898B9CACA62A}" destId="{2D453DF8-0840-45F5-893E-BFA16B8E15B7}" srcOrd="0" destOrd="0" presId="urn:microsoft.com/office/officeart/2005/8/layout/cycle2"/>
    <dgm:cxn modelId="{8B916225-1EDE-48C9-9119-4031F8A11D27}" type="presParOf" srcId="{AD08761D-1157-4203-8607-898B9CACA62A}" destId="{C1B9191A-34D6-49E6-A443-B8E8756E44DF}" srcOrd="1" destOrd="0" presId="urn:microsoft.com/office/officeart/2005/8/layout/cycle2"/>
    <dgm:cxn modelId="{42D2BFA9-D13F-49F1-8C94-7C1B28090BE6}" type="presParOf" srcId="{C1B9191A-34D6-49E6-A443-B8E8756E44DF}" destId="{349F1796-CE9D-4118-8F2A-0E234F1F2042}" srcOrd="0" destOrd="0" presId="urn:microsoft.com/office/officeart/2005/8/layout/cycle2"/>
    <dgm:cxn modelId="{7D76F4EB-634A-4C27-B4CF-2ABB18EE7FA7}" type="presParOf" srcId="{AD08761D-1157-4203-8607-898B9CACA62A}" destId="{3B7F254D-0CC9-45CD-95D0-37E4ED7E98D4}" srcOrd="2" destOrd="0" presId="urn:microsoft.com/office/officeart/2005/8/layout/cycle2"/>
    <dgm:cxn modelId="{6962DA53-B0B0-45EB-9F54-FF425A0DCABD}" type="presParOf" srcId="{AD08761D-1157-4203-8607-898B9CACA62A}" destId="{589C359C-B41A-46B1-8537-04D32BA2521C}" srcOrd="3" destOrd="0" presId="urn:microsoft.com/office/officeart/2005/8/layout/cycle2"/>
    <dgm:cxn modelId="{F1A566A6-1809-41EE-9D47-29A736D76AD1}" type="presParOf" srcId="{589C359C-B41A-46B1-8537-04D32BA2521C}" destId="{D207C561-A24E-4523-A9B0-84CEED96757D}" srcOrd="0" destOrd="0" presId="urn:microsoft.com/office/officeart/2005/8/layout/cycle2"/>
    <dgm:cxn modelId="{D72450E3-60F6-414D-A590-F1A45C2C2556}" type="presParOf" srcId="{AD08761D-1157-4203-8607-898B9CACA62A}" destId="{11037332-39BB-4001-AB60-3B81D795E492}" srcOrd="4" destOrd="0" presId="urn:microsoft.com/office/officeart/2005/8/layout/cycle2"/>
    <dgm:cxn modelId="{28BBB9B7-F7F4-4E0D-ABEA-C48155E9C44C}" type="presParOf" srcId="{AD08761D-1157-4203-8607-898B9CACA62A}" destId="{82C53477-6BC8-4BB9-864F-7770F6C1EB5A}" srcOrd="5" destOrd="0" presId="urn:microsoft.com/office/officeart/2005/8/layout/cycle2"/>
    <dgm:cxn modelId="{498F120F-8C1D-4D27-B61B-2F8ABE8CF860}" type="presParOf" srcId="{82C53477-6BC8-4BB9-864F-7770F6C1EB5A}" destId="{63CEF378-C4F5-4518-9BD2-9A00C2E094AA}" srcOrd="0" destOrd="0" presId="urn:microsoft.com/office/officeart/2005/8/layout/cycle2"/>
    <dgm:cxn modelId="{89F156B7-71CA-4812-AE0E-7317DDA2AA50}" type="presParOf" srcId="{AD08761D-1157-4203-8607-898B9CACA62A}" destId="{6501E418-2D36-408D-A014-1745134A1912}" srcOrd="6" destOrd="0" presId="urn:microsoft.com/office/officeart/2005/8/layout/cycle2"/>
    <dgm:cxn modelId="{6058BFEF-4F9F-4ACC-91A8-64E12A4FC8AE}" type="presParOf" srcId="{AD08761D-1157-4203-8607-898B9CACA62A}" destId="{57369B6D-4367-430F-AD17-8A8A94082D2C}" srcOrd="7" destOrd="0" presId="urn:microsoft.com/office/officeart/2005/8/layout/cycle2"/>
    <dgm:cxn modelId="{15A48D16-A93C-42AF-9B55-C11F3F6B1529}" type="presParOf" srcId="{57369B6D-4367-430F-AD17-8A8A94082D2C}" destId="{EC609EF3-F57B-434F-821F-6B0410488154}" srcOrd="0" destOrd="0" presId="urn:microsoft.com/office/officeart/2005/8/layout/cycle2"/>
    <dgm:cxn modelId="{B64E33D1-4BDB-4AF0-AF6A-C903E0AA4E2D}" type="presParOf" srcId="{AD08761D-1157-4203-8607-898B9CACA62A}" destId="{6ED77A5C-149E-45CB-8681-418969B4BDE2}" srcOrd="8" destOrd="0" presId="urn:microsoft.com/office/officeart/2005/8/layout/cycle2"/>
    <dgm:cxn modelId="{29E50812-98C0-4FCC-8B59-D58114415EAE}" type="presParOf" srcId="{AD08761D-1157-4203-8607-898B9CACA62A}" destId="{4BDDCBFE-4F8A-4196-85AB-E2229E7FCFF2}" srcOrd="9" destOrd="0" presId="urn:microsoft.com/office/officeart/2005/8/layout/cycle2"/>
    <dgm:cxn modelId="{9980A964-B6FF-4D42-90AE-26E48D81F5C7}" type="presParOf" srcId="{4BDDCBFE-4F8A-4196-85AB-E2229E7FCFF2}" destId="{8E29FAD4-B0DB-4CC1-853A-5C71129532AE}"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6985B0-D6F9-4D41-AF91-D4C62E3BF131}" type="datetimeFigureOut">
              <a:rPr lang="zh-CN" altLang="en-US" smtClean="0"/>
              <a:pPr/>
              <a:t>2018/12/4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6CBA06-1DC0-407C-A117-089671A2D81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D03721B3-1159-48E5-BE25-F5BF3DFF20BA}"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D03721B3-1159-48E5-BE25-F5BF3DFF20BA}" type="slidenum">
              <a:rPr lang="zh-CN" altLang="en-US" smtClean="0"/>
              <a:pPr/>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39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40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D03721B3-1159-48E5-BE25-F5BF3DFF20BA}" type="slidenum">
              <a:rPr lang="zh-CN" altLang="en-US" smtClean="0"/>
              <a:pPr/>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204913" cy="685799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pic>
        <p:nvPicPr>
          <p:cNvPr id="4" name="그림 3" descr="C:\Users\Admin\Desktop\图片1.png图片1"/>
          <p:cNvPicPr>
            <a:picLocks noChangeAspect="1"/>
          </p:cNvPicPr>
          <p:nvPr userDrawn="1"/>
        </p:nvPicPr>
        <p:blipFill>
          <a:blip r:embed="rId2"/>
          <a:srcRect/>
          <a:stretch>
            <a:fillRect/>
          </a:stretch>
        </p:blipFill>
        <p:spPr>
          <a:xfrm>
            <a:off x="0" y="-4445"/>
            <a:ext cx="12192000" cy="6863715"/>
          </a:xfrm>
          <a:prstGeom prst="rect">
            <a:avLst/>
          </a:prstGeom>
        </p:spPr>
      </p:pic>
      <p:sp>
        <p:nvSpPr>
          <p:cNvPr id="8" name="텍스트 개체 틀 9"/>
          <p:cNvSpPr>
            <a:spLocks noGrp="1"/>
          </p:cNvSpPr>
          <p:nvPr>
            <p:ph type="body" sz="quarter" idx="13" hasCustomPrompt="1"/>
          </p:nvPr>
        </p:nvSpPr>
        <p:spPr>
          <a:xfrm>
            <a:off x="5135754" y="4021759"/>
            <a:ext cx="1920492" cy="246221"/>
          </a:xfrm>
          <a:prstGeom prst="rect">
            <a:avLst/>
          </a:prstGeom>
          <a:effectLst/>
        </p:spPr>
        <p:txBody>
          <a:bodyPr vert="horz" wrap="square" lIns="0" tIns="0" rIns="0" bIns="0" rtlCol="0" anchor="ctr">
            <a:spAutoFit/>
          </a:bodyPr>
          <a:lstStyle>
            <a:lvl1pPr marL="0" marR="0" indent="0" algn="ctr" defTabSz="913765" rtl="0" eaLnBrk="1" fontAlgn="auto" latinLnBrk="0" hangingPunct="1">
              <a:lnSpc>
                <a:spcPct val="100000"/>
              </a:lnSpc>
              <a:spcBef>
                <a:spcPct val="0"/>
              </a:spcBef>
              <a:spcAft>
                <a:spcPts val="0"/>
              </a:spcAft>
              <a:buClrTx/>
              <a:buSzTx/>
              <a:buFontTx/>
              <a:buNone/>
              <a:defRPr lang="ko-KR" altLang="en-US" sz="1600" b="1" i="0" kern="1200" smtClean="0">
                <a:solidFill>
                  <a:schemeClr val="bg1"/>
                </a:solidFill>
                <a:effectLst>
                  <a:outerShdw blurRad="25400" dist="12700" dir="5400000" algn="t" rotWithShape="0">
                    <a:prstClr val="black">
                      <a:alpha val="80000"/>
                    </a:prstClr>
                  </a:outerShdw>
                </a:effectLst>
                <a:latin typeface="Calibri" panose="020F0502020204030204" pitchFamily="34" charset="0"/>
                <a:ea typeface="+mj-ea"/>
                <a:cs typeface="Tahoma" panose="020B0604030504040204" pitchFamily="34" charset="0"/>
              </a:defRPr>
            </a:lvl1pPr>
            <a:lvl2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2pPr>
            <a:lvl3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3pPr>
            <a:lvl4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4pPr>
            <a:lvl5pPr marL="0" marR="0" indent="0" algn="ctr" defTabSz="913765" rtl="0" eaLnBrk="1" fontAlgn="auto" latinLnBrk="1" hangingPunct="1">
              <a:lnSpc>
                <a:spcPct val="100000"/>
              </a:lnSpc>
              <a:spcBef>
                <a:spcPct val="0"/>
              </a:spcBef>
              <a:spcAft>
                <a:spcPts val="0"/>
              </a:spcAft>
              <a:buClrTx/>
              <a:buSzTx/>
              <a:buFontTx/>
              <a:buNone/>
              <a:defRPr lang="ko-KR" altLang="en-US" sz="2000" b="1" kern="1200" dirty="0" smtClean="0">
                <a:solidFill>
                  <a:schemeClr val="tx1"/>
                </a:solidFill>
                <a:latin typeface="Arial" panose="020B0604020202020204" pitchFamily="34" charset="0"/>
                <a:ea typeface="+mj-ea"/>
                <a:cs typeface="Arial" panose="020B0604020202020204" pitchFamily="34" charset="0"/>
              </a:defRPr>
            </a:lvl5pPr>
          </a:lstStyle>
          <a:p>
            <a:pPr lvl="0"/>
            <a:r>
              <a:rPr lang="en-US" altLang="ko-KR" dirty="0"/>
              <a:t>Title text here</a:t>
            </a:r>
            <a:endParaRPr lang="ko-KR" altLang="en-US" dirty="0"/>
          </a:p>
        </p:txBody>
      </p:sp>
      <p:sp>
        <p:nvSpPr>
          <p:cNvPr id="9" name="텍스트 개체 틀 9"/>
          <p:cNvSpPr>
            <a:spLocks noGrp="1"/>
          </p:cNvSpPr>
          <p:nvPr>
            <p:ph type="body" sz="quarter" idx="14" hasCustomPrompt="1"/>
          </p:nvPr>
        </p:nvSpPr>
        <p:spPr>
          <a:xfrm>
            <a:off x="5135754" y="4766121"/>
            <a:ext cx="1920492" cy="246221"/>
          </a:xfrm>
          <a:prstGeom prst="rect">
            <a:avLst/>
          </a:prstGeom>
          <a:effectLst/>
        </p:spPr>
        <p:txBody>
          <a:bodyPr vert="horz" wrap="square" lIns="0" tIns="0" rIns="0" bIns="0" rtlCol="0" anchor="ctr">
            <a:spAutoFit/>
          </a:bodyPr>
          <a:lstStyle>
            <a:lvl1pPr marL="0" marR="0" indent="0" algn="ctr" defTabSz="913765" rtl="0" eaLnBrk="1" fontAlgn="auto" latinLnBrk="0" hangingPunct="1">
              <a:lnSpc>
                <a:spcPct val="100000"/>
              </a:lnSpc>
              <a:spcBef>
                <a:spcPct val="0"/>
              </a:spcBef>
              <a:spcAft>
                <a:spcPts val="0"/>
              </a:spcAft>
              <a:buClrTx/>
              <a:buSzTx/>
              <a:buFontTx/>
              <a:buNone/>
              <a:defRPr lang="ko-KR" altLang="en-US" sz="1600" b="1" i="0" kern="1200" smtClean="0">
                <a:solidFill>
                  <a:schemeClr val="bg1"/>
                </a:solidFill>
                <a:effectLst>
                  <a:outerShdw blurRad="25400" dist="12700" dir="5400000" algn="t" rotWithShape="0">
                    <a:prstClr val="black">
                      <a:alpha val="80000"/>
                    </a:prstClr>
                  </a:outerShdw>
                </a:effectLst>
                <a:latin typeface="Calibri" panose="020F0502020204030204" pitchFamily="34" charset="0"/>
                <a:ea typeface="+mj-ea"/>
                <a:cs typeface="Tahoma" panose="020B0604030504040204" pitchFamily="34" charset="0"/>
              </a:defRPr>
            </a:lvl1pPr>
            <a:lvl2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2pPr>
            <a:lvl3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3pPr>
            <a:lvl4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4pPr>
            <a:lvl5pPr marL="0" marR="0" indent="0" algn="ctr" defTabSz="913765" rtl="0" eaLnBrk="1" fontAlgn="auto" latinLnBrk="1" hangingPunct="1">
              <a:lnSpc>
                <a:spcPct val="100000"/>
              </a:lnSpc>
              <a:spcBef>
                <a:spcPct val="0"/>
              </a:spcBef>
              <a:spcAft>
                <a:spcPts val="0"/>
              </a:spcAft>
              <a:buClrTx/>
              <a:buSzTx/>
              <a:buFontTx/>
              <a:buNone/>
              <a:defRPr lang="ko-KR" altLang="en-US" sz="2000" b="1" kern="1200" dirty="0" smtClean="0">
                <a:solidFill>
                  <a:schemeClr val="tx1"/>
                </a:solidFill>
                <a:latin typeface="Arial" panose="020B0604020202020204" pitchFamily="34" charset="0"/>
                <a:ea typeface="+mj-ea"/>
                <a:cs typeface="Arial" panose="020B0604020202020204" pitchFamily="34" charset="0"/>
              </a:defRPr>
            </a:lvl5pPr>
          </a:lstStyle>
          <a:p>
            <a:pPr lvl="0"/>
            <a:r>
              <a:rPr lang="en-US" altLang="ko-KR" dirty="0"/>
              <a:t>Title text here</a:t>
            </a:r>
            <a:endParaRPr lang="ko-KR" altLang="en-US" dirty="0"/>
          </a:p>
        </p:txBody>
      </p:sp>
      <p:sp>
        <p:nvSpPr>
          <p:cNvPr id="12" name="텍스트 개체 틀 4"/>
          <p:cNvSpPr>
            <a:spLocks noGrp="1"/>
          </p:cNvSpPr>
          <p:nvPr>
            <p:ph type="body" sz="quarter" idx="18" hasCustomPrompt="1"/>
          </p:nvPr>
        </p:nvSpPr>
        <p:spPr>
          <a:xfrm>
            <a:off x="5135754" y="2847211"/>
            <a:ext cx="1920492" cy="184666"/>
          </a:xfrm>
          <a:prstGeom prst="rect">
            <a:avLst/>
          </a:prstGeom>
        </p:spPr>
        <p:txBody>
          <a:bodyPr vert="horz" wrap="square" lIns="0" tIns="0" rIns="0" bIns="0" rtlCol="0" anchor="ctr">
            <a:spAutoFit/>
          </a:bodyPr>
          <a:lstStyle>
            <a:lvl1pPr marL="88900" indent="-88900" algn="ctr" latinLnBrk="0">
              <a:buFont typeface="Tahoma" panose="020B0604030504040204" pitchFamily="34" charset="0"/>
              <a:buNone/>
              <a:defRPr lang="ko-KR" altLang="en-US" sz="1200" b="0" i="0" baseline="0" dirty="0">
                <a:solidFill>
                  <a:schemeClr val="bg1"/>
                </a:solidFill>
                <a:effectLst/>
                <a:latin typeface="Calibri" panose="020F0502020204030204" pitchFamily="34" charset="0"/>
                <a:ea typeface="+mj-ea"/>
                <a:cs typeface="Tahoma" panose="020B0604030504040204" pitchFamily="34" charset="0"/>
              </a:defRPr>
            </a:lvl1pPr>
          </a:lstStyle>
          <a:p>
            <a:pPr marL="0" marR="0" lvl="0" indent="0" fontAlgn="auto">
              <a:lnSpc>
                <a:spcPct val="100000"/>
              </a:lnSpc>
              <a:spcBef>
                <a:spcPct val="0"/>
              </a:spcBef>
              <a:spcAft>
                <a:spcPts val="0"/>
              </a:spcAft>
              <a:buClrTx/>
              <a:buSzTx/>
            </a:pPr>
            <a:r>
              <a:rPr lang="en-US" altLang="ko-KR" dirty="0"/>
              <a:t>Subtitle text here</a:t>
            </a:r>
            <a:endParaRPr lang="ko-KR" altLang="en-US" dirty="0"/>
          </a:p>
        </p:txBody>
      </p:sp>
      <p:sp>
        <p:nvSpPr>
          <p:cNvPr id="13" name="텍스트 개체 틀 4"/>
          <p:cNvSpPr>
            <a:spLocks noGrp="1"/>
          </p:cNvSpPr>
          <p:nvPr>
            <p:ph type="body" sz="quarter" idx="19" hasCustomPrompt="1"/>
          </p:nvPr>
        </p:nvSpPr>
        <p:spPr>
          <a:xfrm>
            <a:off x="5145342" y="4335935"/>
            <a:ext cx="1920492" cy="184666"/>
          </a:xfrm>
          <a:prstGeom prst="rect">
            <a:avLst/>
          </a:prstGeom>
        </p:spPr>
        <p:txBody>
          <a:bodyPr vert="horz" wrap="square" lIns="0" tIns="0" rIns="0" bIns="0" rtlCol="0" anchor="ctr">
            <a:spAutoFit/>
          </a:bodyPr>
          <a:lstStyle>
            <a:lvl1pPr marL="88900" indent="-88900" algn="ctr" latinLnBrk="0">
              <a:buFont typeface="Tahoma" panose="020B0604030504040204" pitchFamily="34" charset="0"/>
              <a:buNone/>
              <a:defRPr lang="ko-KR" altLang="en-US" sz="1200" b="0" i="0" baseline="0" dirty="0">
                <a:solidFill>
                  <a:schemeClr val="bg1"/>
                </a:solidFill>
                <a:effectLst/>
                <a:latin typeface="Calibri" panose="020F0502020204030204" pitchFamily="34" charset="0"/>
                <a:ea typeface="+mj-ea"/>
                <a:cs typeface="Tahoma" panose="020B0604030504040204" pitchFamily="34" charset="0"/>
              </a:defRPr>
            </a:lvl1pPr>
          </a:lstStyle>
          <a:p>
            <a:pPr marL="0" marR="0" lvl="0" indent="0" fontAlgn="auto">
              <a:lnSpc>
                <a:spcPct val="100000"/>
              </a:lnSpc>
              <a:spcBef>
                <a:spcPct val="0"/>
              </a:spcBef>
              <a:spcAft>
                <a:spcPts val="0"/>
              </a:spcAft>
              <a:buClrTx/>
              <a:buSzTx/>
            </a:pPr>
            <a:r>
              <a:rPr lang="en-US" altLang="ko-KR" dirty="0"/>
              <a:t>Subtitle text here</a:t>
            </a:r>
            <a:endParaRPr lang="ko-KR" altLang="en-US" dirty="0"/>
          </a:p>
        </p:txBody>
      </p:sp>
      <p:sp>
        <p:nvSpPr>
          <p:cNvPr id="14" name="텍스트 개체 틀 4"/>
          <p:cNvSpPr>
            <a:spLocks noGrp="1"/>
          </p:cNvSpPr>
          <p:nvPr>
            <p:ph type="body" sz="quarter" idx="20" hasCustomPrompt="1"/>
          </p:nvPr>
        </p:nvSpPr>
        <p:spPr>
          <a:xfrm>
            <a:off x="5135754" y="5080297"/>
            <a:ext cx="1920492" cy="184666"/>
          </a:xfrm>
          <a:prstGeom prst="rect">
            <a:avLst/>
          </a:prstGeom>
        </p:spPr>
        <p:txBody>
          <a:bodyPr vert="horz" wrap="square" lIns="0" tIns="0" rIns="0" bIns="0" rtlCol="0" anchor="ctr">
            <a:spAutoFit/>
          </a:bodyPr>
          <a:lstStyle>
            <a:lvl1pPr marL="88900" indent="-88900" algn="ctr" latinLnBrk="0">
              <a:buFont typeface="Tahoma" panose="020B0604030504040204" pitchFamily="34" charset="0"/>
              <a:buNone/>
              <a:defRPr lang="ko-KR" altLang="en-US" sz="1200" b="0" i="0" baseline="0" dirty="0">
                <a:solidFill>
                  <a:schemeClr val="bg1"/>
                </a:solidFill>
                <a:effectLst/>
                <a:latin typeface="Calibri" panose="020F0502020204030204" pitchFamily="34" charset="0"/>
                <a:ea typeface="+mj-ea"/>
                <a:cs typeface="Tahoma" panose="020B0604030504040204" pitchFamily="34" charset="0"/>
              </a:defRPr>
            </a:lvl1pPr>
          </a:lstStyle>
          <a:p>
            <a:pPr marL="0" marR="0" lvl="0" indent="0" fontAlgn="auto">
              <a:lnSpc>
                <a:spcPct val="100000"/>
              </a:lnSpc>
              <a:spcBef>
                <a:spcPct val="0"/>
              </a:spcBef>
              <a:spcAft>
                <a:spcPts val="0"/>
              </a:spcAft>
              <a:buClrTx/>
              <a:buSzTx/>
            </a:pPr>
            <a:r>
              <a:rPr lang="en-US" altLang="ko-KR" dirty="0"/>
              <a:t>Subtitle text here</a:t>
            </a:r>
            <a:endParaRPr lang="ko-KR" altLang="en-US" dirty="0"/>
          </a:p>
        </p:txBody>
      </p:sp>
      <p:sp>
        <p:nvSpPr>
          <p:cNvPr id="21" name="텍스트 개체 틀 9"/>
          <p:cNvSpPr>
            <a:spLocks noGrp="1"/>
          </p:cNvSpPr>
          <p:nvPr>
            <p:ph type="body" sz="quarter" idx="27" hasCustomPrompt="1"/>
          </p:nvPr>
        </p:nvSpPr>
        <p:spPr>
          <a:xfrm>
            <a:off x="5135754" y="3277397"/>
            <a:ext cx="1920492" cy="246221"/>
          </a:xfrm>
          <a:prstGeom prst="rect">
            <a:avLst/>
          </a:prstGeom>
          <a:effectLst/>
        </p:spPr>
        <p:txBody>
          <a:bodyPr vert="horz" wrap="square" lIns="0" tIns="0" rIns="0" bIns="0" rtlCol="0" anchor="ctr">
            <a:spAutoFit/>
          </a:bodyPr>
          <a:lstStyle>
            <a:lvl1pPr marL="0" marR="0" indent="0" algn="ctr" defTabSz="913765" rtl="0" eaLnBrk="1" fontAlgn="auto" latinLnBrk="0" hangingPunct="1">
              <a:lnSpc>
                <a:spcPct val="100000"/>
              </a:lnSpc>
              <a:spcBef>
                <a:spcPct val="0"/>
              </a:spcBef>
              <a:spcAft>
                <a:spcPts val="0"/>
              </a:spcAft>
              <a:buClrTx/>
              <a:buSzTx/>
              <a:buFontTx/>
              <a:buNone/>
              <a:defRPr lang="ko-KR" altLang="en-US" sz="1600" b="1" i="0" kern="1200" smtClean="0">
                <a:solidFill>
                  <a:schemeClr val="bg1"/>
                </a:solidFill>
                <a:effectLst>
                  <a:outerShdw blurRad="25400" dist="12700" dir="5400000" algn="t" rotWithShape="0">
                    <a:prstClr val="black">
                      <a:alpha val="80000"/>
                    </a:prstClr>
                  </a:outerShdw>
                </a:effectLst>
                <a:latin typeface="Calibri" panose="020F0502020204030204" pitchFamily="34" charset="0"/>
                <a:ea typeface="+mj-ea"/>
                <a:cs typeface="Tahoma" panose="020B0604030504040204" pitchFamily="34" charset="0"/>
              </a:defRPr>
            </a:lvl1pPr>
            <a:lvl2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2pPr>
            <a:lvl3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3pPr>
            <a:lvl4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4pPr>
            <a:lvl5pPr marL="0" marR="0" indent="0" algn="ctr" defTabSz="913765" rtl="0" eaLnBrk="1" fontAlgn="auto" latinLnBrk="1" hangingPunct="1">
              <a:lnSpc>
                <a:spcPct val="100000"/>
              </a:lnSpc>
              <a:spcBef>
                <a:spcPct val="0"/>
              </a:spcBef>
              <a:spcAft>
                <a:spcPts val="0"/>
              </a:spcAft>
              <a:buClrTx/>
              <a:buSzTx/>
              <a:buFontTx/>
              <a:buNone/>
              <a:defRPr lang="ko-KR" altLang="en-US" sz="2000" b="1" kern="1200" dirty="0" smtClean="0">
                <a:solidFill>
                  <a:schemeClr val="tx1"/>
                </a:solidFill>
                <a:latin typeface="Arial" panose="020B0604020202020204" pitchFamily="34" charset="0"/>
                <a:ea typeface="+mj-ea"/>
                <a:cs typeface="Arial" panose="020B0604020202020204" pitchFamily="34" charset="0"/>
              </a:defRPr>
            </a:lvl5pPr>
          </a:lstStyle>
          <a:p>
            <a:pPr lvl="0"/>
            <a:r>
              <a:rPr lang="en-US" altLang="ko-KR" dirty="0"/>
              <a:t>Title text here</a:t>
            </a:r>
            <a:endParaRPr lang="ko-KR" altLang="en-US" dirty="0"/>
          </a:p>
        </p:txBody>
      </p:sp>
      <p:sp>
        <p:nvSpPr>
          <p:cNvPr id="22" name="텍스트 개체 틀 4"/>
          <p:cNvSpPr>
            <a:spLocks noGrp="1"/>
          </p:cNvSpPr>
          <p:nvPr>
            <p:ph type="body" sz="quarter" idx="28" hasCustomPrompt="1"/>
          </p:nvPr>
        </p:nvSpPr>
        <p:spPr>
          <a:xfrm>
            <a:off x="5132802" y="3591573"/>
            <a:ext cx="1920492" cy="184666"/>
          </a:xfrm>
          <a:prstGeom prst="rect">
            <a:avLst/>
          </a:prstGeom>
        </p:spPr>
        <p:txBody>
          <a:bodyPr vert="horz" wrap="square" lIns="0" tIns="0" rIns="0" bIns="0" rtlCol="0" anchor="ctr">
            <a:spAutoFit/>
          </a:bodyPr>
          <a:lstStyle>
            <a:lvl1pPr marL="88900" indent="-88900" algn="ctr" latinLnBrk="0">
              <a:buFont typeface="Tahoma" panose="020B0604030504040204" pitchFamily="34" charset="0"/>
              <a:buNone/>
              <a:defRPr lang="ko-KR" altLang="en-US" sz="1200" b="0" i="0" baseline="0" dirty="0">
                <a:solidFill>
                  <a:schemeClr val="bg1"/>
                </a:solidFill>
                <a:effectLst/>
                <a:latin typeface="Calibri" panose="020F0502020204030204" pitchFamily="34" charset="0"/>
                <a:ea typeface="+mj-ea"/>
                <a:cs typeface="Tahoma" panose="020B0604030504040204" pitchFamily="34" charset="0"/>
              </a:defRPr>
            </a:lvl1pPr>
          </a:lstStyle>
          <a:p>
            <a:pPr marL="0" marR="0" lvl="0" indent="0" fontAlgn="auto">
              <a:lnSpc>
                <a:spcPct val="100000"/>
              </a:lnSpc>
              <a:spcBef>
                <a:spcPct val="0"/>
              </a:spcBef>
              <a:spcAft>
                <a:spcPts val="0"/>
              </a:spcAft>
              <a:buClrTx/>
              <a:buSzTx/>
            </a:pPr>
            <a:r>
              <a:rPr lang="en-US" altLang="ko-KR" dirty="0"/>
              <a:t>Subtitle text here</a:t>
            </a:r>
            <a:endParaRPr lang="ko-KR" altLang="en-US" dirty="0"/>
          </a:p>
        </p:txBody>
      </p:sp>
      <p:sp>
        <p:nvSpPr>
          <p:cNvPr id="7" name="제목 1"/>
          <p:cNvSpPr>
            <a:spLocks noGrp="1"/>
          </p:cNvSpPr>
          <p:nvPr>
            <p:ph type="title" hasCustomPrompt="1"/>
          </p:nvPr>
        </p:nvSpPr>
        <p:spPr>
          <a:xfrm>
            <a:off x="5135754" y="2533035"/>
            <a:ext cx="1920492" cy="246221"/>
          </a:xfrm>
          <a:prstGeom prst="rect">
            <a:avLst/>
          </a:prstGeom>
          <a:effectLst/>
        </p:spPr>
        <p:txBody>
          <a:bodyPr vert="horz" wrap="square" lIns="0" tIns="0" rIns="0" bIns="0" rtlCol="0" anchor="ctr">
            <a:spAutoFit/>
          </a:bodyPr>
          <a:lstStyle>
            <a:lvl1pPr marL="0" marR="0" indent="0" algn="ctr" defTabSz="913765" rtl="0" eaLnBrk="1" fontAlgn="auto" latinLnBrk="0" hangingPunct="1">
              <a:lnSpc>
                <a:spcPct val="100000"/>
              </a:lnSpc>
              <a:spcBef>
                <a:spcPct val="0"/>
              </a:spcBef>
              <a:spcAft>
                <a:spcPts val="0"/>
              </a:spcAft>
              <a:buClrTx/>
              <a:buSzTx/>
              <a:buFontTx/>
              <a:buNone/>
              <a:defRPr lang="ko-KR" altLang="en-US" sz="1600" b="1" i="0" kern="1200" baseline="0" dirty="0" smtClean="0">
                <a:solidFill>
                  <a:schemeClr val="bg1"/>
                </a:solidFill>
                <a:effectLst>
                  <a:outerShdw blurRad="25400" dist="12700" dir="5400000" algn="t" rotWithShape="0">
                    <a:prstClr val="black">
                      <a:alpha val="80000"/>
                    </a:prstClr>
                  </a:outerShdw>
                </a:effectLst>
                <a:latin typeface="Calibri" panose="020F0502020204030204" pitchFamily="34" charset="0"/>
                <a:ea typeface="+mj-ea"/>
                <a:cs typeface="Tahoma" panose="020B0604030504040204" pitchFamily="34" charset="0"/>
              </a:defRPr>
            </a:lvl1pPr>
          </a:lstStyle>
          <a:p>
            <a:r>
              <a:rPr lang="en-US" altLang="ko-KR" dirty="0"/>
              <a:t>Title text here</a:t>
            </a:r>
            <a:endParaRPr lang="ko-KR" altLang="en-US" dirty="0"/>
          </a:p>
        </p:txBody>
      </p:sp>
      <p:sp>
        <p:nvSpPr>
          <p:cNvPr id="17" name="텍스트 개체 틀 2"/>
          <p:cNvSpPr>
            <a:spLocks noGrp="1"/>
          </p:cNvSpPr>
          <p:nvPr>
            <p:ph type="body" sz="quarter" idx="23" hasCustomPrompt="1"/>
          </p:nvPr>
        </p:nvSpPr>
        <p:spPr>
          <a:xfrm>
            <a:off x="3962239" y="1596624"/>
            <a:ext cx="4267522" cy="430887"/>
          </a:xfrm>
          <a:prstGeom prst="rect">
            <a:avLst/>
          </a:prstGeom>
        </p:spPr>
        <p:txBody>
          <a:bodyPr vert="horz" wrap="square" lIns="0" tIns="0" rIns="0" bIns="0" rtlCol="0" anchor="ctr">
            <a:spAutoFit/>
          </a:bodyPr>
          <a:lstStyle>
            <a:lvl1pPr marL="342900" indent="-342900" algn="ctr" latinLnBrk="0">
              <a:buNone/>
              <a:defRPr lang="ko-KR" altLang="en-US" sz="2800" b="1" i="0" baseline="0" dirty="0">
                <a:solidFill>
                  <a:schemeClr val="bg1"/>
                </a:solidFill>
                <a:effectLst>
                  <a:outerShdw blurRad="25400" dist="12700" dir="5400000" algn="t" rotWithShape="0">
                    <a:prstClr val="black">
                      <a:alpha val="80000"/>
                    </a:prstClr>
                  </a:outerShdw>
                </a:effectLst>
                <a:latin typeface="Calibri" panose="020F0502020204030204" pitchFamily="34" charset="0"/>
                <a:ea typeface="+mj-ea"/>
                <a:cs typeface="Tahoma" panose="020B0604030504040204" pitchFamily="34" charset="0"/>
              </a:defRPr>
            </a:lvl1pPr>
          </a:lstStyle>
          <a:p>
            <a:pPr marL="0" marR="0" lvl="0" indent="0" fontAlgn="auto">
              <a:lnSpc>
                <a:spcPct val="100000"/>
              </a:lnSpc>
              <a:spcBef>
                <a:spcPct val="0"/>
              </a:spcBef>
              <a:spcAft>
                <a:spcPts val="0"/>
              </a:spcAft>
              <a:buClrTx/>
              <a:buSzTx/>
            </a:pPr>
            <a:r>
              <a:rPr lang="en-US" altLang="ko-KR" dirty="0"/>
              <a:t>Agenda</a:t>
            </a:r>
            <a:endParaRPr lang="ko-KR" altLang="en-US" dirty="0"/>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pic>
        <p:nvPicPr>
          <p:cNvPr id="63" name="图片 62" descr="图片41111"/>
          <p:cNvPicPr>
            <a:picLocks noChangeAspect="1"/>
          </p:cNvPicPr>
          <p:nvPr userDrawn="1"/>
        </p:nvPicPr>
        <p:blipFill>
          <a:blip r:embed="rId2"/>
          <a:stretch>
            <a:fillRect/>
          </a:stretch>
        </p:blipFill>
        <p:spPr>
          <a:xfrm>
            <a:off x="-5080" y="-6350"/>
            <a:ext cx="12202160" cy="68700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1"/>
            <a:ext cx="12192000" cy="685074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pic>
        <p:nvPicPr>
          <p:cNvPr id="63" name="图片 62" descr="图片41111"/>
          <p:cNvPicPr>
            <a:picLocks noChangeAspect="1"/>
          </p:cNvPicPr>
          <p:nvPr userDrawn="1"/>
        </p:nvPicPr>
        <p:blipFill>
          <a:blip r:embed="rId2"/>
          <a:stretch>
            <a:fillRect/>
          </a:stretch>
        </p:blipFill>
        <p:spPr>
          <a:xfrm>
            <a:off x="-5080" y="-6350"/>
            <a:ext cx="12202160" cy="68700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Date Placeholder 3"/>
          <p:cNvSpPr>
            <a:spLocks noGrp="1"/>
          </p:cNvSpPr>
          <p:nvPr>
            <p:ph type="dt" sz="half" idx="10"/>
          </p:nvPr>
        </p:nvSpPr>
        <p:spPr>
          <a:xfrm>
            <a:off x="609600" y="8333736"/>
            <a:ext cx="2844800" cy="365125"/>
          </a:xfrm>
          <a:prstGeom prst="rect">
            <a:avLst/>
          </a:prstGeom>
        </p:spPr>
        <p:txBody>
          <a:bodyPr lIns="91267" tIns="45634" rIns="91267" bIns="45634"/>
          <a:lstStyle/>
          <a:p>
            <a:r>
              <a:rPr lang="en-US" dirty="0" smtClean="0"/>
              <a:t>www.bestppt.com</a:t>
            </a:r>
            <a:endParaRPr lang="en-US"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204913" cy="685799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 y="0"/>
            <a:ext cx="12204915" cy="6858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pic>
        <p:nvPicPr>
          <p:cNvPr id="10" name="图片 9"/>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 y="0"/>
            <a:ext cx="12204915" cy="6858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1"/>
            <a:ext cx="12192000" cy="685074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hasCustomPrompt="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将图片拖动到占位符，或单击添加图标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A5C0AE2-BF9C-7E4A-B1AB-2EAFE9FF5568}" type="datetimeFigureOut">
              <a:rPr kumimoji="1" lang="zh-CN" altLang="en-US" smtClean="0"/>
              <a:pPr/>
              <a:t>2018/12/4</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E821FBD6-94E2-FD47-851D-46738990BF4F}" type="slidenum">
              <a:rPr kumimoji="1" lang="zh-CN" altLang="en-US" smtClean="0"/>
              <a:pPr/>
              <a:t>‹#›</a:t>
            </a:fld>
            <a:endParaRPr kumimoji="1"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theme" Target="../theme/theme3.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4.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theme" Target="../theme/theme5.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6.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theme" Target="../theme/theme8.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C0AE2-BF9C-7E4A-B1AB-2EAFE9FF5568}" type="datetimeFigureOut">
              <a:rPr kumimoji="1" lang="zh-CN" altLang="en-US" smtClean="0"/>
              <a:pPr/>
              <a:t>2018/12/4</a:t>
            </a:fld>
            <a:endParaRPr kumimoji="1"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1FBD6-94E2-FD47-851D-46738990BF4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xmlns="" Requires="p14">
      <p:transition spd="slow" p14:dur="125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8.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3745" y="1499553"/>
            <a:ext cx="9144000" cy="2387600"/>
          </a:xfrm>
        </p:spPr>
        <p:txBody>
          <a:bodyPr/>
          <a:lstStyle/>
          <a:p>
            <a:r>
              <a:rPr lang="zh-CN" altLang="zh-CN"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通过诚信建设引导社会组织</a:t>
            </a:r>
            <a:br>
              <a:rPr lang="zh-CN" altLang="zh-CN"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br>
            <a:r>
              <a:rPr lang="zh-CN" altLang="zh-CN"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参与社会治理</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 6"/>
          <p:cNvGrpSpPr/>
          <p:nvPr/>
        </p:nvGrpSpPr>
        <p:grpSpPr>
          <a:xfrm>
            <a:off x="-6233" y="249081"/>
            <a:ext cx="4988443" cy="431776"/>
            <a:chOff x="-6233" y="249081"/>
            <a:chExt cx="4988443"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smtClean="0">
                  <a:solidFill>
                    <a:schemeClr val="tx1">
                      <a:lumMod val="65000"/>
                      <a:lumOff val="35000"/>
                    </a:schemeClr>
                  </a:solidFill>
                  <a:latin typeface="微软雅黑" panose="020B0503020204020204" charset="-122"/>
                  <a:ea typeface="微软雅黑" panose="020B0503020204020204" charset="-122"/>
                </a:rPr>
                <a:t>国外社会组织信用体系建设情况</a:t>
              </a:r>
            </a:p>
          </p:txBody>
        </p:sp>
      </p:grpSp>
      <p:sp>
        <p:nvSpPr>
          <p:cNvPr id="62" name="矩形 61"/>
          <p:cNvSpPr/>
          <p:nvPr/>
        </p:nvSpPr>
        <p:spPr>
          <a:xfrm>
            <a:off x="976630" y="1191895"/>
            <a:ext cx="10260965" cy="347980"/>
          </a:xfrm>
          <a:prstGeom prst="rect">
            <a:avLst/>
          </a:prstGeom>
          <a:noFill/>
        </p:spPr>
        <p:txBody>
          <a:bodyPr wrap="square" lIns="91281" tIns="45641" rIns="91281" bIns="45641">
            <a:spAutoFit/>
          </a:bodyPr>
          <a:lstStyle/>
          <a:p>
            <a:pPr defTabSz="684530">
              <a:lnSpc>
                <a:spcPct val="120000"/>
              </a:lnSpc>
              <a:spcBef>
                <a:spcPts val="600"/>
              </a:spcBef>
            </a:pPr>
            <a:r>
              <a:rPr lang="zh-CN" altLang="en-US" sz="1400" dirty="0">
                <a:solidFill>
                  <a:srgbClr val="17406D">
                    <a:lumMod val="75000"/>
                  </a:srgbClr>
                </a:solidFill>
                <a:latin typeface="微软雅黑" panose="020B0503020204020204" charset="-122"/>
                <a:ea typeface="微软雅黑" panose="020B0503020204020204" charset="-122"/>
              </a:rPr>
              <a:t>在社会组织信用体系建设上，美国、英国、新加坡等国家分别采取不同的举措，来推进信用体系建设：</a:t>
            </a:r>
            <a:endParaRPr lang="en-US" altLang="zh-CN" sz="1400" dirty="0">
              <a:solidFill>
                <a:srgbClr val="17406D">
                  <a:lumMod val="75000"/>
                </a:srgbClr>
              </a:solidFill>
              <a:latin typeface="微软雅黑" panose="020B0503020204020204" charset="-122"/>
              <a:ea typeface="微软雅黑" panose="020B0503020204020204" charset="-122"/>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77265" y="1772285"/>
            <a:ext cx="10373360" cy="37007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03237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r>
              <a:rPr lang="en-US" altLang="zh-CN" sz="2000" b="1" dirty="0">
                <a:solidFill>
                  <a:schemeClr val="tx1">
                    <a:lumMod val="65000"/>
                    <a:lumOff val="35000"/>
                  </a:schemeClr>
                </a:solidFill>
                <a:latin typeface="微软雅黑" panose="020B0503020204020204" charset="-122"/>
                <a:ea typeface="微软雅黑" panose="020B0503020204020204" charset="-122"/>
              </a:rPr>
              <a:t>-</a:t>
            </a:r>
            <a:r>
              <a:rPr lang="zh-CN" altLang="en-US" sz="2000" b="1" dirty="0">
                <a:solidFill>
                  <a:schemeClr val="tx1">
                    <a:lumMod val="65000"/>
                    <a:lumOff val="35000"/>
                  </a:schemeClr>
                </a:solidFill>
                <a:latin typeface="微软雅黑" panose="020B0503020204020204" charset="-122"/>
                <a:ea typeface="微软雅黑" panose="020B0503020204020204" charset="-122"/>
              </a:rPr>
              <a:t>规范管理、量化评估、应用推广</a:t>
            </a:r>
          </a:p>
        </p:txBody>
      </p:sp>
      <p:sp>
        <p:nvSpPr>
          <p:cNvPr id="2" name="原创设计师QQ598969553          _14"/>
          <p:cNvSpPr>
            <a:spLocks noChangeArrowheads="1"/>
          </p:cNvSpPr>
          <p:nvPr/>
        </p:nvSpPr>
        <p:spPr bwMode="auto">
          <a:xfrm>
            <a:off x="775970" y="72517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制度先行</a:t>
            </a:r>
          </a:p>
        </p:txBody>
      </p:sp>
      <p:sp>
        <p:nvSpPr>
          <p:cNvPr id="6" name="矩形 5"/>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custDataLst>
              <p:tags r:id="rId1"/>
            </p:custDataLst>
          </p:nvPr>
        </p:nvSpPr>
        <p:spPr>
          <a:xfrm>
            <a:off x="795652" y="1314458"/>
            <a:ext cx="9602474" cy="951548"/>
          </a:xfrm>
          <a:prstGeom prst="rect">
            <a:avLst/>
          </a:prstGeom>
        </p:spPr>
        <p:txBody>
          <a:bodyPr wrap="square" lIns="68489" tIns="34253" rIns="68489" bIns="34253">
            <a:noAutofit/>
          </a:bodyPr>
          <a:lstStyle/>
          <a:p>
            <a:pPr>
              <a:lnSpc>
                <a:spcPct val="200000"/>
              </a:lnSpc>
            </a:pPr>
            <a:r>
              <a:rPr lang="zh-CN" altLang="en-US" sz="1400" dirty="0">
                <a:latin typeface="微软雅黑" panose="020B0503020204020204" charset="-122"/>
                <a:ea typeface="微软雅黑" panose="020B0503020204020204" charset="-122"/>
              </a:rPr>
              <a:t>健全的信用法规制度是信用体系建设的基础，优化和完善现有信用相关制度，制度建设将涉及</a:t>
            </a:r>
            <a:r>
              <a:rPr lang="zh-CN" altLang="en-US" sz="1400" b="1" dirty="0">
                <a:latin typeface="微软雅黑" panose="020B0503020204020204" charset="-122"/>
                <a:ea typeface="微软雅黑" panose="020B0503020204020204" charset="-122"/>
              </a:rPr>
              <a:t>数据归集、数据共享、评价标准、信息公示、异议处理、信用修复</a:t>
            </a:r>
            <a:r>
              <a:rPr lang="zh-CN" altLang="en-US" sz="1400" dirty="0">
                <a:latin typeface="微软雅黑" panose="020B0503020204020204" charset="-122"/>
                <a:ea typeface="微软雅黑" panose="020B0503020204020204" charset="-122"/>
              </a:rPr>
              <a:t>等方面</a:t>
            </a:r>
            <a:r>
              <a:rPr lang="en-US" altLang="zh-CN" sz="1400" dirty="0">
                <a:latin typeface="微软雅黑" panose="020B0503020204020204" charset="-122"/>
                <a:ea typeface="微软雅黑" panose="020B0503020204020204" charset="-122"/>
              </a:rPr>
              <a:t>。</a:t>
            </a:r>
          </a:p>
        </p:txBody>
      </p:sp>
      <p:grpSp>
        <p:nvGrpSpPr>
          <p:cNvPr id="76" name="组合 75"/>
          <p:cNvGrpSpPr/>
          <p:nvPr/>
        </p:nvGrpSpPr>
        <p:grpSpPr>
          <a:xfrm>
            <a:off x="5100665" y="2403474"/>
            <a:ext cx="3865528" cy="2932100"/>
            <a:chOff x="3833535" y="1051968"/>
            <a:chExt cx="4415182" cy="3359946"/>
          </a:xfrm>
        </p:grpSpPr>
        <p:sp>
          <p:nvSpPr>
            <p:cNvPr id="77" name="Freeform 7"/>
            <p:cNvSpPr/>
            <p:nvPr/>
          </p:nvSpPr>
          <p:spPr bwMode="auto">
            <a:xfrm>
              <a:off x="4349079" y="1051968"/>
              <a:ext cx="877491" cy="335994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50000"/>
                  <a:lumOff val="50000"/>
                </a:schemeClr>
              </a:solidFill>
              <a:prstDash val="solid"/>
              <a:miter lim="800000"/>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70" tIns="34285" rIns="68570" bIns="34285"/>
            <a:lstStyle/>
            <a:p>
              <a:pPr defTabSz="603885">
                <a:defRPr/>
              </a:pPr>
              <a:endParaRPr lang="zh-CN" altLang="en-US" sz="1200" kern="0">
                <a:solidFill>
                  <a:sysClr val="windowText" lastClr="000000"/>
                </a:solidFill>
              </a:endParaRPr>
            </a:p>
          </p:txBody>
        </p:sp>
        <p:sp>
          <p:nvSpPr>
            <p:cNvPr id="78" name="Oval 8"/>
            <p:cNvSpPr>
              <a:spLocks noChangeArrowheads="1"/>
            </p:cNvSpPr>
            <p:nvPr/>
          </p:nvSpPr>
          <p:spPr bwMode="auto">
            <a:xfrm>
              <a:off x="4818184" y="1212703"/>
              <a:ext cx="829865" cy="832248"/>
            </a:xfrm>
            <a:prstGeom prst="ellipse">
              <a:avLst/>
            </a:prstGeom>
            <a:solidFill>
              <a:srgbClr val="0070C0"/>
            </a:solidFill>
            <a:ln w="12700" cap="rnd" cmpd="sng" algn="ctr">
              <a:noFill/>
              <a:prstDash val="solid"/>
            </a:ln>
            <a:effectLst>
              <a:outerShdw blurRad="50800" dist="38100" dir="5400000" algn="t" rotWithShape="0">
                <a:prstClr val="black">
                  <a:alpha val="40000"/>
                </a:prstClr>
              </a:outerShdw>
            </a:effectLst>
          </p:spPr>
          <p:txBody>
            <a:bodyPr rtlCol="0" anchor="ctr"/>
            <a:lstStyle/>
            <a:p>
              <a:pPr algn="ctr" defTabSz="913765">
                <a:defRPr/>
              </a:pPr>
              <a:endParaRPr lang="zh-CN" altLang="en-US" sz="1100" kern="0" dirty="0">
                <a:solidFill>
                  <a:prstClr val="white"/>
                </a:solidFill>
                <a:latin typeface="微软雅黑" panose="020B0503020204020204" charset="-122"/>
                <a:ea typeface="微软雅黑" panose="020B0503020204020204" charset="-122"/>
              </a:endParaRPr>
            </a:p>
          </p:txBody>
        </p:sp>
        <p:sp>
          <p:nvSpPr>
            <p:cNvPr id="79" name="Oval 9"/>
            <p:cNvSpPr>
              <a:spLocks noChangeArrowheads="1"/>
            </p:cNvSpPr>
            <p:nvPr/>
          </p:nvSpPr>
          <p:spPr bwMode="auto">
            <a:xfrm>
              <a:off x="3934740" y="1959226"/>
              <a:ext cx="831056" cy="829866"/>
            </a:xfrm>
            <a:prstGeom prst="ellipse">
              <a:avLst/>
            </a:prstGeom>
            <a:solidFill>
              <a:schemeClr val="bg2">
                <a:lumMod val="25000"/>
              </a:schemeClr>
            </a:solidFill>
            <a:ln w="12700" cap="rnd" cmpd="sng" algn="ctr">
              <a:noFill/>
              <a:prstDash val="solid"/>
            </a:ln>
            <a:effectLst>
              <a:outerShdw blurRad="50800" dist="38100" dir="5400000" algn="t" rotWithShape="0">
                <a:prstClr val="black">
                  <a:alpha val="40000"/>
                </a:prstClr>
              </a:outerShdw>
            </a:effectLst>
          </p:spPr>
          <p:txBody>
            <a:bodyPr rtlCol="0" anchor="ctr"/>
            <a:lstStyle/>
            <a:p>
              <a:pPr algn="ctr" defTabSz="913765">
                <a:defRPr/>
              </a:pPr>
              <a:endParaRPr lang="zh-CN" altLang="en-US" sz="1100" kern="0" dirty="0">
                <a:solidFill>
                  <a:prstClr val="white"/>
                </a:solidFill>
                <a:latin typeface="微软雅黑" panose="020B0503020204020204" charset="-122"/>
                <a:ea typeface="微软雅黑" panose="020B0503020204020204" charset="-122"/>
              </a:endParaRPr>
            </a:p>
          </p:txBody>
        </p:sp>
        <p:sp>
          <p:nvSpPr>
            <p:cNvPr id="80" name="Oval 10"/>
            <p:cNvSpPr>
              <a:spLocks noChangeArrowheads="1"/>
            </p:cNvSpPr>
            <p:nvPr/>
          </p:nvSpPr>
          <p:spPr bwMode="auto">
            <a:xfrm>
              <a:off x="4824137" y="2690268"/>
              <a:ext cx="831056" cy="831056"/>
            </a:xfrm>
            <a:prstGeom prst="ellipse">
              <a:avLst/>
            </a:prstGeom>
            <a:solidFill>
              <a:srgbClr val="0070C0"/>
            </a:solidFill>
            <a:ln w="12700" cap="rnd" cmpd="sng" algn="ctr">
              <a:noFill/>
              <a:prstDash val="solid"/>
            </a:ln>
            <a:effectLst>
              <a:outerShdw blurRad="50800" dist="38100" dir="5400000" algn="t" rotWithShape="0">
                <a:prstClr val="black">
                  <a:alpha val="40000"/>
                </a:prstClr>
              </a:outerShdw>
            </a:effectLst>
          </p:spPr>
          <p:txBody>
            <a:bodyPr rtlCol="0" anchor="ctr"/>
            <a:lstStyle/>
            <a:p>
              <a:pPr algn="ctr" defTabSz="913765">
                <a:defRPr/>
              </a:pPr>
              <a:endParaRPr lang="zh-CN" altLang="en-US" sz="1100" kern="0" dirty="0">
                <a:solidFill>
                  <a:prstClr val="white"/>
                </a:solidFill>
                <a:latin typeface="微软雅黑" panose="020B0503020204020204" charset="-122"/>
                <a:ea typeface="微软雅黑" panose="020B0503020204020204" charset="-122"/>
              </a:endParaRPr>
            </a:p>
          </p:txBody>
        </p:sp>
        <p:sp>
          <p:nvSpPr>
            <p:cNvPr id="81" name="Oval 11"/>
            <p:cNvSpPr>
              <a:spLocks noChangeArrowheads="1"/>
            </p:cNvSpPr>
            <p:nvPr/>
          </p:nvSpPr>
          <p:spPr bwMode="auto">
            <a:xfrm>
              <a:off x="3938312" y="3424883"/>
              <a:ext cx="831056" cy="829867"/>
            </a:xfrm>
            <a:prstGeom prst="ellipse">
              <a:avLst/>
            </a:prstGeom>
            <a:solidFill>
              <a:schemeClr val="bg2">
                <a:lumMod val="25000"/>
              </a:schemeClr>
            </a:solidFill>
            <a:ln w="12700" cap="rnd" cmpd="sng" algn="ctr">
              <a:noFill/>
              <a:prstDash val="solid"/>
            </a:ln>
            <a:effectLst>
              <a:outerShdw blurRad="50800" dist="38100" dir="5400000" algn="t" rotWithShape="0">
                <a:prstClr val="black">
                  <a:alpha val="40000"/>
                </a:prstClr>
              </a:outerShdw>
            </a:effectLst>
          </p:spPr>
          <p:txBody>
            <a:bodyPr rtlCol="0" anchor="ctr"/>
            <a:lstStyle/>
            <a:p>
              <a:pPr algn="ctr" defTabSz="913765">
                <a:defRPr/>
              </a:pPr>
              <a:endParaRPr lang="zh-CN" altLang="en-US" sz="1100" kern="0" dirty="0">
                <a:solidFill>
                  <a:prstClr val="white"/>
                </a:solidFill>
                <a:latin typeface="微软雅黑" panose="020B0503020204020204" charset="-122"/>
                <a:ea typeface="微软雅黑" panose="020B0503020204020204" charset="-122"/>
              </a:endParaRPr>
            </a:p>
          </p:txBody>
        </p:sp>
        <p:sp>
          <p:nvSpPr>
            <p:cNvPr id="82" name="Oval 12"/>
            <p:cNvSpPr>
              <a:spLocks noChangeArrowheads="1"/>
            </p:cNvSpPr>
            <p:nvPr/>
          </p:nvSpPr>
          <p:spPr bwMode="auto">
            <a:xfrm>
              <a:off x="4605060" y="1406773"/>
              <a:ext cx="123825" cy="122634"/>
            </a:xfrm>
            <a:prstGeom prst="ellipse">
              <a:avLst/>
            </a:prstGeom>
            <a:solidFill>
              <a:srgbClr val="FFFFFF"/>
            </a:solidFill>
            <a:ln w="12700" cap="flat">
              <a:solidFill>
                <a:sysClr val="window" lastClr="FFFFFF">
                  <a:lumMod val="65000"/>
                </a:sysClr>
              </a:solidFill>
              <a:prstDash val="solid"/>
              <a:miter lim="800000"/>
            </a:ln>
          </p:spPr>
          <p:txBody>
            <a:bodyPr lIns="68570" tIns="34285" rIns="68570" bIns="34285"/>
            <a:lstStyle/>
            <a:p>
              <a:pPr defTabSz="603885">
                <a:defRPr/>
              </a:pPr>
              <a:endParaRPr lang="zh-CN" altLang="en-US" sz="1200" kern="0">
                <a:solidFill>
                  <a:sysClr val="windowText" lastClr="000000"/>
                </a:solidFill>
              </a:endParaRPr>
            </a:p>
          </p:txBody>
        </p:sp>
        <p:sp>
          <p:nvSpPr>
            <p:cNvPr id="83" name="Oval 13"/>
            <p:cNvSpPr>
              <a:spLocks noChangeArrowheads="1"/>
            </p:cNvSpPr>
            <p:nvPr/>
          </p:nvSpPr>
          <p:spPr bwMode="auto">
            <a:xfrm>
              <a:off x="4881288" y="2322364"/>
              <a:ext cx="122635" cy="123826"/>
            </a:xfrm>
            <a:prstGeom prst="ellipse">
              <a:avLst/>
            </a:prstGeom>
            <a:solidFill>
              <a:srgbClr val="FFFFFF"/>
            </a:solidFill>
            <a:ln w="12700" cap="flat">
              <a:solidFill>
                <a:sysClr val="window" lastClr="FFFFFF">
                  <a:lumMod val="65000"/>
                </a:sysClr>
              </a:solidFill>
              <a:prstDash val="solid"/>
              <a:miter lim="800000"/>
            </a:ln>
          </p:spPr>
          <p:txBody>
            <a:bodyPr lIns="68570" tIns="34285" rIns="68570" bIns="34285"/>
            <a:lstStyle/>
            <a:p>
              <a:pPr defTabSz="603885">
                <a:defRPr/>
              </a:pPr>
              <a:endParaRPr lang="zh-CN" altLang="en-US" sz="1200" kern="0">
                <a:solidFill>
                  <a:sysClr val="windowText" lastClr="000000"/>
                </a:solidFill>
              </a:endParaRPr>
            </a:p>
          </p:txBody>
        </p:sp>
        <p:sp>
          <p:nvSpPr>
            <p:cNvPr id="84" name="Oval 14"/>
            <p:cNvSpPr>
              <a:spLocks noChangeArrowheads="1"/>
            </p:cNvSpPr>
            <p:nvPr/>
          </p:nvSpPr>
          <p:spPr bwMode="auto">
            <a:xfrm>
              <a:off x="4599107" y="3014117"/>
              <a:ext cx="122634" cy="123826"/>
            </a:xfrm>
            <a:prstGeom prst="ellipse">
              <a:avLst/>
            </a:prstGeom>
            <a:solidFill>
              <a:srgbClr val="FFFFFF"/>
            </a:solidFill>
            <a:ln w="12700" cap="flat">
              <a:solidFill>
                <a:sysClr val="window" lastClr="FFFFFF">
                  <a:lumMod val="65000"/>
                </a:sysClr>
              </a:solidFill>
              <a:prstDash val="solid"/>
              <a:miter lim="800000"/>
            </a:ln>
          </p:spPr>
          <p:txBody>
            <a:bodyPr lIns="68570" tIns="34285" rIns="68570" bIns="34285"/>
            <a:lstStyle/>
            <a:p>
              <a:pPr defTabSz="603885">
                <a:defRPr/>
              </a:pPr>
              <a:endParaRPr lang="zh-CN" altLang="en-US" sz="1200" kern="0">
                <a:solidFill>
                  <a:sysClr val="windowText" lastClr="000000"/>
                </a:solidFill>
              </a:endParaRPr>
            </a:p>
          </p:txBody>
        </p:sp>
        <p:sp>
          <p:nvSpPr>
            <p:cNvPr id="85" name="Oval 15"/>
            <p:cNvSpPr>
              <a:spLocks noChangeArrowheads="1"/>
            </p:cNvSpPr>
            <p:nvPr/>
          </p:nvSpPr>
          <p:spPr bwMode="auto">
            <a:xfrm>
              <a:off x="4846757" y="3982096"/>
              <a:ext cx="123825" cy="123826"/>
            </a:xfrm>
            <a:prstGeom prst="ellipse">
              <a:avLst/>
            </a:prstGeom>
            <a:solidFill>
              <a:srgbClr val="FFFFFF"/>
            </a:solidFill>
            <a:ln w="12700" cap="flat">
              <a:solidFill>
                <a:sysClr val="window" lastClr="FFFFFF">
                  <a:lumMod val="65000"/>
                </a:sysClr>
              </a:solidFill>
              <a:prstDash val="solid"/>
              <a:miter lim="800000"/>
            </a:ln>
          </p:spPr>
          <p:txBody>
            <a:bodyPr lIns="68570" tIns="34285" rIns="68570" bIns="34285"/>
            <a:lstStyle/>
            <a:p>
              <a:pPr defTabSz="603885">
                <a:defRPr/>
              </a:pPr>
              <a:endParaRPr lang="zh-CN" altLang="en-US" sz="1200" kern="0">
                <a:solidFill>
                  <a:sysClr val="windowText" lastClr="000000"/>
                </a:solidFill>
              </a:endParaRPr>
            </a:p>
          </p:txBody>
        </p:sp>
        <p:sp>
          <p:nvSpPr>
            <p:cNvPr id="86" name="Line 16"/>
            <p:cNvSpPr>
              <a:spLocks noChangeShapeType="1"/>
            </p:cNvSpPr>
            <p:nvPr/>
          </p:nvSpPr>
          <p:spPr bwMode="auto">
            <a:xfrm flipH="1">
              <a:off x="3833535" y="1468686"/>
              <a:ext cx="771525" cy="0"/>
            </a:xfrm>
            <a:prstGeom prst="line">
              <a:avLst/>
            </a:prstGeom>
            <a:noFill/>
            <a:ln w="12700" cap="flat">
              <a:solidFill>
                <a:schemeClr val="tx1">
                  <a:lumMod val="50000"/>
                  <a:lumOff val="50000"/>
                </a:schemeClr>
              </a:solidFill>
              <a:prstDash val="solid"/>
              <a:miter lim="800000"/>
              <a:headEnd type="none" w="med" len="med"/>
              <a:tailEnd type="oval" w="med" len="med"/>
            </a:ln>
            <a:extLst>
              <a:ext uri="{909E8E84-426E-40DD-AFC4-6F175D3DCCD1}">
                <a14:hiddenFill xmlns:a14="http://schemas.microsoft.com/office/drawing/2010/main" xmlns="">
                  <a:noFill/>
                </a14:hiddenFill>
              </a:ext>
            </a:extLst>
          </p:spPr>
          <p:txBody>
            <a:bodyPr lIns="68570" tIns="34285" rIns="68570" bIns="34285"/>
            <a:lstStyle/>
            <a:p>
              <a:pPr defTabSz="603885">
                <a:defRPr/>
              </a:pPr>
              <a:endParaRPr lang="zh-CN" altLang="en-US" sz="1200" kern="0">
                <a:solidFill>
                  <a:sysClr val="windowText" lastClr="000000"/>
                </a:solidFill>
              </a:endParaRPr>
            </a:p>
          </p:txBody>
        </p:sp>
        <p:sp>
          <p:nvSpPr>
            <p:cNvPr id="87" name="Line 17"/>
            <p:cNvSpPr>
              <a:spLocks noChangeShapeType="1"/>
            </p:cNvSpPr>
            <p:nvPr/>
          </p:nvSpPr>
          <p:spPr bwMode="auto">
            <a:xfrm flipH="1">
              <a:off x="4970582" y="4053988"/>
              <a:ext cx="771525" cy="0"/>
            </a:xfrm>
            <a:prstGeom prst="line">
              <a:avLst/>
            </a:prstGeom>
            <a:noFill/>
            <a:ln w="12700" cap="flat">
              <a:solidFill>
                <a:schemeClr val="tx1">
                  <a:lumMod val="50000"/>
                  <a:lumOff val="50000"/>
                </a:schemeClr>
              </a:solidFill>
              <a:prstDash val="solid"/>
              <a:miter lim="800000"/>
              <a:headEnd type="oval" w="med" len="med"/>
              <a:tailEnd type="none" w="med" len="med"/>
            </a:ln>
            <a:extLst>
              <a:ext uri="{909E8E84-426E-40DD-AFC4-6F175D3DCCD1}">
                <a14:hiddenFill xmlns:a14="http://schemas.microsoft.com/office/drawing/2010/main" xmlns="">
                  <a:noFill/>
                </a14:hiddenFill>
              </a:ext>
            </a:extLst>
          </p:spPr>
          <p:txBody>
            <a:bodyPr lIns="68570" tIns="34285" rIns="68570" bIns="34285"/>
            <a:lstStyle/>
            <a:p>
              <a:pPr defTabSz="603885">
                <a:defRPr/>
              </a:pPr>
              <a:endParaRPr lang="zh-CN" altLang="en-US" sz="1200" kern="0">
                <a:solidFill>
                  <a:sysClr val="windowText" lastClr="000000"/>
                </a:solidFill>
              </a:endParaRPr>
            </a:p>
          </p:txBody>
        </p:sp>
        <p:sp>
          <p:nvSpPr>
            <p:cNvPr id="88" name="TextBox 113"/>
            <p:cNvSpPr txBox="1"/>
            <p:nvPr/>
          </p:nvSpPr>
          <p:spPr>
            <a:xfrm>
              <a:off x="6130255" y="1254770"/>
              <a:ext cx="2118462" cy="3074978"/>
            </a:xfrm>
            <a:prstGeom prst="rect">
              <a:avLst/>
            </a:prstGeom>
            <a:solidFill>
              <a:schemeClr val="accent1">
                <a:lumMod val="20000"/>
                <a:lumOff val="80000"/>
              </a:schemeClr>
            </a:solidFill>
          </p:spPr>
          <p:txBody>
            <a:bodyPr wrap="square" lIns="68570" tIns="34285" rIns="68570" bIns="34285">
              <a:spAutoFit/>
            </a:bodyPr>
            <a:lstStyle/>
            <a:p>
              <a:pPr defTabSz="456565">
                <a:lnSpc>
                  <a:spcPct val="150000"/>
                </a:lnSpc>
              </a:pPr>
              <a:r>
                <a:rPr lang="zh-CN" altLang="en-US" sz="1400" b="1" dirty="0">
                  <a:solidFill>
                    <a:prstClr val="black"/>
                  </a:solidFill>
                  <a:latin typeface="微软雅黑" panose="020B0503020204020204" charset="-122"/>
                  <a:ea typeface="微软雅黑" panose="020B0503020204020204" charset="-122"/>
                </a:rPr>
                <a:t>配套机制</a:t>
              </a:r>
              <a:endParaRPr lang="en-US" altLang="zh-CN" sz="1400" b="1" dirty="0">
                <a:solidFill>
                  <a:prstClr val="black"/>
                </a:solidFill>
                <a:latin typeface="微软雅黑" panose="020B0503020204020204" charset="-122"/>
                <a:ea typeface="微软雅黑" panose="020B0503020204020204" charset="-122"/>
              </a:endParaRPr>
            </a:p>
            <a:p>
              <a:pPr marL="171450" indent="-171450" defTabSz="456565">
                <a:lnSpc>
                  <a:spcPct val="150000"/>
                </a:lnSpc>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被评价主体的咨询、申诉、异议处理、信用修复等相关机制</a:t>
              </a:r>
              <a:endParaRPr lang="en-US" altLang="zh-CN" sz="1400" dirty="0">
                <a:solidFill>
                  <a:prstClr val="black"/>
                </a:solidFill>
                <a:latin typeface="微软雅黑" panose="020B0503020204020204" charset="-122"/>
                <a:ea typeface="微软雅黑" panose="020B0503020204020204" charset="-122"/>
              </a:endParaRPr>
            </a:p>
            <a:p>
              <a:pPr marL="171450" indent="-171450" defTabSz="456565">
                <a:lnSpc>
                  <a:spcPct val="150000"/>
                </a:lnSpc>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诚信宣传、培训、课题研究、定期审视机制</a:t>
              </a:r>
              <a:endParaRPr lang="en-US" altLang="zh-CN" sz="1400" dirty="0">
                <a:solidFill>
                  <a:prstClr val="black"/>
                </a:solidFill>
                <a:latin typeface="微软雅黑" panose="020B0503020204020204" charset="-122"/>
                <a:ea typeface="微软雅黑" panose="020B0503020204020204" charset="-122"/>
              </a:endParaRPr>
            </a:p>
          </p:txBody>
        </p:sp>
      </p:grpSp>
      <p:sp>
        <p:nvSpPr>
          <p:cNvPr id="90" name="Rectangle 23"/>
          <p:cNvSpPr/>
          <p:nvPr/>
        </p:nvSpPr>
        <p:spPr>
          <a:xfrm>
            <a:off x="2720005" y="2536493"/>
            <a:ext cx="1836120" cy="2723819"/>
          </a:xfrm>
          <a:prstGeom prst="rect">
            <a:avLst/>
          </a:prstGeom>
          <a:solidFill>
            <a:schemeClr val="accent1">
              <a:lumMod val="20000"/>
              <a:lumOff val="80000"/>
            </a:schemeClr>
          </a:solidFill>
        </p:spPr>
        <p:txBody>
          <a:bodyPr wrap="square" lIns="91436" tIns="45718" rIns="91436" bIns="45718">
            <a:spAutoFit/>
          </a:bodyPr>
          <a:lstStyle/>
          <a:p>
            <a:pPr defTabSz="456565">
              <a:lnSpc>
                <a:spcPct val="150000"/>
              </a:lnSpc>
            </a:pPr>
            <a:r>
              <a:rPr lang="zh-CN" altLang="en-US" sz="1400" b="1" dirty="0">
                <a:solidFill>
                  <a:prstClr val="black"/>
                </a:solidFill>
                <a:latin typeface="微软雅黑" panose="020B0503020204020204" charset="-122"/>
                <a:ea typeface="微软雅黑" panose="020B0503020204020204" charset="-122"/>
              </a:rPr>
              <a:t>信用体系建设</a:t>
            </a:r>
            <a:endParaRPr lang="en-US" altLang="zh-CN" sz="1400" b="1" dirty="0">
              <a:solidFill>
                <a:prstClr val="black"/>
              </a:solidFill>
              <a:latin typeface="微软雅黑" panose="020B0503020204020204" charset="-122"/>
              <a:ea typeface="微软雅黑" panose="020B0503020204020204" charset="-122"/>
            </a:endParaRPr>
          </a:p>
          <a:p>
            <a:pPr marL="171450" indent="-171450" defTabSz="456565">
              <a:lnSpc>
                <a:spcPct val="150000"/>
              </a:lnSpc>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数据采集规范指引</a:t>
            </a:r>
            <a:endParaRPr lang="en-US" altLang="zh-CN" sz="1400" dirty="0">
              <a:solidFill>
                <a:prstClr val="black"/>
              </a:solidFill>
              <a:latin typeface="微软雅黑" panose="020B0503020204020204" charset="-122"/>
              <a:ea typeface="微软雅黑" panose="020B0503020204020204" charset="-122"/>
            </a:endParaRPr>
          </a:p>
          <a:p>
            <a:pPr marL="171450" indent="-171450" defTabSz="456565">
              <a:lnSpc>
                <a:spcPct val="150000"/>
              </a:lnSpc>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信用评价标准和发布指引</a:t>
            </a:r>
            <a:endParaRPr lang="en-US" altLang="zh-CN" sz="1400" dirty="0">
              <a:solidFill>
                <a:prstClr val="black"/>
              </a:solidFill>
              <a:latin typeface="微软雅黑" panose="020B0503020204020204" charset="-122"/>
              <a:ea typeface="微软雅黑" panose="020B0503020204020204" charset="-122"/>
            </a:endParaRPr>
          </a:p>
          <a:p>
            <a:pPr marL="171450" indent="-171450" defTabSz="456565">
              <a:lnSpc>
                <a:spcPct val="150000"/>
              </a:lnSpc>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红黑名单归集和使用管理办法</a:t>
            </a:r>
          </a:p>
          <a:p>
            <a:pPr marL="171450" indent="-171450" defTabSz="456565">
              <a:lnSpc>
                <a:spcPct val="150000"/>
              </a:lnSpc>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信用评估结果公示和共享制度</a:t>
            </a:r>
            <a:endParaRPr lang="en-US" altLang="zh-CN" sz="1400" dirty="0">
              <a:solidFill>
                <a:prstClr val="black"/>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2517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数据归集</a:t>
            </a:r>
          </a:p>
        </p:txBody>
      </p:sp>
      <p:sp>
        <p:nvSpPr>
          <p:cNvPr id="6" name="矩形 5"/>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532813" y="1263414"/>
            <a:ext cx="8762442" cy="14213"/>
          </a:xfrm>
          <a:prstGeom prst="line">
            <a:avLst/>
          </a:prstGeom>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399188" y="1744337"/>
            <a:ext cx="9058073" cy="3396116"/>
            <a:chOff x="-49566" y="1093525"/>
            <a:chExt cx="9214579" cy="3119921"/>
          </a:xfrm>
        </p:grpSpPr>
        <p:sp>
          <p:nvSpPr>
            <p:cNvPr id="8" name="圆角矩形 7"/>
            <p:cNvSpPr/>
            <p:nvPr/>
          </p:nvSpPr>
          <p:spPr>
            <a:xfrm>
              <a:off x="28851" y="1093525"/>
              <a:ext cx="1646758" cy="3096054"/>
            </a:xfrm>
            <a:prstGeom prst="roundRect">
              <a:avLst>
                <a:gd name="adj" fmla="val 4909"/>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25" name="平行四边形 24"/>
            <p:cNvSpPr/>
            <p:nvPr/>
          </p:nvSpPr>
          <p:spPr>
            <a:xfrm rot="16200000" flipH="1">
              <a:off x="-212516" y="1414180"/>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16" name="平行四边形 15"/>
            <p:cNvSpPr/>
            <p:nvPr/>
          </p:nvSpPr>
          <p:spPr>
            <a:xfrm rot="5400000">
              <a:off x="1514177" y="1414179"/>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15" name="矩形 14"/>
            <p:cNvSpPr/>
            <p:nvPr/>
          </p:nvSpPr>
          <p:spPr>
            <a:xfrm>
              <a:off x="-49566" y="1335317"/>
              <a:ext cx="1803592" cy="3187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27" name="TextBox 29"/>
            <p:cNvSpPr txBox="1"/>
            <p:nvPr/>
          </p:nvSpPr>
          <p:spPr>
            <a:xfrm>
              <a:off x="418347" y="1818251"/>
              <a:ext cx="914137" cy="2147103"/>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charset="-122"/>
                  <a:ea typeface="微软雅黑" panose="020B0503020204020204" charset="-122"/>
                </a:defRPr>
              </a:lvl1pPr>
            </a:lstStyle>
            <a:p>
              <a:pPr defTabSz="685165" fontAlgn="base">
                <a:lnSpc>
                  <a:spcPct val="150000"/>
                </a:lnSpc>
                <a:spcBef>
                  <a:spcPct val="0"/>
                </a:spcBef>
                <a:spcAft>
                  <a:spcPct val="0"/>
                </a:spcAft>
              </a:pPr>
              <a:r>
                <a:rPr lang="zh-CN" altLang="en-US" sz="1100" dirty="0">
                  <a:solidFill>
                    <a:prstClr val="black">
                      <a:lumMod val="75000"/>
                      <a:lumOff val="25000"/>
                    </a:prstClr>
                  </a:solidFill>
                </a:rPr>
                <a:t>登记信息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许可信息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变更信息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年检结果</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规范性评估</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监督检查信息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执法信息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投诉举报信息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失信信息</a:t>
              </a:r>
              <a:endParaRPr lang="en-US" altLang="zh-CN" sz="1100" dirty="0">
                <a:solidFill>
                  <a:prstClr val="black">
                    <a:lumMod val="75000"/>
                    <a:lumOff val="25000"/>
                  </a:prstClr>
                </a:solidFill>
              </a:endParaRPr>
            </a:p>
          </p:txBody>
        </p:sp>
        <p:sp>
          <p:nvSpPr>
            <p:cNvPr id="28" name="TextBox 30"/>
            <p:cNvSpPr txBox="1"/>
            <p:nvPr/>
          </p:nvSpPr>
          <p:spPr>
            <a:xfrm>
              <a:off x="158420" y="1385670"/>
              <a:ext cx="1386156" cy="201457"/>
            </a:xfrm>
            <a:prstGeom prst="rect">
              <a:avLst/>
            </a:prstGeom>
            <a:noFill/>
          </p:spPr>
          <p:txBody>
            <a:bodyPr wrap="square" lIns="0" tIns="0" rIns="0" bIns="0" rtlCol="0">
              <a:spAutoFit/>
            </a:bodyPr>
            <a:lstStyle/>
            <a:p>
              <a:pPr algn="ctr" defTabSz="685165" fontAlgn="base">
                <a:spcBef>
                  <a:spcPct val="0"/>
                </a:spcBef>
                <a:spcAft>
                  <a:spcPct val="0"/>
                </a:spcAft>
              </a:pPr>
              <a:r>
                <a:rPr lang="zh-CN" altLang="en-US" sz="1400" b="1" dirty="0">
                  <a:solidFill>
                    <a:prstClr val="white"/>
                  </a:solidFill>
                  <a:latin typeface="微软雅黑" panose="020B0503020204020204" charset="-122"/>
                  <a:ea typeface="微软雅黑" panose="020B0503020204020204" charset="-122"/>
                </a:rPr>
                <a:t>社团局数据</a:t>
              </a:r>
            </a:p>
          </p:txBody>
        </p:sp>
        <p:sp>
          <p:nvSpPr>
            <p:cNvPr id="29" name="圆角矩形 28"/>
            <p:cNvSpPr/>
            <p:nvPr/>
          </p:nvSpPr>
          <p:spPr>
            <a:xfrm>
              <a:off x="1887749" y="1093525"/>
              <a:ext cx="1646758" cy="3096054"/>
            </a:xfrm>
            <a:prstGeom prst="roundRect">
              <a:avLst>
                <a:gd name="adj" fmla="val 4909"/>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0" name="平行四边形 29"/>
            <p:cNvSpPr/>
            <p:nvPr/>
          </p:nvSpPr>
          <p:spPr>
            <a:xfrm rot="16200000" flipH="1">
              <a:off x="1646383" y="1414180"/>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1" name="平行四边形 30"/>
            <p:cNvSpPr/>
            <p:nvPr/>
          </p:nvSpPr>
          <p:spPr>
            <a:xfrm rot="5400000">
              <a:off x="3373075" y="1414179"/>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2" name="矩形 31"/>
            <p:cNvSpPr/>
            <p:nvPr/>
          </p:nvSpPr>
          <p:spPr>
            <a:xfrm>
              <a:off x="1809332" y="1335317"/>
              <a:ext cx="1803592" cy="3187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3" name="TextBox 29"/>
            <p:cNvSpPr txBox="1"/>
            <p:nvPr/>
          </p:nvSpPr>
          <p:spPr>
            <a:xfrm>
              <a:off x="2267556" y="1818251"/>
              <a:ext cx="914137" cy="2385670"/>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charset="-122"/>
                  <a:ea typeface="微软雅黑" panose="020B0503020204020204" charset="-122"/>
                </a:defRPr>
              </a:lvl1pPr>
            </a:lstStyle>
            <a:p>
              <a:pPr defTabSz="685165" fontAlgn="base">
                <a:lnSpc>
                  <a:spcPct val="150000"/>
                </a:lnSpc>
                <a:spcBef>
                  <a:spcPct val="0"/>
                </a:spcBef>
                <a:spcAft>
                  <a:spcPct val="0"/>
                </a:spcAft>
              </a:pPr>
              <a:r>
                <a:rPr lang="zh-CN" altLang="en-US" sz="1100" dirty="0">
                  <a:solidFill>
                    <a:prstClr val="black">
                      <a:lumMod val="75000"/>
                      <a:lumOff val="25000"/>
                    </a:prstClr>
                  </a:solidFill>
                </a:rPr>
                <a:t>机构简介</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备案信息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出资人信息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法人信息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理事单位信息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评奖评优信息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年报信息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财务信息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经营信息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endParaRPr lang="en-US" altLang="zh-CN" sz="1100" dirty="0">
                <a:solidFill>
                  <a:prstClr val="black">
                    <a:lumMod val="75000"/>
                    <a:lumOff val="25000"/>
                  </a:prstClr>
                </a:solidFill>
              </a:endParaRPr>
            </a:p>
          </p:txBody>
        </p:sp>
        <p:sp>
          <p:nvSpPr>
            <p:cNvPr id="34" name="TextBox 30"/>
            <p:cNvSpPr txBox="1"/>
            <p:nvPr/>
          </p:nvSpPr>
          <p:spPr>
            <a:xfrm>
              <a:off x="2017318" y="1385670"/>
              <a:ext cx="1387624" cy="201457"/>
            </a:xfrm>
            <a:prstGeom prst="rect">
              <a:avLst/>
            </a:prstGeom>
            <a:noFill/>
          </p:spPr>
          <p:txBody>
            <a:bodyPr wrap="square" lIns="0" tIns="0" rIns="0" bIns="0" rtlCol="0">
              <a:spAutoFit/>
            </a:bodyPr>
            <a:lstStyle/>
            <a:p>
              <a:pPr algn="ctr" defTabSz="685165" fontAlgn="base">
                <a:spcBef>
                  <a:spcPct val="0"/>
                </a:spcBef>
                <a:spcAft>
                  <a:spcPct val="0"/>
                </a:spcAft>
              </a:pPr>
              <a:r>
                <a:rPr lang="zh-CN" altLang="en-US" sz="1400" b="1" dirty="0">
                  <a:solidFill>
                    <a:prstClr val="white"/>
                  </a:solidFill>
                  <a:latin typeface="微软雅黑" panose="020B0503020204020204" charset="-122"/>
                  <a:ea typeface="微软雅黑" panose="020B0503020204020204" charset="-122"/>
                </a:rPr>
                <a:t>填报数据</a:t>
              </a:r>
            </a:p>
          </p:txBody>
        </p:sp>
        <p:sp>
          <p:nvSpPr>
            <p:cNvPr id="36" name="圆角矩形 35"/>
            <p:cNvSpPr/>
            <p:nvPr/>
          </p:nvSpPr>
          <p:spPr>
            <a:xfrm>
              <a:off x="3734540" y="1093525"/>
              <a:ext cx="1646758" cy="3096054"/>
            </a:xfrm>
            <a:prstGeom prst="roundRect">
              <a:avLst>
                <a:gd name="adj" fmla="val 4909"/>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7" name="平行四边形 36"/>
            <p:cNvSpPr/>
            <p:nvPr/>
          </p:nvSpPr>
          <p:spPr>
            <a:xfrm rot="16200000" flipH="1">
              <a:off x="3493173" y="1414180"/>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8" name="平行四边形 37"/>
            <p:cNvSpPr/>
            <p:nvPr/>
          </p:nvSpPr>
          <p:spPr>
            <a:xfrm rot="5400000">
              <a:off x="5219866" y="1414179"/>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9" name="矩形 38"/>
            <p:cNvSpPr/>
            <p:nvPr/>
          </p:nvSpPr>
          <p:spPr>
            <a:xfrm>
              <a:off x="3656123" y="1335317"/>
              <a:ext cx="1803592" cy="3187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40" name="TextBox 29"/>
            <p:cNvSpPr txBox="1"/>
            <p:nvPr/>
          </p:nvSpPr>
          <p:spPr>
            <a:xfrm>
              <a:off x="4085279" y="1818251"/>
              <a:ext cx="1137385" cy="2385670"/>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charset="-122"/>
                  <a:ea typeface="微软雅黑" panose="020B0503020204020204" charset="-122"/>
                </a:defRPr>
              </a:lvl1pPr>
            </a:lstStyle>
            <a:p>
              <a:pPr defTabSz="685165" fontAlgn="base">
                <a:lnSpc>
                  <a:spcPct val="150000"/>
                </a:lnSpc>
                <a:spcBef>
                  <a:spcPct val="0"/>
                </a:spcBef>
                <a:spcAft>
                  <a:spcPct val="0"/>
                </a:spcAft>
              </a:pPr>
              <a:r>
                <a:rPr lang="zh-CN" altLang="en-US" sz="1100" dirty="0">
                  <a:solidFill>
                    <a:prstClr val="black">
                      <a:lumMod val="75000"/>
                      <a:lumOff val="25000"/>
                    </a:prstClr>
                  </a:solidFill>
                </a:rPr>
                <a:t>教育部门</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消防部门</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税务部门</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卫计委</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物价部门</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海关部门</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安监部门</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食药监</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等部门的行政处</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罚、评价信息</a:t>
              </a:r>
              <a:endParaRPr lang="en-US" altLang="zh-CN" sz="1100" dirty="0">
                <a:solidFill>
                  <a:prstClr val="black">
                    <a:lumMod val="75000"/>
                    <a:lumOff val="25000"/>
                  </a:prstClr>
                </a:solidFill>
              </a:endParaRPr>
            </a:p>
          </p:txBody>
        </p:sp>
        <p:sp>
          <p:nvSpPr>
            <p:cNvPr id="41" name="TextBox 30"/>
            <p:cNvSpPr txBox="1"/>
            <p:nvPr/>
          </p:nvSpPr>
          <p:spPr>
            <a:xfrm>
              <a:off x="3864108" y="1376146"/>
              <a:ext cx="1387624" cy="201457"/>
            </a:xfrm>
            <a:prstGeom prst="rect">
              <a:avLst/>
            </a:prstGeom>
            <a:noFill/>
          </p:spPr>
          <p:txBody>
            <a:bodyPr wrap="square" lIns="0" tIns="0" rIns="0" bIns="0" rtlCol="0">
              <a:spAutoFit/>
            </a:bodyPr>
            <a:lstStyle/>
            <a:p>
              <a:pPr algn="ctr" defTabSz="685165" fontAlgn="base">
                <a:spcBef>
                  <a:spcPct val="0"/>
                </a:spcBef>
                <a:spcAft>
                  <a:spcPct val="0"/>
                </a:spcAft>
              </a:pPr>
              <a:r>
                <a:rPr lang="zh-CN" altLang="en-US" sz="1400" b="1" dirty="0">
                  <a:solidFill>
                    <a:prstClr val="white"/>
                  </a:solidFill>
                  <a:latin typeface="微软雅黑" panose="020B0503020204020204" charset="-122"/>
                  <a:ea typeface="微软雅黑" panose="020B0503020204020204" charset="-122"/>
                </a:rPr>
                <a:t>主</a:t>
              </a:r>
              <a:r>
                <a:rPr lang="en-US" altLang="zh-CN" sz="1400" b="1" dirty="0">
                  <a:solidFill>
                    <a:prstClr val="white"/>
                  </a:solidFill>
                  <a:latin typeface="微软雅黑" panose="020B0503020204020204" charset="-122"/>
                  <a:ea typeface="微软雅黑" panose="020B0503020204020204" charset="-122"/>
                </a:rPr>
                <a:t>/</a:t>
              </a:r>
              <a:r>
                <a:rPr lang="zh-CN" altLang="en-US" sz="1400" b="1" dirty="0">
                  <a:solidFill>
                    <a:prstClr val="white"/>
                  </a:solidFill>
                  <a:latin typeface="微软雅黑" panose="020B0503020204020204" charset="-122"/>
                  <a:ea typeface="微软雅黑" panose="020B0503020204020204" charset="-122"/>
                </a:rPr>
                <a:t>协管部门数据</a:t>
              </a:r>
            </a:p>
          </p:txBody>
        </p:sp>
        <p:sp>
          <p:nvSpPr>
            <p:cNvPr id="22" name="圆角矩形 21"/>
            <p:cNvSpPr/>
            <p:nvPr/>
          </p:nvSpPr>
          <p:spPr>
            <a:xfrm>
              <a:off x="5571690" y="1103053"/>
              <a:ext cx="1646758" cy="3096053"/>
            </a:xfrm>
            <a:prstGeom prst="roundRect">
              <a:avLst>
                <a:gd name="adj" fmla="val 4909"/>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23" name="平行四边形 22"/>
            <p:cNvSpPr/>
            <p:nvPr/>
          </p:nvSpPr>
          <p:spPr>
            <a:xfrm rot="16200000" flipH="1">
              <a:off x="5330323" y="1414179"/>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24" name="平行四边形 23"/>
            <p:cNvSpPr/>
            <p:nvPr/>
          </p:nvSpPr>
          <p:spPr>
            <a:xfrm rot="5400000">
              <a:off x="7057015" y="1423703"/>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26" name="TextBox 29"/>
            <p:cNvSpPr txBox="1"/>
            <p:nvPr/>
          </p:nvSpPr>
          <p:spPr>
            <a:xfrm>
              <a:off x="5773587" y="1827776"/>
              <a:ext cx="1257157" cy="2385670"/>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charset="-122"/>
                  <a:ea typeface="微软雅黑" panose="020B0503020204020204" charset="-122"/>
                </a:defRPr>
              </a:lvl1pPr>
            </a:lstStyle>
            <a:p>
              <a:pPr defTabSz="685165" fontAlgn="base">
                <a:lnSpc>
                  <a:spcPct val="150000"/>
                </a:lnSpc>
                <a:spcBef>
                  <a:spcPct val="0"/>
                </a:spcBef>
                <a:spcAft>
                  <a:spcPct val="0"/>
                </a:spcAft>
              </a:pPr>
              <a:r>
                <a:rPr lang="zh-CN" altLang="en-US" sz="1100" dirty="0">
                  <a:solidFill>
                    <a:prstClr val="black">
                      <a:lumMod val="75000"/>
                      <a:lumOff val="25000"/>
                    </a:prstClr>
                  </a:solidFill>
                </a:rPr>
                <a:t>关联企业（上海）：</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基础信息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背景信息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许可类信息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处罚类信息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关联个人（上海）：</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身份信息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投资信息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任职信息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处罚类信息</a:t>
              </a:r>
              <a:endParaRPr lang="en-US" altLang="zh-CN" sz="1100" dirty="0">
                <a:solidFill>
                  <a:prstClr val="black">
                    <a:lumMod val="75000"/>
                    <a:lumOff val="25000"/>
                  </a:prstClr>
                </a:solidFill>
              </a:endParaRPr>
            </a:p>
          </p:txBody>
        </p:sp>
        <p:sp>
          <p:nvSpPr>
            <p:cNvPr id="42" name="矩形 41"/>
            <p:cNvSpPr/>
            <p:nvPr/>
          </p:nvSpPr>
          <p:spPr>
            <a:xfrm>
              <a:off x="5495132" y="1322976"/>
              <a:ext cx="1803592" cy="3187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35" name="TextBox 30"/>
            <p:cNvSpPr txBox="1"/>
            <p:nvPr/>
          </p:nvSpPr>
          <p:spPr>
            <a:xfrm>
              <a:off x="5701257" y="1385669"/>
              <a:ext cx="1387624" cy="201457"/>
            </a:xfrm>
            <a:prstGeom prst="rect">
              <a:avLst/>
            </a:prstGeom>
            <a:noFill/>
          </p:spPr>
          <p:txBody>
            <a:bodyPr wrap="square" lIns="0" tIns="0" rIns="0" bIns="0" rtlCol="0">
              <a:spAutoFit/>
            </a:bodyPr>
            <a:lstStyle/>
            <a:p>
              <a:pPr algn="ctr" defTabSz="685165" fontAlgn="base">
                <a:spcBef>
                  <a:spcPct val="0"/>
                </a:spcBef>
                <a:spcAft>
                  <a:spcPct val="0"/>
                </a:spcAft>
              </a:pPr>
              <a:r>
                <a:rPr lang="zh-CN" altLang="en-US" sz="1400" b="1" dirty="0">
                  <a:solidFill>
                    <a:prstClr val="white"/>
                  </a:solidFill>
                  <a:latin typeface="微软雅黑" panose="020B0503020204020204" charset="-122"/>
                  <a:ea typeface="微软雅黑" panose="020B0503020204020204" charset="-122"/>
                </a:rPr>
                <a:t>人口</a:t>
              </a:r>
              <a:r>
                <a:rPr lang="en-US" altLang="zh-CN" sz="1400" b="1" dirty="0">
                  <a:solidFill>
                    <a:prstClr val="white"/>
                  </a:solidFill>
                  <a:latin typeface="微软雅黑" panose="020B0503020204020204" charset="-122"/>
                  <a:ea typeface="微软雅黑" panose="020B0503020204020204" charset="-122"/>
                </a:rPr>
                <a:t>/</a:t>
              </a:r>
              <a:r>
                <a:rPr lang="zh-CN" altLang="en-US" sz="1400" b="1" dirty="0">
                  <a:solidFill>
                    <a:prstClr val="white"/>
                  </a:solidFill>
                  <a:latin typeface="微软雅黑" panose="020B0503020204020204" charset="-122"/>
                  <a:ea typeface="微软雅黑" panose="020B0503020204020204" charset="-122"/>
                </a:rPr>
                <a:t>法人库数据</a:t>
              </a:r>
            </a:p>
          </p:txBody>
        </p:sp>
        <p:sp>
          <p:nvSpPr>
            <p:cNvPr id="45" name="圆角矩形 44"/>
            <p:cNvSpPr/>
            <p:nvPr/>
          </p:nvSpPr>
          <p:spPr>
            <a:xfrm>
              <a:off x="7437979" y="1103053"/>
              <a:ext cx="1646758" cy="3096053"/>
            </a:xfrm>
            <a:prstGeom prst="roundRect">
              <a:avLst>
                <a:gd name="adj" fmla="val 4909"/>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46" name="平行四边形 45"/>
            <p:cNvSpPr/>
            <p:nvPr/>
          </p:nvSpPr>
          <p:spPr>
            <a:xfrm rot="16200000" flipH="1">
              <a:off x="7196612" y="1423704"/>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47" name="平行四边形 46"/>
            <p:cNvSpPr/>
            <p:nvPr/>
          </p:nvSpPr>
          <p:spPr>
            <a:xfrm rot="5400000">
              <a:off x="8923304" y="1423703"/>
              <a:ext cx="402799" cy="76899"/>
            </a:xfrm>
            <a:prstGeom prst="parallelogram">
              <a:avLst>
                <a:gd name="adj" fmla="val 8910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48" name="TextBox 29"/>
            <p:cNvSpPr txBox="1"/>
            <p:nvPr/>
          </p:nvSpPr>
          <p:spPr>
            <a:xfrm>
              <a:off x="7691820" y="1799199"/>
              <a:ext cx="1137385" cy="2332655"/>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charset="-122"/>
                  <a:ea typeface="微软雅黑" panose="020B0503020204020204" charset="-122"/>
                </a:defRPr>
              </a:lvl1pPr>
            </a:lstStyle>
            <a:p>
              <a:pPr defTabSz="685165" fontAlgn="base">
                <a:lnSpc>
                  <a:spcPct val="150000"/>
                </a:lnSpc>
                <a:spcBef>
                  <a:spcPct val="0"/>
                </a:spcBef>
                <a:spcAft>
                  <a:spcPct val="0"/>
                </a:spcAft>
              </a:pPr>
              <a:r>
                <a:rPr lang="zh-CN" altLang="en-US" sz="1100" dirty="0">
                  <a:solidFill>
                    <a:prstClr val="black">
                      <a:lumMod val="75000"/>
                      <a:lumOff val="25000"/>
                    </a:prstClr>
                  </a:solidFill>
                </a:rPr>
                <a:t>全国范围内：</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舆情信息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公益信息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学术信息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公众评价信息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会员单位反馈信息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借贷信息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风险信息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r>
                <a:rPr lang="zh-CN" altLang="en-US" sz="1100" dirty="0">
                  <a:solidFill>
                    <a:prstClr val="black">
                      <a:lumMod val="75000"/>
                      <a:lumOff val="25000"/>
                    </a:prstClr>
                  </a:solidFill>
                </a:rPr>
                <a:t>司法涉诉信息</a:t>
              </a:r>
              <a:endParaRPr lang="en-US" altLang="zh-CN" sz="1100" dirty="0">
                <a:solidFill>
                  <a:prstClr val="black">
                    <a:lumMod val="75000"/>
                    <a:lumOff val="25000"/>
                  </a:prstClr>
                </a:solidFill>
              </a:endParaRPr>
            </a:p>
            <a:p>
              <a:pPr defTabSz="685165" fontAlgn="base">
                <a:lnSpc>
                  <a:spcPct val="150000"/>
                </a:lnSpc>
                <a:spcBef>
                  <a:spcPct val="0"/>
                </a:spcBef>
                <a:spcAft>
                  <a:spcPct val="0"/>
                </a:spcAft>
              </a:pPr>
              <a:endParaRPr lang="en-US" altLang="zh-CN" sz="1100" dirty="0">
                <a:solidFill>
                  <a:prstClr val="black">
                    <a:lumMod val="75000"/>
                    <a:lumOff val="25000"/>
                  </a:prstClr>
                </a:solidFill>
              </a:endParaRPr>
            </a:p>
          </p:txBody>
        </p:sp>
        <p:sp>
          <p:nvSpPr>
            <p:cNvPr id="49" name="矩形 48"/>
            <p:cNvSpPr/>
            <p:nvPr/>
          </p:nvSpPr>
          <p:spPr>
            <a:xfrm>
              <a:off x="7361421" y="1332501"/>
              <a:ext cx="1803592" cy="3187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fontAlgn="base">
                <a:spcBef>
                  <a:spcPct val="0"/>
                </a:spcBef>
                <a:spcAft>
                  <a:spcPct val="0"/>
                </a:spcAft>
              </a:pPr>
              <a:endParaRPr lang="zh-CN" altLang="en-US">
                <a:solidFill>
                  <a:prstClr val="white"/>
                </a:solidFill>
              </a:endParaRPr>
            </a:p>
          </p:txBody>
        </p:sp>
        <p:sp>
          <p:nvSpPr>
            <p:cNvPr id="50" name="TextBox 30"/>
            <p:cNvSpPr txBox="1"/>
            <p:nvPr/>
          </p:nvSpPr>
          <p:spPr>
            <a:xfrm>
              <a:off x="7567546" y="1385669"/>
              <a:ext cx="1387624" cy="201457"/>
            </a:xfrm>
            <a:prstGeom prst="rect">
              <a:avLst/>
            </a:prstGeom>
            <a:noFill/>
          </p:spPr>
          <p:txBody>
            <a:bodyPr wrap="square" lIns="0" tIns="0" rIns="0" bIns="0" rtlCol="0">
              <a:spAutoFit/>
            </a:bodyPr>
            <a:lstStyle/>
            <a:p>
              <a:pPr algn="ctr" defTabSz="685165" fontAlgn="base">
                <a:spcBef>
                  <a:spcPct val="0"/>
                </a:spcBef>
                <a:spcAft>
                  <a:spcPct val="0"/>
                </a:spcAft>
              </a:pPr>
              <a:r>
                <a:rPr lang="zh-CN" altLang="en-US" sz="1400" b="1" dirty="0">
                  <a:solidFill>
                    <a:prstClr val="white"/>
                  </a:solidFill>
                  <a:latin typeface="微软雅黑" panose="020B0503020204020204" charset="-122"/>
                  <a:ea typeface="微软雅黑" panose="020B0503020204020204" charset="-122"/>
                </a:rPr>
                <a:t>第三方数据</a:t>
              </a: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2517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分类评估</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民办非企业单位</a:t>
            </a:r>
          </a:p>
        </p:txBody>
      </p:sp>
      <p:sp>
        <p:nvSpPr>
          <p:cNvPr id="6" name="矩形 5"/>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Rectangle 3"/>
          <p:cNvSpPr txBox="1">
            <a:spLocks noChangeArrowheads="1"/>
          </p:cNvSpPr>
          <p:nvPr/>
        </p:nvSpPr>
        <p:spPr bwMode="auto">
          <a:xfrm>
            <a:off x="4724334" y="3984664"/>
            <a:ext cx="2576390"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defTabSz="456565" eaLnBrk="1" hangingPunct="1">
              <a:spcBef>
                <a:spcPct val="0"/>
              </a:spcBef>
              <a:defRPr/>
            </a:pPr>
            <a:r>
              <a:rPr lang="zh-CN" altLang="en-US" b="1" dirty="0">
                <a:solidFill>
                  <a:prstClr val="black"/>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量化</a:t>
            </a:r>
            <a:r>
              <a:rPr lang="zh-CN" altLang="en-US" b="1" dirty="0" smtClean="0">
                <a:solidFill>
                  <a:prstClr val="black"/>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分数“信用评级”</a:t>
            </a:r>
            <a:endParaRPr altLang="zh-CN" b="1" dirty="0">
              <a:solidFill>
                <a:prstClr val="black"/>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8" name="右大括号 7"/>
          <p:cNvSpPr/>
          <p:nvPr/>
        </p:nvSpPr>
        <p:spPr>
          <a:xfrm rot="5400000">
            <a:off x="5714943" y="-116412"/>
            <a:ext cx="238123" cy="7786154"/>
          </a:xfrm>
          <a:prstGeom prst="rightBrace">
            <a:avLst>
              <a:gd name="adj1" fmla="val 64100"/>
              <a:gd name="adj2" fmla="val 50000"/>
            </a:avLst>
          </a:prstGeom>
          <a:ln>
            <a:solidFill>
              <a:schemeClr val="bg1">
                <a:lumMod val="50000"/>
              </a:schemeClr>
            </a:solidFill>
          </a:ln>
        </p:spPr>
        <p:style>
          <a:lnRef idx="2">
            <a:schemeClr val="dk1"/>
          </a:lnRef>
          <a:fillRef idx="0">
            <a:schemeClr val="dk1"/>
          </a:fillRef>
          <a:effectRef idx="1">
            <a:schemeClr val="dk1"/>
          </a:effectRef>
          <a:fontRef idx="minor">
            <a:schemeClr val="tx1"/>
          </a:fontRef>
        </p:style>
        <p:txBody>
          <a:bodyPr lIns="91424" tIns="45712" rIns="91424" bIns="45712" rtlCol="0" anchor="ctr"/>
          <a:lstStyle/>
          <a:p>
            <a:pPr algn="ctr" defTabSz="456565"/>
            <a:endParaRPr lang="zh-CN" altLang="en-US">
              <a:solidFill>
                <a:prstClr val="black"/>
              </a:solidFill>
            </a:endParaRPr>
          </a:p>
        </p:txBody>
      </p:sp>
      <p:sp>
        <p:nvSpPr>
          <p:cNvPr id="168" name="Rectangle 3"/>
          <p:cNvSpPr txBox="1">
            <a:spLocks noChangeArrowheads="1"/>
          </p:cNvSpPr>
          <p:nvPr/>
        </p:nvSpPr>
        <p:spPr bwMode="auto">
          <a:xfrm>
            <a:off x="2273308" y="4872174"/>
            <a:ext cx="2330611" cy="307777"/>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defTabSz="456565" eaLnBrk="1" hangingPunct="1">
              <a:spcBef>
                <a:spcPct val="0"/>
              </a:spcBef>
              <a:defRPr/>
            </a:pPr>
            <a:r>
              <a:rPr lang="zh-CN" altLang="en-US" b="1" dirty="0">
                <a:solidFill>
                  <a:prstClr val="black"/>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定性</a:t>
            </a:r>
            <a:r>
              <a:rPr lang="zh-CN" altLang="en-US" b="1" dirty="0" smtClean="0">
                <a:solidFill>
                  <a:prstClr val="black"/>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规则“诚信评价”</a:t>
            </a:r>
            <a:endParaRPr altLang="zh-CN" sz="900" dirty="0">
              <a:solidFill>
                <a:prstClr val="black"/>
              </a:solidFill>
              <a:latin typeface="微软雅黑" panose="020B0503020204020204" charset="-122"/>
              <a:cs typeface="Tahoma" panose="020B0604030504040204" pitchFamily="34" charset="0"/>
            </a:endParaRPr>
          </a:p>
        </p:txBody>
      </p:sp>
      <p:sp>
        <p:nvSpPr>
          <p:cNvPr id="17" name="TextBox 16"/>
          <p:cNvSpPr txBox="1"/>
          <p:nvPr/>
        </p:nvSpPr>
        <p:spPr>
          <a:xfrm>
            <a:off x="2551456" y="5276797"/>
            <a:ext cx="3327968" cy="265454"/>
          </a:xfrm>
          <a:prstGeom prst="rect">
            <a:avLst/>
          </a:prstGeom>
          <a:noFill/>
        </p:spPr>
        <p:txBody>
          <a:bodyPr wrap="square" lIns="91424" tIns="45712" rIns="91424" bIns="45712" rtlCol="0">
            <a:spAutoFit/>
          </a:bodyPr>
          <a:lstStyle/>
          <a:p>
            <a:pPr defTabSz="456565"/>
            <a:r>
              <a:rPr lang="zh-CN" altLang="en-US" sz="1100" b="1" dirty="0">
                <a:solidFill>
                  <a:prstClr val="black"/>
                </a:solidFill>
                <a:latin typeface="微软雅黑" panose="020B0503020204020204" charset="-122"/>
                <a:ea typeface="微软雅黑" panose="020B0503020204020204" charset="-122"/>
                <a:cs typeface="Tahoma" panose="020B0604030504040204" pitchFamily="34" charset="0"/>
              </a:rPr>
              <a:t>级别越高对应风险程度越高；</a:t>
            </a:r>
            <a:endParaRPr lang="en-US" altLang="zh-CN" sz="1100" b="1" dirty="0">
              <a:solidFill>
                <a:prstClr val="black"/>
              </a:solidFill>
              <a:latin typeface="微软雅黑" panose="020B0503020204020204" charset="-122"/>
              <a:ea typeface="微软雅黑" panose="020B0503020204020204" charset="-122"/>
              <a:cs typeface="Tahoma" panose="020B0604030504040204" pitchFamily="34" charset="0"/>
            </a:endParaRPr>
          </a:p>
        </p:txBody>
      </p:sp>
      <p:grpSp>
        <p:nvGrpSpPr>
          <p:cNvPr id="102" name="组合 5"/>
          <p:cNvGrpSpPr/>
          <p:nvPr/>
        </p:nvGrpSpPr>
        <p:grpSpPr>
          <a:xfrm>
            <a:off x="1684778" y="1762127"/>
            <a:ext cx="8293056" cy="1743075"/>
            <a:chOff x="1313830" y="696533"/>
            <a:chExt cx="9209520" cy="1921802"/>
          </a:xfrm>
        </p:grpSpPr>
        <p:sp>
          <p:nvSpPr>
            <p:cNvPr id="103" name="任意多边形 102"/>
            <p:cNvSpPr/>
            <p:nvPr/>
          </p:nvSpPr>
          <p:spPr>
            <a:xfrm>
              <a:off x="1313830" y="696533"/>
              <a:ext cx="1666308" cy="760663"/>
            </a:xfrm>
            <a:custGeom>
              <a:avLst/>
              <a:gdLst>
                <a:gd name="connsiteX0" fmla="*/ 0 w 1666307"/>
                <a:gd name="connsiteY0" fmla="*/ 0 h 666522"/>
                <a:gd name="connsiteX1" fmla="*/ 1666307 w 1666307"/>
                <a:gd name="connsiteY1" fmla="*/ 0 h 666522"/>
                <a:gd name="connsiteX2" fmla="*/ 1666307 w 1666307"/>
                <a:gd name="connsiteY2" fmla="*/ 666522 h 666522"/>
                <a:gd name="connsiteX3" fmla="*/ 0 w 1666307"/>
                <a:gd name="connsiteY3" fmla="*/ 666522 h 666522"/>
                <a:gd name="connsiteX4" fmla="*/ 0 w 1666307"/>
                <a:gd name="connsiteY4" fmla="*/ 0 h 666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666522">
                  <a:moveTo>
                    <a:pt x="0" y="0"/>
                  </a:moveTo>
                  <a:lnTo>
                    <a:pt x="1666307" y="0"/>
                  </a:lnTo>
                  <a:lnTo>
                    <a:pt x="1666307" y="666522"/>
                  </a:lnTo>
                  <a:lnTo>
                    <a:pt x="0" y="666522"/>
                  </a:lnTo>
                  <a:lnTo>
                    <a:pt x="0" y="0"/>
                  </a:lnTo>
                  <a:close/>
                </a:path>
              </a:pathLst>
            </a:custGeom>
            <a:solidFill>
              <a:schemeClr val="bg2">
                <a:lumMod val="25000"/>
              </a:schemeClr>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568" tIns="56896" rIns="99568" bIns="56896" numCol="1" spcCol="1270" anchor="ctr" anchorCtr="0">
              <a:noAutofit/>
            </a:bodyPr>
            <a:lstStyle/>
            <a:p>
              <a:pPr algn="ctr" defTabSz="621665">
                <a:lnSpc>
                  <a:spcPct val="90000"/>
                </a:lnSpc>
                <a:spcBef>
                  <a:spcPct val="0"/>
                </a:spcBef>
                <a:spcAft>
                  <a:spcPct val="35000"/>
                </a:spcAft>
              </a:pPr>
              <a:endParaRPr lang="en-US" altLang="zh-CN" sz="1400" b="1" dirty="0">
                <a:solidFill>
                  <a:prstClr val="white"/>
                </a:solidFill>
                <a:latin typeface="微软雅黑" panose="020B0503020204020204" charset="-122"/>
                <a:ea typeface="微软雅黑" panose="020B0503020204020204" charset="-122"/>
              </a:endParaRPr>
            </a:p>
            <a:p>
              <a:pPr algn="ctr" defTabSz="621665">
                <a:lnSpc>
                  <a:spcPct val="90000"/>
                </a:lnSpc>
                <a:spcBef>
                  <a:spcPct val="0"/>
                </a:spcBef>
                <a:spcAft>
                  <a:spcPct val="35000"/>
                </a:spcAft>
              </a:pPr>
              <a:r>
                <a:rPr lang="zh-CN" altLang="en-US" sz="1200" b="1" dirty="0">
                  <a:solidFill>
                    <a:prstClr val="white"/>
                  </a:solidFill>
                  <a:latin typeface="微软雅黑" panose="020B0503020204020204" charset="-122"/>
                  <a:ea typeface="微软雅黑" panose="020B0503020204020204" charset="-122"/>
                </a:rPr>
                <a:t>基础信息</a:t>
              </a:r>
            </a:p>
          </p:txBody>
        </p:sp>
        <p:sp>
          <p:nvSpPr>
            <p:cNvPr id="104" name="任意多边形 103"/>
            <p:cNvSpPr/>
            <p:nvPr/>
          </p:nvSpPr>
          <p:spPr>
            <a:xfrm>
              <a:off x="1313830" y="1424668"/>
              <a:ext cx="1666308" cy="1192377"/>
            </a:xfrm>
            <a:custGeom>
              <a:avLst/>
              <a:gdLst>
                <a:gd name="connsiteX0" fmla="*/ 0 w 1666307"/>
                <a:gd name="connsiteY0" fmla="*/ 0 h 2854800"/>
                <a:gd name="connsiteX1" fmla="*/ 1666307 w 1666307"/>
                <a:gd name="connsiteY1" fmla="*/ 0 h 2854800"/>
                <a:gd name="connsiteX2" fmla="*/ 1666307 w 1666307"/>
                <a:gd name="connsiteY2" fmla="*/ 2854800 h 2854800"/>
                <a:gd name="connsiteX3" fmla="*/ 0 w 1666307"/>
                <a:gd name="connsiteY3" fmla="*/ 2854800 h 2854800"/>
                <a:gd name="connsiteX4" fmla="*/ 0 w 1666307"/>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2854800">
                  <a:moveTo>
                    <a:pt x="0" y="0"/>
                  </a:moveTo>
                  <a:lnTo>
                    <a:pt x="1666307" y="0"/>
                  </a:lnTo>
                  <a:lnTo>
                    <a:pt x="1666307" y="2854800"/>
                  </a:lnTo>
                  <a:lnTo>
                    <a:pt x="0" y="2854800"/>
                  </a:lnTo>
                  <a:lnTo>
                    <a:pt x="0" y="0"/>
                  </a:lnTo>
                  <a:close/>
                </a:path>
              </a:pathLst>
            </a:custGeom>
            <a:solidFill>
              <a:schemeClr val="accent1">
                <a:lumMod val="20000"/>
                <a:lumOff val="80000"/>
                <a:alpha val="90000"/>
              </a:schemeClr>
            </a:solidFill>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登记相关信息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许可信息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年检信息等</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0" lvl="1" defTabSz="621665">
                <a:lnSpc>
                  <a:spcPts val="1700"/>
                </a:lnSpc>
                <a:spcBef>
                  <a:spcPct val="0"/>
                </a:spcBef>
                <a:spcAft>
                  <a:spcPct val="15000"/>
                </a:spcAft>
              </a:pP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p:txBody>
        </p:sp>
        <p:sp>
          <p:nvSpPr>
            <p:cNvPr id="105" name="任意多边形 104"/>
            <p:cNvSpPr/>
            <p:nvPr/>
          </p:nvSpPr>
          <p:spPr>
            <a:xfrm>
              <a:off x="3118511" y="696533"/>
              <a:ext cx="1666308" cy="760665"/>
            </a:xfrm>
            <a:custGeom>
              <a:avLst/>
              <a:gdLst>
                <a:gd name="connsiteX0" fmla="*/ 0 w 1666307"/>
                <a:gd name="connsiteY0" fmla="*/ 0 h 666522"/>
                <a:gd name="connsiteX1" fmla="*/ 1666307 w 1666307"/>
                <a:gd name="connsiteY1" fmla="*/ 0 h 666522"/>
                <a:gd name="connsiteX2" fmla="*/ 1666307 w 1666307"/>
                <a:gd name="connsiteY2" fmla="*/ 666522 h 666522"/>
                <a:gd name="connsiteX3" fmla="*/ 0 w 1666307"/>
                <a:gd name="connsiteY3" fmla="*/ 666522 h 666522"/>
                <a:gd name="connsiteX4" fmla="*/ 0 w 1666307"/>
                <a:gd name="connsiteY4" fmla="*/ 0 h 666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666522">
                  <a:moveTo>
                    <a:pt x="0" y="0"/>
                  </a:moveTo>
                  <a:lnTo>
                    <a:pt x="1666307" y="0"/>
                  </a:lnTo>
                  <a:lnTo>
                    <a:pt x="1666307" y="666522"/>
                  </a:lnTo>
                  <a:lnTo>
                    <a:pt x="0" y="666522"/>
                  </a:lnTo>
                  <a:lnTo>
                    <a:pt x="0" y="0"/>
                  </a:lnTo>
                  <a:close/>
                </a:path>
              </a:pathLst>
            </a:custGeom>
            <a:solidFill>
              <a:schemeClr val="accent1">
                <a:lumMod val="75000"/>
              </a:schemeClr>
            </a:solidFill>
            <a:ln>
              <a:noFill/>
            </a:ln>
          </p:spPr>
          <p:style>
            <a:lnRef idx="2">
              <a:schemeClr val="accent2">
                <a:hueOff val="-279374"/>
                <a:satOff val="-3205"/>
                <a:lumOff val="720"/>
                <a:alphaOff val="0"/>
              </a:schemeClr>
            </a:lnRef>
            <a:fillRef idx="1">
              <a:schemeClr val="accent2">
                <a:hueOff val="-279374"/>
                <a:satOff val="-3205"/>
                <a:lumOff val="720"/>
                <a:alphaOff val="0"/>
              </a:schemeClr>
            </a:fillRef>
            <a:effectRef idx="0">
              <a:schemeClr val="accent2">
                <a:hueOff val="-279374"/>
                <a:satOff val="-3205"/>
                <a:lumOff val="720"/>
                <a:alphaOff val="0"/>
              </a:schemeClr>
            </a:effectRef>
            <a:fontRef idx="minor">
              <a:schemeClr val="lt1"/>
            </a:fontRef>
          </p:style>
          <p:txBody>
            <a:bodyPr spcFirstLastPara="0" vert="horz" wrap="square" lIns="99568" tIns="56896" rIns="99568" bIns="56896" numCol="1" spcCol="1270" anchor="ctr" anchorCtr="0">
              <a:noAutofit/>
            </a:bodyPr>
            <a:lstStyle/>
            <a:p>
              <a:pPr algn="ctr" defTabSz="621665">
                <a:lnSpc>
                  <a:spcPct val="90000"/>
                </a:lnSpc>
                <a:spcBef>
                  <a:spcPct val="0"/>
                </a:spcBef>
                <a:spcAft>
                  <a:spcPct val="35000"/>
                </a:spcAft>
              </a:pPr>
              <a:endParaRPr lang="en-US" altLang="zh-CN" sz="1400" b="1" dirty="0">
                <a:solidFill>
                  <a:prstClr val="white"/>
                </a:solidFill>
                <a:latin typeface="微软雅黑" panose="020B0503020204020204" charset="-122"/>
                <a:ea typeface="微软雅黑" panose="020B0503020204020204" charset="-122"/>
              </a:endParaRPr>
            </a:p>
            <a:p>
              <a:pPr algn="ctr"/>
              <a:r>
                <a:rPr lang="zh-CN" altLang="en-US" sz="1200" b="1" dirty="0">
                  <a:solidFill>
                    <a:prstClr val="white"/>
                  </a:solidFill>
                  <a:latin typeface="微软雅黑" panose="020B0503020204020204" charset="-122"/>
                  <a:ea typeface="微软雅黑" panose="020B0503020204020204" charset="-122"/>
                </a:rPr>
                <a:t>主管部门评价</a:t>
              </a:r>
              <a:endParaRPr lang="en-GB" altLang="zh-CN" sz="1200" b="1" dirty="0">
                <a:solidFill>
                  <a:prstClr val="white"/>
                </a:solidFill>
                <a:latin typeface="微软雅黑" panose="020B0503020204020204" charset="-122"/>
                <a:ea typeface="微软雅黑" panose="020B0503020204020204" charset="-122"/>
              </a:endParaRPr>
            </a:p>
          </p:txBody>
        </p:sp>
        <p:sp>
          <p:nvSpPr>
            <p:cNvPr id="115" name="任意多边形 114"/>
            <p:cNvSpPr/>
            <p:nvPr/>
          </p:nvSpPr>
          <p:spPr>
            <a:xfrm>
              <a:off x="3112804" y="1424668"/>
              <a:ext cx="1666308" cy="1192377"/>
            </a:xfrm>
            <a:custGeom>
              <a:avLst/>
              <a:gdLst>
                <a:gd name="connsiteX0" fmla="*/ 0 w 1666307"/>
                <a:gd name="connsiteY0" fmla="*/ 0 h 2854800"/>
                <a:gd name="connsiteX1" fmla="*/ 1666307 w 1666307"/>
                <a:gd name="connsiteY1" fmla="*/ 0 h 2854800"/>
                <a:gd name="connsiteX2" fmla="*/ 1666307 w 1666307"/>
                <a:gd name="connsiteY2" fmla="*/ 2854800 h 2854800"/>
                <a:gd name="connsiteX3" fmla="*/ 0 w 1666307"/>
                <a:gd name="connsiteY3" fmla="*/ 2854800 h 2854800"/>
                <a:gd name="connsiteX4" fmla="*/ 0 w 1666307"/>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2854800">
                  <a:moveTo>
                    <a:pt x="0" y="0"/>
                  </a:moveTo>
                  <a:lnTo>
                    <a:pt x="1666307" y="0"/>
                  </a:lnTo>
                  <a:lnTo>
                    <a:pt x="1666307" y="2854800"/>
                  </a:lnTo>
                  <a:lnTo>
                    <a:pt x="0" y="2854800"/>
                  </a:lnTo>
                  <a:lnTo>
                    <a:pt x="0" y="0"/>
                  </a:lnTo>
                  <a:close/>
                </a:path>
              </a:pathLst>
            </a:custGeom>
            <a:solidFill>
              <a:schemeClr val="accent1">
                <a:lumMod val="20000"/>
                <a:lumOff val="80000"/>
                <a:alpha val="90000"/>
              </a:schemeClr>
            </a:solidFill>
          </p:spPr>
          <p:style>
            <a:lnRef idx="2">
              <a:schemeClr val="accent2">
                <a:tint val="40000"/>
                <a:alpha val="90000"/>
                <a:hueOff val="-484193"/>
                <a:satOff val="-30"/>
                <a:lumOff val="13"/>
                <a:alphaOff val="0"/>
              </a:schemeClr>
            </a:lnRef>
            <a:fillRef idx="1">
              <a:schemeClr val="accent2">
                <a:tint val="40000"/>
                <a:alpha val="90000"/>
                <a:hueOff val="-484193"/>
                <a:satOff val="-30"/>
                <a:lumOff val="13"/>
                <a:alphaOff val="0"/>
              </a:schemeClr>
            </a:fillRef>
            <a:effectRef idx="0">
              <a:schemeClr val="accent2">
                <a:tint val="40000"/>
                <a:alpha val="90000"/>
                <a:hueOff val="-484193"/>
                <a:satOff val="-30"/>
                <a:lumOff val="13"/>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1665">
                <a:lnSpc>
                  <a:spcPts val="17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直管部门评价信息</a:t>
              </a:r>
              <a:r>
                <a:rPr lang="zh-CN" altLang="en-US" sz="1200" dirty="0">
                  <a:solidFill>
                    <a:schemeClr val="tx1">
                      <a:lumMod val="65000"/>
                      <a:lumOff val="35000"/>
                    </a:schemeClr>
                  </a:solidFill>
                  <a:latin typeface="微软雅黑" panose="020B0503020204020204" charset="-122"/>
                  <a:ea typeface="微软雅黑" panose="020B0503020204020204" charset="-122"/>
                </a:rPr>
                <a:t>（如学校的直管部门为教育局）</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a:p>
              <a:pPr marL="0" lvl="1" defTabSz="621665">
                <a:lnSpc>
                  <a:spcPts val="1700"/>
                </a:lnSpc>
                <a:spcBef>
                  <a:spcPct val="0"/>
                </a:spcBef>
                <a:spcAft>
                  <a:spcPct val="15000"/>
                </a:spcAft>
              </a:pP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0" lvl="1" defTabSz="621665">
                <a:lnSpc>
                  <a:spcPct val="150000"/>
                </a:lnSpc>
                <a:spcBef>
                  <a:spcPct val="0"/>
                </a:spcBef>
                <a:spcAft>
                  <a:spcPct val="15000"/>
                </a:spcAft>
              </a:pP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endParaRPr lang="zh-CN" altLang="en-US" sz="1200" dirty="0">
                <a:solidFill>
                  <a:prstClr val="black">
                    <a:hueOff val="0"/>
                    <a:satOff val="0"/>
                    <a:lumOff val="0"/>
                    <a:alphaOff val="0"/>
                  </a:prstClr>
                </a:solidFill>
                <a:latin typeface="微软雅黑" panose="020B0503020204020204" charset="-122"/>
                <a:ea typeface="微软雅黑" panose="020B0503020204020204" charset="-122"/>
              </a:endParaRPr>
            </a:p>
          </p:txBody>
        </p:sp>
        <p:sp>
          <p:nvSpPr>
            <p:cNvPr id="116" name="任意多边形 115"/>
            <p:cNvSpPr/>
            <p:nvPr/>
          </p:nvSpPr>
          <p:spPr>
            <a:xfrm>
              <a:off x="8857039" y="697824"/>
              <a:ext cx="1666304" cy="760666"/>
            </a:xfrm>
            <a:custGeom>
              <a:avLst/>
              <a:gdLst>
                <a:gd name="connsiteX0" fmla="*/ 0 w 1666307"/>
                <a:gd name="connsiteY0" fmla="*/ 0 h 666522"/>
                <a:gd name="connsiteX1" fmla="*/ 1666307 w 1666307"/>
                <a:gd name="connsiteY1" fmla="*/ 0 h 666522"/>
                <a:gd name="connsiteX2" fmla="*/ 1666307 w 1666307"/>
                <a:gd name="connsiteY2" fmla="*/ 666522 h 666522"/>
                <a:gd name="connsiteX3" fmla="*/ 0 w 1666307"/>
                <a:gd name="connsiteY3" fmla="*/ 666522 h 666522"/>
                <a:gd name="connsiteX4" fmla="*/ 0 w 1666307"/>
                <a:gd name="connsiteY4" fmla="*/ 0 h 666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666522">
                  <a:moveTo>
                    <a:pt x="0" y="0"/>
                  </a:moveTo>
                  <a:lnTo>
                    <a:pt x="1666307" y="0"/>
                  </a:lnTo>
                  <a:lnTo>
                    <a:pt x="1666307" y="666522"/>
                  </a:lnTo>
                  <a:lnTo>
                    <a:pt x="0" y="666522"/>
                  </a:lnTo>
                  <a:lnTo>
                    <a:pt x="0" y="0"/>
                  </a:lnTo>
                  <a:close/>
                </a:path>
              </a:pathLst>
            </a:custGeom>
            <a:solidFill>
              <a:srgbClr val="EAB274"/>
            </a:solidFill>
            <a:ln>
              <a:noFill/>
            </a:ln>
          </p:spPr>
          <p:style>
            <a:lnRef idx="2">
              <a:schemeClr val="accent2">
                <a:hueOff val="-558749"/>
                <a:satOff val="-6425"/>
                <a:lumOff val="1439"/>
                <a:alphaOff val="0"/>
              </a:schemeClr>
            </a:lnRef>
            <a:fillRef idx="1">
              <a:schemeClr val="accent2">
                <a:hueOff val="-558749"/>
                <a:satOff val="-6425"/>
                <a:lumOff val="1439"/>
                <a:alphaOff val="0"/>
              </a:schemeClr>
            </a:fillRef>
            <a:effectRef idx="0">
              <a:schemeClr val="accent2">
                <a:hueOff val="-558749"/>
                <a:satOff val="-6425"/>
                <a:lumOff val="1439"/>
                <a:alphaOff val="0"/>
              </a:schemeClr>
            </a:effectRef>
            <a:fontRef idx="minor">
              <a:schemeClr val="lt1"/>
            </a:fontRef>
          </p:style>
          <p:txBody>
            <a:bodyPr spcFirstLastPara="0" vert="horz" wrap="square" lIns="99568" tIns="56896" rIns="99568" bIns="56896" numCol="1" spcCol="1270" anchor="ctr" anchorCtr="0">
              <a:noAutofit/>
            </a:bodyPr>
            <a:lstStyle/>
            <a:p>
              <a:pPr algn="ctr"/>
              <a:endParaRPr lang="en-US" altLang="zh-CN" sz="1400" b="1" dirty="0">
                <a:solidFill>
                  <a:prstClr val="white"/>
                </a:solidFill>
                <a:latin typeface="微软雅黑" panose="020B0503020204020204" charset="-122"/>
                <a:ea typeface="微软雅黑" panose="020B0503020204020204" charset="-122"/>
              </a:endParaRPr>
            </a:p>
            <a:p>
              <a:pPr algn="ctr"/>
              <a:r>
                <a:rPr lang="zh-CN" altLang="en-US" sz="1200" b="1" dirty="0">
                  <a:solidFill>
                    <a:prstClr val="white"/>
                  </a:solidFill>
                  <a:latin typeface="微软雅黑" panose="020B0503020204020204" charset="-122"/>
                  <a:ea typeface="微软雅黑" panose="020B0503020204020204" charset="-122"/>
                </a:rPr>
                <a:t>关联方信息</a:t>
              </a:r>
              <a:endParaRPr lang="en-GB" altLang="zh-CN" sz="1200" b="1" dirty="0">
                <a:solidFill>
                  <a:prstClr val="white"/>
                </a:solidFill>
                <a:latin typeface="微软雅黑" panose="020B0503020204020204" charset="-122"/>
                <a:ea typeface="微软雅黑" panose="020B0503020204020204" charset="-122"/>
              </a:endParaRPr>
            </a:p>
          </p:txBody>
        </p:sp>
        <p:sp>
          <p:nvSpPr>
            <p:cNvPr id="117" name="任意多边形 116"/>
            <p:cNvSpPr/>
            <p:nvPr/>
          </p:nvSpPr>
          <p:spPr>
            <a:xfrm>
              <a:off x="8857040" y="1425958"/>
              <a:ext cx="1666310" cy="1192377"/>
            </a:xfrm>
            <a:custGeom>
              <a:avLst/>
              <a:gdLst>
                <a:gd name="connsiteX0" fmla="*/ 0 w 1666307"/>
                <a:gd name="connsiteY0" fmla="*/ 0 h 2854800"/>
                <a:gd name="connsiteX1" fmla="*/ 1666307 w 1666307"/>
                <a:gd name="connsiteY1" fmla="*/ 0 h 2854800"/>
                <a:gd name="connsiteX2" fmla="*/ 1666307 w 1666307"/>
                <a:gd name="connsiteY2" fmla="*/ 2854800 h 2854800"/>
                <a:gd name="connsiteX3" fmla="*/ 0 w 1666307"/>
                <a:gd name="connsiteY3" fmla="*/ 2854800 h 2854800"/>
                <a:gd name="connsiteX4" fmla="*/ 0 w 1666307"/>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2854800">
                  <a:moveTo>
                    <a:pt x="0" y="0"/>
                  </a:moveTo>
                  <a:lnTo>
                    <a:pt x="1666307" y="0"/>
                  </a:lnTo>
                  <a:lnTo>
                    <a:pt x="1666307" y="2854800"/>
                  </a:lnTo>
                  <a:lnTo>
                    <a:pt x="0" y="2854800"/>
                  </a:lnTo>
                  <a:lnTo>
                    <a:pt x="0" y="0"/>
                  </a:lnTo>
                  <a:close/>
                </a:path>
              </a:pathLst>
            </a:custGeom>
            <a:solidFill>
              <a:srgbClr val="F8F1E8">
                <a:alpha val="90000"/>
              </a:srgbClr>
            </a:solidFill>
            <a:ln>
              <a:noFill/>
            </a:ln>
          </p:spPr>
          <p:style>
            <a:lnRef idx="2">
              <a:schemeClr val="accent2">
                <a:tint val="40000"/>
                <a:alpha val="90000"/>
                <a:hueOff val="-968386"/>
                <a:satOff val="-75"/>
                <a:lumOff val="26"/>
                <a:alphaOff val="0"/>
              </a:schemeClr>
            </a:lnRef>
            <a:fillRef idx="1">
              <a:schemeClr val="accent2">
                <a:tint val="40000"/>
                <a:alpha val="90000"/>
                <a:hueOff val="-968386"/>
                <a:satOff val="-75"/>
                <a:lumOff val="26"/>
                <a:alphaOff val="0"/>
              </a:schemeClr>
            </a:fillRef>
            <a:effectRef idx="0">
              <a:schemeClr val="accent2">
                <a:tint val="40000"/>
                <a:alpha val="90000"/>
                <a:hueOff val="-968386"/>
                <a:satOff val="-75"/>
                <a:lumOff val="26"/>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决策人相关信息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理事单位信息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分支机构信息等</a:t>
              </a:r>
            </a:p>
          </p:txBody>
        </p:sp>
        <p:sp>
          <p:nvSpPr>
            <p:cNvPr id="143" name="任意多边形 142"/>
            <p:cNvSpPr/>
            <p:nvPr/>
          </p:nvSpPr>
          <p:spPr>
            <a:xfrm>
              <a:off x="4932364" y="696533"/>
              <a:ext cx="1666308" cy="760665"/>
            </a:xfrm>
            <a:custGeom>
              <a:avLst/>
              <a:gdLst>
                <a:gd name="connsiteX0" fmla="*/ 0 w 1666307"/>
                <a:gd name="connsiteY0" fmla="*/ 0 h 666522"/>
                <a:gd name="connsiteX1" fmla="*/ 1666307 w 1666307"/>
                <a:gd name="connsiteY1" fmla="*/ 0 h 666522"/>
                <a:gd name="connsiteX2" fmla="*/ 1666307 w 1666307"/>
                <a:gd name="connsiteY2" fmla="*/ 666522 h 666522"/>
                <a:gd name="connsiteX3" fmla="*/ 0 w 1666307"/>
                <a:gd name="connsiteY3" fmla="*/ 666522 h 666522"/>
                <a:gd name="connsiteX4" fmla="*/ 0 w 1666307"/>
                <a:gd name="connsiteY4" fmla="*/ 0 h 666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666522">
                  <a:moveTo>
                    <a:pt x="0" y="0"/>
                  </a:moveTo>
                  <a:lnTo>
                    <a:pt x="1666307" y="0"/>
                  </a:lnTo>
                  <a:lnTo>
                    <a:pt x="1666307" y="666522"/>
                  </a:lnTo>
                  <a:lnTo>
                    <a:pt x="0" y="666522"/>
                  </a:lnTo>
                  <a:lnTo>
                    <a:pt x="0" y="0"/>
                  </a:lnTo>
                  <a:close/>
                </a:path>
              </a:pathLst>
            </a:custGeom>
            <a:solidFill>
              <a:schemeClr val="bg2">
                <a:lumMod val="50000"/>
              </a:schemeClr>
            </a:solidFill>
            <a:ln>
              <a:noFill/>
            </a:ln>
          </p:spPr>
          <p:style>
            <a:lnRef idx="2">
              <a:schemeClr val="accent2">
                <a:hueOff val="-838123"/>
                <a:satOff val="-9644"/>
                <a:lumOff val="2159"/>
                <a:alphaOff val="0"/>
              </a:schemeClr>
            </a:lnRef>
            <a:fillRef idx="1">
              <a:schemeClr val="accent2">
                <a:hueOff val="-838123"/>
                <a:satOff val="-9644"/>
                <a:lumOff val="2159"/>
                <a:alphaOff val="0"/>
              </a:schemeClr>
            </a:fillRef>
            <a:effectRef idx="0">
              <a:schemeClr val="accent2">
                <a:hueOff val="-838123"/>
                <a:satOff val="-9644"/>
                <a:lumOff val="2159"/>
                <a:alphaOff val="0"/>
              </a:schemeClr>
            </a:effectRef>
            <a:fontRef idx="minor">
              <a:schemeClr val="lt1"/>
            </a:fontRef>
          </p:style>
          <p:txBody>
            <a:bodyPr spcFirstLastPara="0" vert="horz" wrap="square" lIns="99568" tIns="56896" rIns="99568" bIns="56896" numCol="1" spcCol="1270" anchor="ctr" anchorCtr="0">
              <a:noAutofit/>
            </a:bodyPr>
            <a:lstStyle/>
            <a:p>
              <a:pPr algn="ctr"/>
              <a:endParaRPr lang="en-US" altLang="zh-CN" sz="1400" b="1" dirty="0">
                <a:solidFill>
                  <a:prstClr val="white"/>
                </a:solidFill>
                <a:latin typeface="微软雅黑" panose="020B0503020204020204" charset="-122"/>
                <a:ea typeface="微软雅黑" panose="020B0503020204020204" charset="-122"/>
              </a:endParaRPr>
            </a:p>
            <a:p>
              <a:pPr algn="ctr"/>
              <a:r>
                <a:rPr lang="zh-CN" altLang="en-US" sz="1200" b="1" dirty="0">
                  <a:solidFill>
                    <a:prstClr val="white"/>
                  </a:solidFill>
                  <a:latin typeface="微软雅黑" panose="020B0503020204020204" charset="-122"/>
                  <a:ea typeface="微软雅黑" panose="020B0503020204020204" charset="-122"/>
                </a:rPr>
                <a:t>协管部门信息</a:t>
              </a:r>
              <a:endParaRPr lang="en-GB" altLang="zh-CN" sz="1200" b="1" dirty="0">
                <a:solidFill>
                  <a:prstClr val="white"/>
                </a:solidFill>
                <a:latin typeface="微软雅黑" panose="020B0503020204020204" charset="-122"/>
                <a:ea typeface="微软雅黑" panose="020B0503020204020204" charset="-122"/>
              </a:endParaRPr>
            </a:p>
          </p:txBody>
        </p:sp>
        <p:sp>
          <p:nvSpPr>
            <p:cNvPr id="145" name="任意多边形 144"/>
            <p:cNvSpPr/>
            <p:nvPr/>
          </p:nvSpPr>
          <p:spPr>
            <a:xfrm>
              <a:off x="4943502" y="1424668"/>
              <a:ext cx="1666308" cy="1192377"/>
            </a:xfrm>
            <a:custGeom>
              <a:avLst/>
              <a:gdLst>
                <a:gd name="connsiteX0" fmla="*/ 0 w 1666307"/>
                <a:gd name="connsiteY0" fmla="*/ 0 h 2854800"/>
                <a:gd name="connsiteX1" fmla="*/ 1666307 w 1666307"/>
                <a:gd name="connsiteY1" fmla="*/ 0 h 2854800"/>
                <a:gd name="connsiteX2" fmla="*/ 1666307 w 1666307"/>
                <a:gd name="connsiteY2" fmla="*/ 2854800 h 2854800"/>
                <a:gd name="connsiteX3" fmla="*/ 0 w 1666307"/>
                <a:gd name="connsiteY3" fmla="*/ 2854800 h 2854800"/>
                <a:gd name="connsiteX4" fmla="*/ 0 w 1666307"/>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2854800">
                  <a:moveTo>
                    <a:pt x="0" y="0"/>
                  </a:moveTo>
                  <a:lnTo>
                    <a:pt x="1666307" y="0"/>
                  </a:lnTo>
                  <a:lnTo>
                    <a:pt x="1666307" y="2854800"/>
                  </a:lnTo>
                  <a:lnTo>
                    <a:pt x="0" y="2854800"/>
                  </a:lnTo>
                  <a:lnTo>
                    <a:pt x="0" y="0"/>
                  </a:lnTo>
                  <a:close/>
                </a:path>
              </a:pathLst>
            </a:custGeom>
            <a:solidFill>
              <a:schemeClr val="accent1">
                <a:lumMod val="20000"/>
                <a:lumOff val="80000"/>
                <a:alpha val="90000"/>
              </a:schemeClr>
            </a:solidFill>
          </p:spPr>
          <p:style>
            <a:lnRef idx="2">
              <a:schemeClr val="accent2">
                <a:tint val="40000"/>
                <a:alpha val="90000"/>
                <a:hueOff val="-1452578"/>
                <a:satOff val="-119"/>
                <a:lumOff val="39"/>
                <a:alphaOff val="0"/>
              </a:schemeClr>
            </a:lnRef>
            <a:fillRef idx="1">
              <a:schemeClr val="accent2">
                <a:tint val="40000"/>
                <a:alpha val="90000"/>
                <a:hueOff val="-1452578"/>
                <a:satOff val="-119"/>
                <a:lumOff val="39"/>
                <a:alphaOff val="0"/>
              </a:schemeClr>
            </a:fillRef>
            <a:effectRef idx="0">
              <a:schemeClr val="accent2">
                <a:tint val="40000"/>
                <a:alpha val="90000"/>
                <a:hueOff val="-1452578"/>
                <a:satOff val="-119"/>
                <a:lumOff val="39"/>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消防评价信息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物价局评价信息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卫计委检查信息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endParaRPr lang="zh-CN" altLang="en-US" sz="1200" dirty="0">
                <a:solidFill>
                  <a:prstClr val="black">
                    <a:hueOff val="0"/>
                    <a:satOff val="0"/>
                    <a:lumOff val="0"/>
                    <a:alphaOff val="0"/>
                  </a:prstClr>
                </a:solidFill>
                <a:latin typeface="微软雅黑" panose="020B0503020204020204" charset="-122"/>
                <a:ea typeface="微软雅黑" panose="020B0503020204020204" charset="-122"/>
              </a:endParaRPr>
            </a:p>
          </p:txBody>
        </p:sp>
      </p:grpSp>
      <p:sp>
        <p:nvSpPr>
          <p:cNvPr id="146" name="Freeform 226"/>
          <p:cNvSpPr>
            <a:spLocks noEditPoints="1"/>
          </p:cNvSpPr>
          <p:nvPr/>
        </p:nvSpPr>
        <p:spPr bwMode="auto">
          <a:xfrm>
            <a:off x="2306489" y="1776977"/>
            <a:ext cx="284400" cy="284400"/>
          </a:xfrm>
          <a:custGeom>
            <a:avLst/>
            <a:gdLst>
              <a:gd name="T0" fmla="*/ 169 w 186"/>
              <a:gd name="T1" fmla="*/ 59 h 168"/>
              <a:gd name="T2" fmla="*/ 169 w 186"/>
              <a:gd name="T3" fmla="*/ 12 h 168"/>
              <a:gd name="T4" fmla="*/ 156 w 186"/>
              <a:gd name="T5" fmla="*/ 0 h 168"/>
              <a:gd name="T6" fmla="*/ 144 w 186"/>
              <a:gd name="T7" fmla="*/ 12 h 168"/>
              <a:gd name="T8" fmla="*/ 144 w 186"/>
              <a:gd name="T9" fmla="*/ 16 h 168"/>
              <a:gd name="T10" fmla="*/ 21 w 186"/>
              <a:gd name="T11" fmla="*/ 55 h 168"/>
              <a:gd name="T12" fmla="*/ 17 w 186"/>
              <a:gd name="T13" fmla="*/ 54 h 168"/>
              <a:gd name="T14" fmla="*/ 9 w 186"/>
              <a:gd name="T15" fmla="*/ 54 h 168"/>
              <a:gd name="T16" fmla="*/ 0 w 186"/>
              <a:gd name="T17" fmla="*/ 63 h 168"/>
              <a:gd name="T18" fmla="*/ 0 w 186"/>
              <a:gd name="T19" fmla="*/ 105 h 168"/>
              <a:gd name="T20" fmla="*/ 9 w 186"/>
              <a:gd name="T21" fmla="*/ 113 h 168"/>
              <a:gd name="T22" fmla="*/ 17 w 186"/>
              <a:gd name="T23" fmla="*/ 113 h 168"/>
              <a:gd name="T24" fmla="*/ 21 w 186"/>
              <a:gd name="T25" fmla="*/ 113 h 168"/>
              <a:gd name="T26" fmla="*/ 41 w 186"/>
              <a:gd name="T27" fmla="*/ 119 h 168"/>
              <a:gd name="T28" fmla="*/ 39 w 186"/>
              <a:gd name="T29" fmla="*/ 124 h 168"/>
              <a:gd name="T30" fmla="*/ 50 w 186"/>
              <a:gd name="T31" fmla="*/ 145 h 168"/>
              <a:gd name="T32" fmla="*/ 94 w 186"/>
              <a:gd name="T33" fmla="*/ 159 h 168"/>
              <a:gd name="T34" fmla="*/ 116 w 186"/>
              <a:gd name="T35" fmla="*/ 148 h 168"/>
              <a:gd name="T36" fmla="*/ 117 w 186"/>
              <a:gd name="T37" fmla="*/ 144 h 168"/>
              <a:gd name="T38" fmla="*/ 144 w 186"/>
              <a:gd name="T39" fmla="*/ 152 h 168"/>
              <a:gd name="T40" fmla="*/ 144 w 186"/>
              <a:gd name="T41" fmla="*/ 156 h 168"/>
              <a:gd name="T42" fmla="*/ 156 w 186"/>
              <a:gd name="T43" fmla="*/ 168 h 168"/>
              <a:gd name="T44" fmla="*/ 169 w 186"/>
              <a:gd name="T45" fmla="*/ 156 h 168"/>
              <a:gd name="T46" fmla="*/ 169 w 186"/>
              <a:gd name="T47" fmla="*/ 109 h 168"/>
              <a:gd name="T48" fmla="*/ 186 w 186"/>
              <a:gd name="T49" fmla="*/ 92 h 168"/>
              <a:gd name="T50" fmla="*/ 186 w 186"/>
              <a:gd name="T51" fmla="*/ 76 h 168"/>
              <a:gd name="T52" fmla="*/ 169 w 186"/>
              <a:gd name="T53" fmla="*/ 59 h 168"/>
              <a:gd name="T54" fmla="*/ 17 w 186"/>
              <a:gd name="T55" fmla="*/ 105 h 168"/>
              <a:gd name="T56" fmla="*/ 9 w 186"/>
              <a:gd name="T57" fmla="*/ 105 h 168"/>
              <a:gd name="T58" fmla="*/ 9 w 186"/>
              <a:gd name="T59" fmla="*/ 63 h 168"/>
              <a:gd name="T60" fmla="*/ 17 w 186"/>
              <a:gd name="T61" fmla="*/ 63 h 168"/>
              <a:gd name="T62" fmla="*/ 17 w 186"/>
              <a:gd name="T63" fmla="*/ 105 h 168"/>
              <a:gd name="T64" fmla="*/ 108 w 186"/>
              <a:gd name="T65" fmla="*/ 146 h 168"/>
              <a:gd name="T66" fmla="*/ 97 w 186"/>
              <a:gd name="T67" fmla="*/ 151 h 168"/>
              <a:gd name="T68" fmla="*/ 53 w 186"/>
              <a:gd name="T69" fmla="*/ 137 h 168"/>
              <a:gd name="T70" fmla="*/ 47 w 186"/>
              <a:gd name="T71" fmla="*/ 127 h 168"/>
              <a:gd name="T72" fmla="*/ 49 w 186"/>
              <a:gd name="T73" fmla="*/ 122 h 168"/>
              <a:gd name="T74" fmla="*/ 109 w 186"/>
              <a:gd name="T75" fmla="*/ 141 h 168"/>
              <a:gd name="T76" fmla="*/ 108 w 186"/>
              <a:gd name="T77" fmla="*/ 146 h 168"/>
              <a:gd name="T78" fmla="*/ 144 w 186"/>
              <a:gd name="T79" fmla="*/ 143 h 168"/>
              <a:gd name="T80" fmla="*/ 26 w 186"/>
              <a:gd name="T81" fmla="*/ 105 h 168"/>
              <a:gd name="T82" fmla="*/ 26 w 186"/>
              <a:gd name="T83" fmla="*/ 105 h 168"/>
              <a:gd name="T84" fmla="*/ 26 w 186"/>
              <a:gd name="T85" fmla="*/ 63 h 168"/>
              <a:gd name="T86" fmla="*/ 26 w 186"/>
              <a:gd name="T87" fmla="*/ 63 h 168"/>
              <a:gd name="T88" fmla="*/ 144 w 186"/>
              <a:gd name="T89" fmla="*/ 25 h 168"/>
              <a:gd name="T90" fmla="*/ 144 w 186"/>
              <a:gd name="T91" fmla="*/ 143 h 168"/>
              <a:gd name="T92" fmla="*/ 161 w 186"/>
              <a:gd name="T93" fmla="*/ 156 h 168"/>
              <a:gd name="T94" fmla="*/ 156 w 186"/>
              <a:gd name="T95" fmla="*/ 160 h 168"/>
              <a:gd name="T96" fmla="*/ 152 w 186"/>
              <a:gd name="T97" fmla="*/ 156 h 168"/>
              <a:gd name="T98" fmla="*/ 152 w 186"/>
              <a:gd name="T99" fmla="*/ 12 h 168"/>
              <a:gd name="T100" fmla="*/ 156 w 186"/>
              <a:gd name="T101" fmla="*/ 8 h 168"/>
              <a:gd name="T102" fmla="*/ 161 w 186"/>
              <a:gd name="T103" fmla="*/ 12 h 168"/>
              <a:gd name="T104" fmla="*/ 161 w 186"/>
              <a:gd name="T105" fmla="*/ 156 h 168"/>
              <a:gd name="T106" fmla="*/ 177 w 186"/>
              <a:gd name="T107" fmla="*/ 92 h 168"/>
              <a:gd name="T108" fmla="*/ 169 w 186"/>
              <a:gd name="T109" fmla="*/ 101 h 168"/>
              <a:gd name="T110" fmla="*/ 169 w 186"/>
              <a:gd name="T111" fmla="*/ 67 h 168"/>
              <a:gd name="T112" fmla="*/ 177 w 186"/>
              <a:gd name="T113" fmla="*/ 76 h 168"/>
              <a:gd name="T114" fmla="*/ 177 w 186"/>
              <a:gd name="T115" fmla="*/ 9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6" h="168">
                <a:moveTo>
                  <a:pt x="169" y="59"/>
                </a:moveTo>
                <a:cubicBezTo>
                  <a:pt x="169" y="12"/>
                  <a:pt x="169" y="12"/>
                  <a:pt x="169" y="12"/>
                </a:cubicBezTo>
                <a:cubicBezTo>
                  <a:pt x="169" y="5"/>
                  <a:pt x="163" y="0"/>
                  <a:pt x="156" y="0"/>
                </a:cubicBezTo>
                <a:cubicBezTo>
                  <a:pt x="149" y="0"/>
                  <a:pt x="144" y="5"/>
                  <a:pt x="144" y="12"/>
                </a:cubicBezTo>
                <a:cubicBezTo>
                  <a:pt x="144" y="16"/>
                  <a:pt x="144" y="16"/>
                  <a:pt x="144" y="16"/>
                </a:cubicBezTo>
                <a:cubicBezTo>
                  <a:pt x="21" y="55"/>
                  <a:pt x="21" y="55"/>
                  <a:pt x="21" y="55"/>
                </a:cubicBezTo>
                <a:cubicBezTo>
                  <a:pt x="20" y="55"/>
                  <a:pt x="19" y="54"/>
                  <a:pt x="17" y="54"/>
                </a:cubicBezTo>
                <a:cubicBezTo>
                  <a:pt x="9" y="54"/>
                  <a:pt x="9" y="54"/>
                  <a:pt x="9" y="54"/>
                </a:cubicBezTo>
                <a:cubicBezTo>
                  <a:pt x="4" y="54"/>
                  <a:pt x="0" y="58"/>
                  <a:pt x="0" y="63"/>
                </a:cubicBezTo>
                <a:cubicBezTo>
                  <a:pt x="0" y="105"/>
                  <a:pt x="0" y="105"/>
                  <a:pt x="0" y="105"/>
                </a:cubicBezTo>
                <a:cubicBezTo>
                  <a:pt x="0" y="110"/>
                  <a:pt x="4" y="113"/>
                  <a:pt x="9" y="113"/>
                </a:cubicBezTo>
                <a:cubicBezTo>
                  <a:pt x="17" y="113"/>
                  <a:pt x="17" y="113"/>
                  <a:pt x="17" y="113"/>
                </a:cubicBezTo>
                <a:cubicBezTo>
                  <a:pt x="19" y="113"/>
                  <a:pt x="20" y="113"/>
                  <a:pt x="21" y="113"/>
                </a:cubicBezTo>
                <a:cubicBezTo>
                  <a:pt x="41" y="119"/>
                  <a:pt x="41" y="119"/>
                  <a:pt x="41" y="119"/>
                </a:cubicBezTo>
                <a:cubicBezTo>
                  <a:pt x="39" y="124"/>
                  <a:pt x="39" y="124"/>
                  <a:pt x="39" y="124"/>
                </a:cubicBezTo>
                <a:cubicBezTo>
                  <a:pt x="36" y="133"/>
                  <a:pt x="41" y="142"/>
                  <a:pt x="50" y="145"/>
                </a:cubicBezTo>
                <a:cubicBezTo>
                  <a:pt x="94" y="159"/>
                  <a:pt x="94" y="159"/>
                  <a:pt x="94" y="159"/>
                </a:cubicBezTo>
                <a:cubicBezTo>
                  <a:pt x="103" y="162"/>
                  <a:pt x="113" y="157"/>
                  <a:pt x="116" y="148"/>
                </a:cubicBezTo>
                <a:cubicBezTo>
                  <a:pt x="117" y="144"/>
                  <a:pt x="117" y="144"/>
                  <a:pt x="117" y="144"/>
                </a:cubicBezTo>
                <a:cubicBezTo>
                  <a:pt x="144" y="152"/>
                  <a:pt x="144" y="152"/>
                  <a:pt x="144" y="152"/>
                </a:cubicBezTo>
                <a:cubicBezTo>
                  <a:pt x="144" y="156"/>
                  <a:pt x="144" y="156"/>
                  <a:pt x="144" y="156"/>
                </a:cubicBezTo>
                <a:cubicBezTo>
                  <a:pt x="144" y="163"/>
                  <a:pt x="149" y="168"/>
                  <a:pt x="156" y="168"/>
                </a:cubicBezTo>
                <a:cubicBezTo>
                  <a:pt x="163" y="168"/>
                  <a:pt x="169" y="163"/>
                  <a:pt x="169" y="156"/>
                </a:cubicBezTo>
                <a:cubicBezTo>
                  <a:pt x="169" y="109"/>
                  <a:pt x="169" y="109"/>
                  <a:pt x="169" y="109"/>
                </a:cubicBezTo>
                <a:cubicBezTo>
                  <a:pt x="178" y="109"/>
                  <a:pt x="186" y="102"/>
                  <a:pt x="186" y="92"/>
                </a:cubicBezTo>
                <a:cubicBezTo>
                  <a:pt x="186" y="76"/>
                  <a:pt x="186" y="76"/>
                  <a:pt x="186" y="76"/>
                </a:cubicBezTo>
                <a:cubicBezTo>
                  <a:pt x="186" y="66"/>
                  <a:pt x="178" y="59"/>
                  <a:pt x="169" y="59"/>
                </a:cubicBezTo>
                <a:close/>
                <a:moveTo>
                  <a:pt x="17" y="105"/>
                </a:moveTo>
                <a:cubicBezTo>
                  <a:pt x="9" y="105"/>
                  <a:pt x="9" y="105"/>
                  <a:pt x="9" y="105"/>
                </a:cubicBezTo>
                <a:cubicBezTo>
                  <a:pt x="9" y="63"/>
                  <a:pt x="9" y="63"/>
                  <a:pt x="9" y="63"/>
                </a:cubicBezTo>
                <a:cubicBezTo>
                  <a:pt x="17" y="63"/>
                  <a:pt x="17" y="63"/>
                  <a:pt x="17" y="63"/>
                </a:cubicBezTo>
                <a:lnTo>
                  <a:pt x="17" y="105"/>
                </a:lnTo>
                <a:close/>
                <a:moveTo>
                  <a:pt x="108" y="146"/>
                </a:moveTo>
                <a:cubicBezTo>
                  <a:pt x="106" y="150"/>
                  <a:pt x="101" y="153"/>
                  <a:pt x="97" y="151"/>
                </a:cubicBezTo>
                <a:cubicBezTo>
                  <a:pt x="53" y="137"/>
                  <a:pt x="53" y="137"/>
                  <a:pt x="53" y="137"/>
                </a:cubicBezTo>
                <a:cubicBezTo>
                  <a:pt x="48" y="136"/>
                  <a:pt x="46" y="131"/>
                  <a:pt x="47" y="127"/>
                </a:cubicBezTo>
                <a:cubicBezTo>
                  <a:pt x="49" y="122"/>
                  <a:pt x="49" y="122"/>
                  <a:pt x="49" y="122"/>
                </a:cubicBezTo>
                <a:cubicBezTo>
                  <a:pt x="109" y="141"/>
                  <a:pt x="109" y="141"/>
                  <a:pt x="109" y="141"/>
                </a:cubicBezTo>
                <a:lnTo>
                  <a:pt x="108" y="146"/>
                </a:lnTo>
                <a:close/>
                <a:moveTo>
                  <a:pt x="144" y="143"/>
                </a:moveTo>
                <a:cubicBezTo>
                  <a:pt x="26" y="105"/>
                  <a:pt x="26" y="105"/>
                  <a:pt x="26" y="105"/>
                </a:cubicBezTo>
                <a:cubicBezTo>
                  <a:pt x="26" y="105"/>
                  <a:pt x="26" y="105"/>
                  <a:pt x="26" y="105"/>
                </a:cubicBezTo>
                <a:cubicBezTo>
                  <a:pt x="26" y="63"/>
                  <a:pt x="26" y="63"/>
                  <a:pt x="26" y="63"/>
                </a:cubicBezTo>
                <a:cubicBezTo>
                  <a:pt x="26" y="63"/>
                  <a:pt x="26" y="63"/>
                  <a:pt x="26" y="63"/>
                </a:cubicBezTo>
                <a:cubicBezTo>
                  <a:pt x="144" y="25"/>
                  <a:pt x="144" y="25"/>
                  <a:pt x="144" y="25"/>
                </a:cubicBezTo>
                <a:lnTo>
                  <a:pt x="144" y="143"/>
                </a:lnTo>
                <a:close/>
                <a:moveTo>
                  <a:pt x="161" y="156"/>
                </a:moveTo>
                <a:cubicBezTo>
                  <a:pt x="161" y="158"/>
                  <a:pt x="159" y="160"/>
                  <a:pt x="156" y="160"/>
                </a:cubicBezTo>
                <a:cubicBezTo>
                  <a:pt x="154" y="160"/>
                  <a:pt x="152" y="158"/>
                  <a:pt x="152" y="156"/>
                </a:cubicBezTo>
                <a:cubicBezTo>
                  <a:pt x="152" y="12"/>
                  <a:pt x="152" y="12"/>
                  <a:pt x="152" y="12"/>
                </a:cubicBezTo>
                <a:cubicBezTo>
                  <a:pt x="152" y="10"/>
                  <a:pt x="154" y="8"/>
                  <a:pt x="156" y="8"/>
                </a:cubicBezTo>
                <a:cubicBezTo>
                  <a:pt x="159" y="8"/>
                  <a:pt x="161" y="10"/>
                  <a:pt x="161" y="12"/>
                </a:cubicBezTo>
                <a:lnTo>
                  <a:pt x="161" y="156"/>
                </a:lnTo>
                <a:close/>
                <a:moveTo>
                  <a:pt x="177" y="92"/>
                </a:moveTo>
                <a:cubicBezTo>
                  <a:pt x="177" y="97"/>
                  <a:pt x="174" y="101"/>
                  <a:pt x="169" y="101"/>
                </a:cubicBezTo>
                <a:cubicBezTo>
                  <a:pt x="169" y="67"/>
                  <a:pt x="169" y="67"/>
                  <a:pt x="169" y="67"/>
                </a:cubicBezTo>
                <a:cubicBezTo>
                  <a:pt x="174" y="67"/>
                  <a:pt x="177" y="71"/>
                  <a:pt x="177" y="76"/>
                </a:cubicBezTo>
                <a:lnTo>
                  <a:pt x="177" y="92"/>
                </a:lnTo>
                <a:close/>
              </a:path>
            </a:pathLst>
          </a:custGeom>
          <a:solidFill>
            <a:schemeClr val="bg1"/>
          </a:solidFill>
          <a:ln>
            <a:noFill/>
          </a:ln>
        </p:spPr>
        <p:txBody>
          <a:bodyPr vert="horz" wrap="square" lIns="68568" tIns="34289" rIns="68568" bIns="34289" numCol="1" anchor="t" anchorCtr="0" compatLnSpc="1"/>
          <a:lstStyle/>
          <a:p>
            <a:pPr defTabSz="913765"/>
            <a:endParaRPr lang="en-US" sz="1400">
              <a:solidFill>
                <a:prstClr val="black"/>
              </a:solidFill>
            </a:endParaRPr>
          </a:p>
        </p:txBody>
      </p:sp>
      <p:sp>
        <p:nvSpPr>
          <p:cNvPr id="147" name="Freeform 457"/>
          <p:cNvSpPr>
            <a:spLocks noEditPoints="1"/>
          </p:cNvSpPr>
          <p:nvPr/>
        </p:nvSpPr>
        <p:spPr bwMode="auto">
          <a:xfrm>
            <a:off x="3891754" y="1796027"/>
            <a:ext cx="284400" cy="284400"/>
          </a:xfrm>
          <a:custGeom>
            <a:avLst/>
            <a:gdLst>
              <a:gd name="T0" fmla="*/ 186 w 186"/>
              <a:gd name="T1" fmla="*/ 51 h 169"/>
              <a:gd name="T2" fmla="*/ 173 w 186"/>
              <a:gd name="T3" fmla="*/ 38 h 169"/>
              <a:gd name="T4" fmla="*/ 164 w 186"/>
              <a:gd name="T5" fmla="*/ 42 h 169"/>
              <a:gd name="T6" fmla="*/ 59 w 186"/>
              <a:gd name="T7" fmla="*/ 148 h 169"/>
              <a:gd name="T8" fmla="*/ 55 w 186"/>
              <a:gd name="T9" fmla="*/ 157 h 169"/>
              <a:gd name="T10" fmla="*/ 68 w 186"/>
              <a:gd name="T11" fmla="*/ 169 h 169"/>
              <a:gd name="T12" fmla="*/ 77 w 186"/>
              <a:gd name="T13" fmla="*/ 165 h 169"/>
              <a:gd name="T14" fmla="*/ 182 w 186"/>
              <a:gd name="T15" fmla="*/ 60 h 169"/>
              <a:gd name="T16" fmla="*/ 186 w 186"/>
              <a:gd name="T17" fmla="*/ 51 h 169"/>
              <a:gd name="T18" fmla="*/ 176 w 186"/>
              <a:gd name="T19" fmla="*/ 54 h 169"/>
              <a:gd name="T20" fmla="*/ 156 w 186"/>
              <a:gd name="T21" fmla="*/ 74 h 169"/>
              <a:gd name="T22" fmla="*/ 150 w 186"/>
              <a:gd name="T23" fmla="*/ 68 h 169"/>
              <a:gd name="T24" fmla="*/ 170 w 186"/>
              <a:gd name="T25" fmla="*/ 48 h 169"/>
              <a:gd name="T26" fmla="*/ 173 w 186"/>
              <a:gd name="T27" fmla="*/ 47 h 169"/>
              <a:gd name="T28" fmla="*/ 177 w 186"/>
              <a:gd name="T29" fmla="*/ 51 h 169"/>
              <a:gd name="T30" fmla="*/ 176 w 186"/>
              <a:gd name="T31" fmla="*/ 54 h 169"/>
              <a:gd name="T32" fmla="*/ 68 w 186"/>
              <a:gd name="T33" fmla="*/ 127 h 169"/>
              <a:gd name="T34" fmla="*/ 13 w 186"/>
              <a:gd name="T35" fmla="*/ 127 h 169"/>
              <a:gd name="T36" fmla="*/ 9 w 186"/>
              <a:gd name="T37" fmla="*/ 123 h 169"/>
              <a:gd name="T38" fmla="*/ 13 w 186"/>
              <a:gd name="T39" fmla="*/ 119 h 169"/>
              <a:gd name="T40" fmla="*/ 76 w 186"/>
              <a:gd name="T41" fmla="*/ 119 h 169"/>
              <a:gd name="T42" fmla="*/ 110 w 186"/>
              <a:gd name="T43" fmla="*/ 85 h 169"/>
              <a:gd name="T44" fmla="*/ 34 w 186"/>
              <a:gd name="T45" fmla="*/ 85 h 169"/>
              <a:gd name="T46" fmla="*/ 34 w 186"/>
              <a:gd name="T47" fmla="*/ 9 h 169"/>
              <a:gd name="T48" fmla="*/ 152 w 186"/>
              <a:gd name="T49" fmla="*/ 9 h 169"/>
              <a:gd name="T50" fmla="*/ 152 w 186"/>
              <a:gd name="T51" fmla="*/ 42 h 169"/>
              <a:gd name="T52" fmla="*/ 161 w 186"/>
              <a:gd name="T53" fmla="*/ 34 h 169"/>
              <a:gd name="T54" fmla="*/ 161 w 186"/>
              <a:gd name="T55" fmla="*/ 5 h 169"/>
              <a:gd name="T56" fmla="*/ 156 w 186"/>
              <a:gd name="T57" fmla="*/ 0 h 169"/>
              <a:gd name="T58" fmla="*/ 30 w 186"/>
              <a:gd name="T59" fmla="*/ 0 h 169"/>
              <a:gd name="T60" fmla="*/ 26 w 186"/>
              <a:gd name="T61" fmla="*/ 5 h 169"/>
              <a:gd name="T62" fmla="*/ 26 w 186"/>
              <a:gd name="T63" fmla="*/ 110 h 169"/>
              <a:gd name="T64" fmla="*/ 13 w 186"/>
              <a:gd name="T65" fmla="*/ 110 h 169"/>
              <a:gd name="T66" fmla="*/ 0 w 186"/>
              <a:gd name="T67" fmla="*/ 123 h 169"/>
              <a:gd name="T68" fmla="*/ 13 w 186"/>
              <a:gd name="T69" fmla="*/ 135 h 169"/>
              <a:gd name="T70" fmla="*/ 59 w 186"/>
              <a:gd name="T71" fmla="*/ 135 h 169"/>
              <a:gd name="T72" fmla="*/ 68 w 186"/>
              <a:gd name="T73" fmla="*/ 127 h 169"/>
              <a:gd name="T74" fmla="*/ 173 w 186"/>
              <a:gd name="T75" fmla="*/ 110 h 169"/>
              <a:gd name="T76" fmla="*/ 161 w 186"/>
              <a:gd name="T77" fmla="*/ 110 h 169"/>
              <a:gd name="T78" fmla="*/ 161 w 186"/>
              <a:gd name="T79" fmla="*/ 94 h 169"/>
              <a:gd name="T80" fmla="*/ 136 w 186"/>
              <a:gd name="T81" fmla="*/ 119 h 169"/>
              <a:gd name="T82" fmla="*/ 173 w 186"/>
              <a:gd name="T83" fmla="*/ 119 h 169"/>
              <a:gd name="T84" fmla="*/ 177 w 186"/>
              <a:gd name="T85" fmla="*/ 123 h 169"/>
              <a:gd name="T86" fmla="*/ 173 w 186"/>
              <a:gd name="T87" fmla="*/ 127 h 169"/>
              <a:gd name="T88" fmla="*/ 127 w 186"/>
              <a:gd name="T89" fmla="*/ 127 h 169"/>
              <a:gd name="T90" fmla="*/ 119 w 186"/>
              <a:gd name="T91" fmla="*/ 135 h 169"/>
              <a:gd name="T92" fmla="*/ 173 w 186"/>
              <a:gd name="T93" fmla="*/ 135 h 169"/>
              <a:gd name="T94" fmla="*/ 186 w 186"/>
              <a:gd name="T95" fmla="*/ 123 h 169"/>
              <a:gd name="T96" fmla="*/ 173 w 186"/>
              <a:gd name="T97" fmla="*/ 1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6" h="169">
                <a:moveTo>
                  <a:pt x="186" y="51"/>
                </a:moveTo>
                <a:cubicBezTo>
                  <a:pt x="186" y="44"/>
                  <a:pt x="180" y="38"/>
                  <a:pt x="173" y="38"/>
                </a:cubicBezTo>
                <a:cubicBezTo>
                  <a:pt x="170" y="38"/>
                  <a:pt x="167" y="40"/>
                  <a:pt x="164" y="42"/>
                </a:cubicBezTo>
                <a:cubicBezTo>
                  <a:pt x="59" y="148"/>
                  <a:pt x="59" y="148"/>
                  <a:pt x="59" y="148"/>
                </a:cubicBezTo>
                <a:cubicBezTo>
                  <a:pt x="57" y="150"/>
                  <a:pt x="55" y="153"/>
                  <a:pt x="55" y="157"/>
                </a:cubicBezTo>
                <a:cubicBezTo>
                  <a:pt x="55" y="164"/>
                  <a:pt x="61" y="169"/>
                  <a:pt x="68" y="169"/>
                </a:cubicBezTo>
                <a:cubicBezTo>
                  <a:pt x="71" y="169"/>
                  <a:pt x="74" y="168"/>
                  <a:pt x="77" y="165"/>
                </a:cubicBezTo>
                <a:cubicBezTo>
                  <a:pt x="182" y="60"/>
                  <a:pt x="182" y="60"/>
                  <a:pt x="182" y="60"/>
                </a:cubicBezTo>
                <a:cubicBezTo>
                  <a:pt x="185" y="58"/>
                  <a:pt x="186" y="55"/>
                  <a:pt x="186" y="51"/>
                </a:cubicBezTo>
                <a:close/>
                <a:moveTo>
                  <a:pt x="176" y="54"/>
                </a:moveTo>
                <a:cubicBezTo>
                  <a:pt x="156" y="74"/>
                  <a:pt x="156" y="74"/>
                  <a:pt x="156" y="74"/>
                </a:cubicBezTo>
                <a:cubicBezTo>
                  <a:pt x="150" y="68"/>
                  <a:pt x="150" y="68"/>
                  <a:pt x="150" y="68"/>
                </a:cubicBezTo>
                <a:cubicBezTo>
                  <a:pt x="170" y="48"/>
                  <a:pt x="170" y="48"/>
                  <a:pt x="170" y="48"/>
                </a:cubicBezTo>
                <a:cubicBezTo>
                  <a:pt x="171" y="47"/>
                  <a:pt x="172" y="47"/>
                  <a:pt x="173" y="47"/>
                </a:cubicBezTo>
                <a:cubicBezTo>
                  <a:pt x="176" y="47"/>
                  <a:pt x="177" y="49"/>
                  <a:pt x="177" y="51"/>
                </a:cubicBezTo>
                <a:cubicBezTo>
                  <a:pt x="177" y="52"/>
                  <a:pt x="177" y="53"/>
                  <a:pt x="176" y="54"/>
                </a:cubicBezTo>
                <a:close/>
                <a:moveTo>
                  <a:pt x="68" y="127"/>
                </a:moveTo>
                <a:cubicBezTo>
                  <a:pt x="13" y="127"/>
                  <a:pt x="13" y="127"/>
                  <a:pt x="13" y="127"/>
                </a:cubicBezTo>
                <a:cubicBezTo>
                  <a:pt x="11" y="127"/>
                  <a:pt x="9" y="125"/>
                  <a:pt x="9" y="123"/>
                </a:cubicBezTo>
                <a:cubicBezTo>
                  <a:pt x="9" y="120"/>
                  <a:pt x="11" y="119"/>
                  <a:pt x="13" y="119"/>
                </a:cubicBezTo>
                <a:cubicBezTo>
                  <a:pt x="76" y="119"/>
                  <a:pt x="76" y="119"/>
                  <a:pt x="76" y="119"/>
                </a:cubicBezTo>
                <a:cubicBezTo>
                  <a:pt x="110" y="85"/>
                  <a:pt x="110" y="85"/>
                  <a:pt x="110" y="85"/>
                </a:cubicBezTo>
                <a:cubicBezTo>
                  <a:pt x="34" y="85"/>
                  <a:pt x="34" y="85"/>
                  <a:pt x="34" y="85"/>
                </a:cubicBezTo>
                <a:cubicBezTo>
                  <a:pt x="34" y="9"/>
                  <a:pt x="34" y="9"/>
                  <a:pt x="34" y="9"/>
                </a:cubicBezTo>
                <a:cubicBezTo>
                  <a:pt x="152" y="9"/>
                  <a:pt x="152" y="9"/>
                  <a:pt x="152" y="9"/>
                </a:cubicBezTo>
                <a:cubicBezTo>
                  <a:pt x="152" y="42"/>
                  <a:pt x="152" y="42"/>
                  <a:pt x="152" y="42"/>
                </a:cubicBezTo>
                <a:cubicBezTo>
                  <a:pt x="161" y="34"/>
                  <a:pt x="161" y="34"/>
                  <a:pt x="161" y="34"/>
                </a:cubicBezTo>
                <a:cubicBezTo>
                  <a:pt x="161" y="5"/>
                  <a:pt x="161" y="5"/>
                  <a:pt x="161" y="5"/>
                </a:cubicBezTo>
                <a:cubicBezTo>
                  <a:pt x="161" y="2"/>
                  <a:pt x="159" y="0"/>
                  <a:pt x="156" y="0"/>
                </a:cubicBezTo>
                <a:cubicBezTo>
                  <a:pt x="30" y="0"/>
                  <a:pt x="30" y="0"/>
                  <a:pt x="30" y="0"/>
                </a:cubicBezTo>
                <a:cubicBezTo>
                  <a:pt x="28" y="0"/>
                  <a:pt x="26" y="2"/>
                  <a:pt x="26" y="5"/>
                </a:cubicBezTo>
                <a:cubicBezTo>
                  <a:pt x="26" y="110"/>
                  <a:pt x="26" y="110"/>
                  <a:pt x="26" y="110"/>
                </a:cubicBezTo>
                <a:cubicBezTo>
                  <a:pt x="13" y="110"/>
                  <a:pt x="13" y="110"/>
                  <a:pt x="13" y="110"/>
                </a:cubicBezTo>
                <a:cubicBezTo>
                  <a:pt x="6" y="110"/>
                  <a:pt x="0" y="116"/>
                  <a:pt x="0" y="123"/>
                </a:cubicBezTo>
                <a:cubicBezTo>
                  <a:pt x="0" y="130"/>
                  <a:pt x="6" y="135"/>
                  <a:pt x="13" y="135"/>
                </a:cubicBezTo>
                <a:cubicBezTo>
                  <a:pt x="59" y="135"/>
                  <a:pt x="59" y="135"/>
                  <a:pt x="59" y="135"/>
                </a:cubicBezTo>
                <a:lnTo>
                  <a:pt x="68" y="127"/>
                </a:lnTo>
                <a:close/>
                <a:moveTo>
                  <a:pt x="173" y="110"/>
                </a:moveTo>
                <a:cubicBezTo>
                  <a:pt x="161" y="110"/>
                  <a:pt x="161" y="110"/>
                  <a:pt x="161" y="110"/>
                </a:cubicBezTo>
                <a:cubicBezTo>
                  <a:pt x="161" y="94"/>
                  <a:pt x="161" y="94"/>
                  <a:pt x="161" y="94"/>
                </a:cubicBezTo>
                <a:cubicBezTo>
                  <a:pt x="136" y="119"/>
                  <a:pt x="136" y="119"/>
                  <a:pt x="136" y="119"/>
                </a:cubicBezTo>
                <a:cubicBezTo>
                  <a:pt x="173" y="119"/>
                  <a:pt x="173" y="119"/>
                  <a:pt x="173" y="119"/>
                </a:cubicBezTo>
                <a:cubicBezTo>
                  <a:pt x="176" y="119"/>
                  <a:pt x="177" y="120"/>
                  <a:pt x="177" y="123"/>
                </a:cubicBezTo>
                <a:cubicBezTo>
                  <a:pt x="177" y="125"/>
                  <a:pt x="176" y="127"/>
                  <a:pt x="173" y="127"/>
                </a:cubicBezTo>
                <a:cubicBezTo>
                  <a:pt x="127" y="127"/>
                  <a:pt x="127" y="127"/>
                  <a:pt x="127" y="127"/>
                </a:cubicBezTo>
                <a:cubicBezTo>
                  <a:pt x="119" y="135"/>
                  <a:pt x="119" y="135"/>
                  <a:pt x="119" y="135"/>
                </a:cubicBezTo>
                <a:cubicBezTo>
                  <a:pt x="173" y="135"/>
                  <a:pt x="173" y="135"/>
                  <a:pt x="173" y="135"/>
                </a:cubicBezTo>
                <a:cubicBezTo>
                  <a:pt x="180" y="135"/>
                  <a:pt x="186" y="130"/>
                  <a:pt x="186" y="123"/>
                </a:cubicBezTo>
                <a:cubicBezTo>
                  <a:pt x="186" y="116"/>
                  <a:pt x="180" y="110"/>
                  <a:pt x="173" y="110"/>
                </a:cubicBezTo>
                <a:close/>
              </a:path>
            </a:pathLst>
          </a:custGeom>
          <a:solidFill>
            <a:schemeClr val="bg1"/>
          </a:solidFill>
          <a:ln>
            <a:noFill/>
          </a:ln>
        </p:spPr>
        <p:txBody>
          <a:bodyPr vert="horz" wrap="square" lIns="68568" tIns="34289" rIns="68568" bIns="34289" numCol="1" anchor="t" anchorCtr="0" compatLnSpc="1"/>
          <a:lstStyle/>
          <a:p>
            <a:pPr defTabSz="913765"/>
            <a:endParaRPr lang="en-US" sz="1400">
              <a:solidFill>
                <a:prstClr val="black"/>
              </a:solidFill>
            </a:endParaRPr>
          </a:p>
        </p:txBody>
      </p:sp>
      <p:sp>
        <p:nvSpPr>
          <p:cNvPr id="148" name="Freeform 507"/>
          <p:cNvSpPr>
            <a:spLocks noEditPoints="1"/>
          </p:cNvSpPr>
          <p:nvPr/>
        </p:nvSpPr>
        <p:spPr bwMode="auto">
          <a:xfrm>
            <a:off x="5572711" y="1759700"/>
            <a:ext cx="284763" cy="283083"/>
          </a:xfrm>
          <a:custGeom>
            <a:avLst/>
            <a:gdLst>
              <a:gd name="T0" fmla="*/ 106 w 186"/>
              <a:gd name="T1" fmla="*/ 46 h 185"/>
              <a:gd name="T2" fmla="*/ 102 w 186"/>
              <a:gd name="T3" fmla="*/ 17 h 185"/>
              <a:gd name="T4" fmla="*/ 97 w 186"/>
              <a:gd name="T5" fmla="*/ 46 h 185"/>
              <a:gd name="T6" fmla="*/ 161 w 186"/>
              <a:gd name="T7" fmla="*/ 88 h 185"/>
              <a:gd name="T8" fmla="*/ 152 w 186"/>
              <a:gd name="T9" fmla="*/ 76 h 185"/>
              <a:gd name="T10" fmla="*/ 9 w 186"/>
              <a:gd name="T11" fmla="*/ 67 h 185"/>
              <a:gd name="T12" fmla="*/ 0 w 186"/>
              <a:gd name="T13" fmla="*/ 126 h 185"/>
              <a:gd name="T14" fmla="*/ 5 w 186"/>
              <a:gd name="T15" fmla="*/ 177 h 185"/>
              <a:gd name="T16" fmla="*/ 5 w 186"/>
              <a:gd name="T17" fmla="*/ 185 h 185"/>
              <a:gd name="T18" fmla="*/ 152 w 186"/>
              <a:gd name="T19" fmla="*/ 181 h 185"/>
              <a:gd name="T20" fmla="*/ 123 w 186"/>
              <a:gd name="T21" fmla="*/ 177 h 185"/>
              <a:gd name="T22" fmla="*/ 161 w 186"/>
              <a:gd name="T23" fmla="*/ 139 h 185"/>
              <a:gd name="T24" fmla="*/ 161 w 186"/>
              <a:gd name="T25" fmla="*/ 88 h 185"/>
              <a:gd name="T26" fmla="*/ 59 w 186"/>
              <a:gd name="T27" fmla="*/ 177 h 185"/>
              <a:gd name="T28" fmla="*/ 131 w 186"/>
              <a:gd name="T29" fmla="*/ 160 h 185"/>
              <a:gd name="T30" fmla="*/ 144 w 186"/>
              <a:gd name="T31" fmla="*/ 126 h 185"/>
              <a:gd name="T32" fmla="*/ 16 w 186"/>
              <a:gd name="T33" fmla="*/ 152 h 185"/>
              <a:gd name="T34" fmla="*/ 9 w 186"/>
              <a:gd name="T35" fmla="*/ 76 h 185"/>
              <a:gd name="T36" fmla="*/ 144 w 186"/>
              <a:gd name="T37" fmla="*/ 126 h 185"/>
              <a:gd name="T38" fmla="*/ 152 w 186"/>
              <a:gd name="T39" fmla="*/ 131 h 185"/>
              <a:gd name="T40" fmla="*/ 152 w 186"/>
              <a:gd name="T41" fmla="*/ 97 h 185"/>
              <a:gd name="T42" fmla="*/ 177 w 186"/>
              <a:gd name="T43" fmla="*/ 114 h 185"/>
              <a:gd name="T44" fmla="*/ 76 w 186"/>
              <a:gd name="T45" fmla="*/ 50 h 185"/>
              <a:gd name="T46" fmla="*/ 80 w 186"/>
              <a:gd name="T47" fmla="*/ 4 h 185"/>
              <a:gd name="T48" fmla="*/ 72 w 186"/>
              <a:gd name="T49" fmla="*/ 4 h 185"/>
              <a:gd name="T50" fmla="*/ 76 w 186"/>
              <a:gd name="T51" fmla="*/ 50 h 185"/>
              <a:gd name="T52" fmla="*/ 131 w 186"/>
              <a:gd name="T53" fmla="*/ 55 h 185"/>
              <a:gd name="T54" fmla="*/ 127 w 186"/>
              <a:gd name="T55" fmla="*/ 8 h 185"/>
              <a:gd name="T56" fmla="*/ 123 w 186"/>
              <a:gd name="T57" fmla="*/ 55 h 185"/>
              <a:gd name="T58" fmla="*/ 51 w 186"/>
              <a:gd name="T59" fmla="*/ 59 h 185"/>
              <a:gd name="T60" fmla="*/ 55 w 186"/>
              <a:gd name="T61" fmla="*/ 13 h 185"/>
              <a:gd name="T62" fmla="*/ 47 w 186"/>
              <a:gd name="T63" fmla="*/ 13 h 185"/>
              <a:gd name="T64" fmla="*/ 51 w 186"/>
              <a:gd name="T65" fmla="*/ 59 h 185"/>
              <a:gd name="T66" fmla="*/ 30 w 186"/>
              <a:gd name="T67" fmla="*/ 46 h 185"/>
              <a:gd name="T68" fmla="*/ 26 w 186"/>
              <a:gd name="T69" fmla="*/ 17 h 185"/>
              <a:gd name="T70" fmla="*/ 21 w 186"/>
              <a:gd name="T71" fmla="*/ 4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6" h="185">
                <a:moveTo>
                  <a:pt x="102" y="50"/>
                </a:moveTo>
                <a:cubicBezTo>
                  <a:pt x="104" y="50"/>
                  <a:pt x="106" y="49"/>
                  <a:pt x="106" y="46"/>
                </a:cubicBezTo>
                <a:cubicBezTo>
                  <a:pt x="106" y="21"/>
                  <a:pt x="106" y="21"/>
                  <a:pt x="106" y="21"/>
                </a:cubicBezTo>
                <a:cubicBezTo>
                  <a:pt x="106" y="19"/>
                  <a:pt x="104" y="17"/>
                  <a:pt x="102" y="17"/>
                </a:cubicBezTo>
                <a:cubicBezTo>
                  <a:pt x="99" y="17"/>
                  <a:pt x="97" y="19"/>
                  <a:pt x="97" y="21"/>
                </a:cubicBezTo>
                <a:cubicBezTo>
                  <a:pt x="97" y="46"/>
                  <a:pt x="97" y="46"/>
                  <a:pt x="97" y="46"/>
                </a:cubicBezTo>
                <a:cubicBezTo>
                  <a:pt x="97" y="49"/>
                  <a:pt x="99" y="50"/>
                  <a:pt x="102" y="50"/>
                </a:cubicBezTo>
                <a:close/>
                <a:moveTo>
                  <a:pt x="161" y="88"/>
                </a:moveTo>
                <a:cubicBezTo>
                  <a:pt x="152" y="88"/>
                  <a:pt x="152" y="88"/>
                  <a:pt x="152" y="88"/>
                </a:cubicBezTo>
                <a:cubicBezTo>
                  <a:pt x="152" y="76"/>
                  <a:pt x="152" y="76"/>
                  <a:pt x="152" y="76"/>
                </a:cubicBezTo>
                <a:cubicBezTo>
                  <a:pt x="152" y="71"/>
                  <a:pt x="148" y="67"/>
                  <a:pt x="144" y="67"/>
                </a:cubicBezTo>
                <a:cubicBezTo>
                  <a:pt x="9" y="67"/>
                  <a:pt x="9" y="67"/>
                  <a:pt x="9" y="67"/>
                </a:cubicBezTo>
                <a:cubicBezTo>
                  <a:pt x="4" y="67"/>
                  <a:pt x="0" y="71"/>
                  <a:pt x="0" y="76"/>
                </a:cubicBezTo>
                <a:cubicBezTo>
                  <a:pt x="0" y="126"/>
                  <a:pt x="0" y="126"/>
                  <a:pt x="0" y="126"/>
                </a:cubicBezTo>
                <a:cubicBezTo>
                  <a:pt x="0" y="148"/>
                  <a:pt x="12" y="167"/>
                  <a:pt x="29" y="177"/>
                </a:cubicBezTo>
                <a:cubicBezTo>
                  <a:pt x="5" y="177"/>
                  <a:pt x="5" y="177"/>
                  <a:pt x="5" y="177"/>
                </a:cubicBezTo>
                <a:cubicBezTo>
                  <a:pt x="2" y="177"/>
                  <a:pt x="0" y="179"/>
                  <a:pt x="0" y="181"/>
                </a:cubicBezTo>
                <a:cubicBezTo>
                  <a:pt x="0" y="184"/>
                  <a:pt x="2" y="185"/>
                  <a:pt x="5" y="185"/>
                </a:cubicBezTo>
                <a:cubicBezTo>
                  <a:pt x="148" y="185"/>
                  <a:pt x="148" y="185"/>
                  <a:pt x="148" y="185"/>
                </a:cubicBezTo>
                <a:cubicBezTo>
                  <a:pt x="150" y="185"/>
                  <a:pt x="152" y="184"/>
                  <a:pt x="152" y="181"/>
                </a:cubicBezTo>
                <a:cubicBezTo>
                  <a:pt x="152" y="179"/>
                  <a:pt x="150" y="177"/>
                  <a:pt x="148" y="177"/>
                </a:cubicBezTo>
                <a:cubicBezTo>
                  <a:pt x="123" y="177"/>
                  <a:pt x="123" y="177"/>
                  <a:pt x="123" y="177"/>
                </a:cubicBezTo>
                <a:cubicBezTo>
                  <a:pt x="137" y="169"/>
                  <a:pt x="147" y="155"/>
                  <a:pt x="151" y="139"/>
                </a:cubicBezTo>
                <a:cubicBezTo>
                  <a:pt x="161" y="139"/>
                  <a:pt x="161" y="139"/>
                  <a:pt x="161" y="139"/>
                </a:cubicBezTo>
                <a:cubicBezTo>
                  <a:pt x="175" y="139"/>
                  <a:pt x="186" y="128"/>
                  <a:pt x="186" y="114"/>
                </a:cubicBezTo>
                <a:cubicBezTo>
                  <a:pt x="186" y="100"/>
                  <a:pt x="175" y="88"/>
                  <a:pt x="161" y="88"/>
                </a:cubicBezTo>
                <a:close/>
                <a:moveTo>
                  <a:pt x="93" y="177"/>
                </a:moveTo>
                <a:cubicBezTo>
                  <a:pt x="59" y="177"/>
                  <a:pt x="59" y="177"/>
                  <a:pt x="59" y="177"/>
                </a:cubicBezTo>
                <a:cubicBezTo>
                  <a:pt x="44" y="177"/>
                  <a:pt x="31" y="171"/>
                  <a:pt x="22" y="160"/>
                </a:cubicBezTo>
                <a:cubicBezTo>
                  <a:pt x="131" y="160"/>
                  <a:pt x="131" y="160"/>
                  <a:pt x="131" y="160"/>
                </a:cubicBezTo>
                <a:cubicBezTo>
                  <a:pt x="122" y="171"/>
                  <a:pt x="108" y="177"/>
                  <a:pt x="93" y="177"/>
                </a:cubicBezTo>
                <a:close/>
                <a:moveTo>
                  <a:pt x="144" y="126"/>
                </a:moveTo>
                <a:cubicBezTo>
                  <a:pt x="144" y="136"/>
                  <a:pt x="141" y="144"/>
                  <a:pt x="137" y="152"/>
                </a:cubicBezTo>
                <a:cubicBezTo>
                  <a:pt x="16" y="152"/>
                  <a:pt x="16" y="152"/>
                  <a:pt x="16" y="152"/>
                </a:cubicBezTo>
                <a:cubicBezTo>
                  <a:pt x="11" y="144"/>
                  <a:pt x="9" y="136"/>
                  <a:pt x="9" y="126"/>
                </a:cubicBezTo>
                <a:cubicBezTo>
                  <a:pt x="9" y="76"/>
                  <a:pt x="9" y="76"/>
                  <a:pt x="9" y="76"/>
                </a:cubicBezTo>
                <a:cubicBezTo>
                  <a:pt x="144" y="76"/>
                  <a:pt x="144" y="76"/>
                  <a:pt x="144" y="76"/>
                </a:cubicBezTo>
                <a:lnTo>
                  <a:pt x="144" y="126"/>
                </a:lnTo>
                <a:close/>
                <a:moveTo>
                  <a:pt x="161" y="131"/>
                </a:moveTo>
                <a:cubicBezTo>
                  <a:pt x="152" y="131"/>
                  <a:pt x="152" y="131"/>
                  <a:pt x="152" y="131"/>
                </a:cubicBezTo>
                <a:cubicBezTo>
                  <a:pt x="152" y="129"/>
                  <a:pt x="152" y="128"/>
                  <a:pt x="152" y="126"/>
                </a:cubicBezTo>
                <a:cubicBezTo>
                  <a:pt x="152" y="97"/>
                  <a:pt x="152" y="97"/>
                  <a:pt x="152" y="97"/>
                </a:cubicBezTo>
                <a:cubicBezTo>
                  <a:pt x="161" y="97"/>
                  <a:pt x="161" y="97"/>
                  <a:pt x="161" y="97"/>
                </a:cubicBezTo>
                <a:cubicBezTo>
                  <a:pt x="170" y="97"/>
                  <a:pt x="177" y="104"/>
                  <a:pt x="177" y="114"/>
                </a:cubicBezTo>
                <a:cubicBezTo>
                  <a:pt x="177" y="123"/>
                  <a:pt x="170" y="131"/>
                  <a:pt x="161" y="131"/>
                </a:cubicBezTo>
                <a:close/>
                <a:moveTo>
                  <a:pt x="76" y="50"/>
                </a:moveTo>
                <a:cubicBezTo>
                  <a:pt x="79" y="50"/>
                  <a:pt x="80" y="49"/>
                  <a:pt x="80" y="46"/>
                </a:cubicBezTo>
                <a:cubicBezTo>
                  <a:pt x="80" y="4"/>
                  <a:pt x="80" y="4"/>
                  <a:pt x="80" y="4"/>
                </a:cubicBezTo>
                <a:cubicBezTo>
                  <a:pt x="80" y="2"/>
                  <a:pt x="79" y="0"/>
                  <a:pt x="76" y="0"/>
                </a:cubicBezTo>
                <a:cubicBezTo>
                  <a:pt x="74" y="0"/>
                  <a:pt x="72" y="2"/>
                  <a:pt x="72" y="4"/>
                </a:cubicBezTo>
                <a:cubicBezTo>
                  <a:pt x="72" y="46"/>
                  <a:pt x="72" y="46"/>
                  <a:pt x="72" y="46"/>
                </a:cubicBezTo>
                <a:cubicBezTo>
                  <a:pt x="72" y="49"/>
                  <a:pt x="74" y="50"/>
                  <a:pt x="76" y="50"/>
                </a:cubicBezTo>
                <a:close/>
                <a:moveTo>
                  <a:pt x="127" y="59"/>
                </a:moveTo>
                <a:cubicBezTo>
                  <a:pt x="129" y="59"/>
                  <a:pt x="131" y="57"/>
                  <a:pt x="131" y="55"/>
                </a:cubicBezTo>
                <a:cubicBezTo>
                  <a:pt x="131" y="13"/>
                  <a:pt x="131" y="13"/>
                  <a:pt x="131" y="13"/>
                </a:cubicBezTo>
                <a:cubicBezTo>
                  <a:pt x="131" y="10"/>
                  <a:pt x="129" y="8"/>
                  <a:pt x="127" y="8"/>
                </a:cubicBezTo>
                <a:cubicBezTo>
                  <a:pt x="125" y="8"/>
                  <a:pt x="123" y="10"/>
                  <a:pt x="123" y="13"/>
                </a:cubicBezTo>
                <a:cubicBezTo>
                  <a:pt x="123" y="55"/>
                  <a:pt x="123" y="55"/>
                  <a:pt x="123" y="55"/>
                </a:cubicBezTo>
                <a:cubicBezTo>
                  <a:pt x="123" y="57"/>
                  <a:pt x="125" y="59"/>
                  <a:pt x="127" y="59"/>
                </a:cubicBezTo>
                <a:close/>
                <a:moveTo>
                  <a:pt x="51" y="59"/>
                </a:moveTo>
                <a:cubicBezTo>
                  <a:pt x="53" y="59"/>
                  <a:pt x="55" y="57"/>
                  <a:pt x="55" y="55"/>
                </a:cubicBezTo>
                <a:cubicBezTo>
                  <a:pt x="55" y="13"/>
                  <a:pt x="55" y="13"/>
                  <a:pt x="55" y="13"/>
                </a:cubicBezTo>
                <a:cubicBezTo>
                  <a:pt x="55" y="10"/>
                  <a:pt x="53" y="8"/>
                  <a:pt x="51" y="8"/>
                </a:cubicBezTo>
                <a:cubicBezTo>
                  <a:pt x="49" y="8"/>
                  <a:pt x="47" y="10"/>
                  <a:pt x="47" y="13"/>
                </a:cubicBezTo>
                <a:cubicBezTo>
                  <a:pt x="47" y="55"/>
                  <a:pt x="47" y="55"/>
                  <a:pt x="47" y="55"/>
                </a:cubicBezTo>
                <a:cubicBezTo>
                  <a:pt x="47" y="57"/>
                  <a:pt x="49" y="59"/>
                  <a:pt x="51" y="59"/>
                </a:cubicBezTo>
                <a:close/>
                <a:moveTo>
                  <a:pt x="26" y="50"/>
                </a:moveTo>
                <a:cubicBezTo>
                  <a:pt x="28" y="50"/>
                  <a:pt x="30" y="49"/>
                  <a:pt x="30" y="46"/>
                </a:cubicBezTo>
                <a:cubicBezTo>
                  <a:pt x="30" y="21"/>
                  <a:pt x="30" y="21"/>
                  <a:pt x="30" y="21"/>
                </a:cubicBezTo>
                <a:cubicBezTo>
                  <a:pt x="30" y="19"/>
                  <a:pt x="28" y="17"/>
                  <a:pt x="26" y="17"/>
                </a:cubicBezTo>
                <a:cubicBezTo>
                  <a:pt x="23" y="17"/>
                  <a:pt x="21" y="19"/>
                  <a:pt x="21" y="21"/>
                </a:cubicBezTo>
                <a:cubicBezTo>
                  <a:pt x="21" y="46"/>
                  <a:pt x="21" y="46"/>
                  <a:pt x="21" y="46"/>
                </a:cubicBezTo>
                <a:cubicBezTo>
                  <a:pt x="21" y="49"/>
                  <a:pt x="23" y="50"/>
                  <a:pt x="26" y="50"/>
                </a:cubicBezTo>
                <a:close/>
              </a:path>
            </a:pathLst>
          </a:custGeom>
          <a:solidFill>
            <a:schemeClr val="bg1"/>
          </a:solidFill>
          <a:ln>
            <a:noFill/>
          </a:ln>
        </p:spPr>
        <p:txBody>
          <a:bodyPr vert="horz" wrap="square" lIns="68568" tIns="34289" rIns="68568" bIns="34289" numCol="1" anchor="t" anchorCtr="0" compatLnSpc="1"/>
          <a:lstStyle/>
          <a:p>
            <a:pPr defTabSz="913765"/>
            <a:endParaRPr lang="en-US" sz="1400">
              <a:solidFill>
                <a:prstClr val="black"/>
              </a:solidFill>
            </a:endParaRPr>
          </a:p>
        </p:txBody>
      </p:sp>
      <p:sp>
        <p:nvSpPr>
          <p:cNvPr id="149" name="Freeform 504"/>
          <p:cNvSpPr>
            <a:spLocks noEditPoints="1"/>
          </p:cNvSpPr>
          <p:nvPr/>
        </p:nvSpPr>
        <p:spPr bwMode="auto">
          <a:xfrm>
            <a:off x="9085204" y="1794626"/>
            <a:ext cx="284763" cy="283083"/>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bg1"/>
          </a:solidFill>
          <a:ln>
            <a:noFill/>
          </a:ln>
        </p:spPr>
        <p:txBody>
          <a:bodyPr vert="horz" wrap="square" lIns="68568" tIns="34289" rIns="68568" bIns="34289" numCol="1" anchor="t" anchorCtr="0" compatLnSpc="1"/>
          <a:lstStyle/>
          <a:p>
            <a:pPr defTabSz="913765"/>
            <a:endParaRPr lang="en-US" sz="1400">
              <a:solidFill>
                <a:prstClr val="black"/>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91259" y="4598918"/>
            <a:ext cx="4786313" cy="1162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5"/>
          <p:cNvSpPr txBox="1"/>
          <p:nvPr/>
        </p:nvSpPr>
        <p:spPr>
          <a:xfrm>
            <a:off x="8007352" y="2262728"/>
            <a:ext cx="219075" cy="646331"/>
          </a:xfrm>
          <a:prstGeom prst="rect">
            <a:avLst/>
          </a:prstGeom>
          <a:noFill/>
        </p:spPr>
        <p:txBody>
          <a:bodyPr wrap="square" lIns="91424" tIns="45712" rIns="91424" bIns="45712" rtlCol="0">
            <a:spAutoFit/>
          </a:bodyPr>
          <a:lstStyle/>
          <a:p>
            <a:r>
              <a:rPr lang="en-US" altLang="zh-CN" sz="3600" b="1" dirty="0">
                <a:latin typeface="+mj-ea"/>
                <a:ea typeface="+mj-ea"/>
              </a:rPr>
              <a:t>+</a:t>
            </a:r>
            <a:endParaRPr lang="zh-CN" altLang="en-US" sz="3600" b="1" dirty="0">
              <a:latin typeface="+mj-ea"/>
              <a:ea typeface="+mj-ea"/>
            </a:endParaRPr>
          </a:p>
        </p:txBody>
      </p:sp>
      <p:sp>
        <p:nvSpPr>
          <p:cNvPr id="150" name="任意多边形 149"/>
          <p:cNvSpPr/>
          <p:nvPr/>
        </p:nvSpPr>
        <p:spPr>
          <a:xfrm>
            <a:off x="6578757" y="1763296"/>
            <a:ext cx="1500486" cy="689924"/>
          </a:xfrm>
          <a:custGeom>
            <a:avLst/>
            <a:gdLst>
              <a:gd name="connsiteX0" fmla="*/ 0 w 1666307"/>
              <a:gd name="connsiteY0" fmla="*/ 0 h 666522"/>
              <a:gd name="connsiteX1" fmla="*/ 1666307 w 1666307"/>
              <a:gd name="connsiteY1" fmla="*/ 0 h 666522"/>
              <a:gd name="connsiteX2" fmla="*/ 1666307 w 1666307"/>
              <a:gd name="connsiteY2" fmla="*/ 666522 h 666522"/>
              <a:gd name="connsiteX3" fmla="*/ 0 w 1666307"/>
              <a:gd name="connsiteY3" fmla="*/ 666522 h 666522"/>
              <a:gd name="connsiteX4" fmla="*/ 0 w 1666307"/>
              <a:gd name="connsiteY4" fmla="*/ 0 h 666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666522">
                <a:moveTo>
                  <a:pt x="0" y="0"/>
                </a:moveTo>
                <a:lnTo>
                  <a:pt x="1666307" y="0"/>
                </a:lnTo>
                <a:lnTo>
                  <a:pt x="1666307" y="666522"/>
                </a:lnTo>
                <a:lnTo>
                  <a:pt x="0" y="666522"/>
                </a:lnTo>
                <a:lnTo>
                  <a:pt x="0" y="0"/>
                </a:lnTo>
                <a:close/>
              </a:path>
            </a:pathLst>
          </a:custGeom>
          <a:solidFill>
            <a:schemeClr val="accent6">
              <a:lumMod val="75000"/>
            </a:schemeClr>
          </a:solidFill>
          <a:ln>
            <a:noFill/>
          </a:ln>
        </p:spPr>
        <p:style>
          <a:lnRef idx="2">
            <a:schemeClr val="accent2">
              <a:hueOff val="-558749"/>
              <a:satOff val="-6425"/>
              <a:lumOff val="1439"/>
              <a:alphaOff val="0"/>
            </a:schemeClr>
          </a:lnRef>
          <a:fillRef idx="1">
            <a:schemeClr val="accent2">
              <a:hueOff val="-558749"/>
              <a:satOff val="-6425"/>
              <a:lumOff val="1439"/>
              <a:alphaOff val="0"/>
            </a:schemeClr>
          </a:fillRef>
          <a:effectRef idx="0">
            <a:schemeClr val="accent2">
              <a:hueOff val="-558749"/>
              <a:satOff val="-6425"/>
              <a:lumOff val="1439"/>
              <a:alphaOff val="0"/>
            </a:schemeClr>
          </a:effectRef>
          <a:fontRef idx="minor">
            <a:schemeClr val="lt1"/>
          </a:fontRef>
        </p:style>
        <p:txBody>
          <a:bodyPr spcFirstLastPara="0" vert="horz" wrap="square" lIns="99545" tIns="56884" rIns="99545" bIns="56884" numCol="1" spcCol="1270" anchor="ctr" anchorCtr="0">
            <a:noAutofit/>
          </a:bodyPr>
          <a:lstStyle/>
          <a:p>
            <a:pPr algn="ctr"/>
            <a:endParaRPr lang="en-US" altLang="zh-CN" sz="1400" b="1" dirty="0">
              <a:solidFill>
                <a:prstClr val="white"/>
              </a:solidFill>
              <a:latin typeface="微软雅黑" panose="020B0503020204020204" charset="-122"/>
              <a:ea typeface="微软雅黑" panose="020B0503020204020204" charset="-122"/>
            </a:endParaRPr>
          </a:p>
          <a:p>
            <a:pPr algn="ctr"/>
            <a:r>
              <a:rPr lang="zh-CN" altLang="en-US" sz="1200" b="1" dirty="0">
                <a:solidFill>
                  <a:prstClr val="white"/>
                </a:solidFill>
                <a:latin typeface="微软雅黑" panose="020B0503020204020204" charset="-122"/>
                <a:ea typeface="微软雅黑" panose="020B0503020204020204" charset="-122"/>
              </a:rPr>
              <a:t>司法诉讼信息</a:t>
            </a:r>
            <a:endParaRPr lang="en-GB" altLang="zh-CN" sz="1200" b="1" dirty="0">
              <a:solidFill>
                <a:prstClr val="white"/>
              </a:solidFill>
              <a:latin typeface="微软雅黑" panose="020B0503020204020204" charset="-122"/>
              <a:ea typeface="微软雅黑" panose="020B0503020204020204" charset="-122"/>
            </a:endParaRPr>
          </a:p>
        </p:txBody>
      </p:sp>
      <p:sp>
        <p:nvSpPr>
          <p:cNvPr id="151" name="任意多边形 150"/>
          <p:cNvSpPr/>
          <p:nvPr/>
        </p:nvSpPr>
        <p:spPr>
          <a:xfrm>
            <a:off x="6578765" y="2423715"/>
            <a:ext cx="1500491" cy="1081486"/>
          </a:xfrm>
          <a:custGeom>
            <a:avLst/>
            <a:gdLst>
              <a:gd name="connsiteX0" fmla="*/ 0 w 1666307"/>
              <a:gd name="connsiteY0" fmla="*/ 0 h 2854800"/>
              <a:gd name="connsiteX1" fmla="*/ 1666307 w 1666307"/>
              <a:gd name="connsiteY1" fmla="*/ 0 h 2854800"/>
              <a:gd name="connsiteX2" fmla="*/ 1666307 w 1666307"/>
              <a:gd name="connsiteY2" fmla="*/ 2854800 h 2854800"/>
              <a:gd name="connsiteX3" fmla="*/ 0 w 1666307"/>
              <a:gd name="connsiteY3" fmla="*/ 2854800 h 2854800"/>
              <a:gd name="connsiteX4" fmla="*/ 0 w 1666307"/>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07" h="2854800">
                <a:moveTo>
                  <a:pt x="0" y="0"/>
                </a:moveTo>
                <a:lnTo>
                  <a:pt x="1666307" y="0"/>
                </a:lnTo>
                <a:lnTo>
                  <a:pt x="1666307" y="2854800"/>
                </a:lnTo>
                <a:lnTo>
                  <a:pt x="0" y="2854800"/>
                </a:lnTo>
                <a:lnTo>
                  <a:pt x="0" y="0"/>
                </a:lnTo>
                <a:close/>
              </a:path>
            </a:pathLst>
          </a:custGeom>
          <a:solidFill>
            <a:schemeClr val="accent1">
              <a:lumMod val="20000"/>
              <a:lumOff val="80000"/>
              <a:alpha val="90000"/>
            </a:schemeClr>
          </a:solidFill>
          <a:ln>
            <a:noFill/>
          </a:ln>
        </p:spPr>
        <p:style>
          <a:lnRef idx="2">
            <a:schemeClr val="accent2">
              <a:tint val="40000"/>
              <a:alpha val="90000"/>
              <a:hueOff val="-968386"/>
              <a:satOff val="-75"/>
              <a:lumOff val="26"/>
              <a:alphaOff val="0"/>
            </a:schemeClr>
          </a:lnRef>
          <a:fillRef idx="1">
            <a:schemeClr val="accent2">
              <a:tint val="40000"/>
              <a:alpha val="90000"/>
              <a:hueOff val="-968386"/>
              <a:satOff val="-75"/>
              <a:lumOff val="26"/>
              <a:alphaOff val="0"/>
            </a:schemeClr>
          </a:fillRef>
          <a:effectRef idx="0">
            <a:schemeClr val="accent2">
              <a:tint val="40000"/>
              <a:alpha val="90000"/>
              <a:hueOff val="-968386"/>
              <a:satOff val="-75"/>
              <a:lumOff val="26"/>
              <a:alphaOff val="0"/>
            </a:schemeClr>
          </a:effectRef>
          <a:fontRef idx="minor">
            <a:schemeClr val="dk1">
              <a:hueOff val="0"/>
              <a:satOff val="0"/>
              <a:lumOff val="0"/>
              <a:alphaOff val="0"/>
            </a:schemeClr>
          </a:fontRef>
        </p:style>
        <p:txBody>
          <a:bodyPr spcFirstLastPara="0" vert="horz" wrap="square" lIns="74664" tIns="74664" rIns="99545" bIns="111990" numCol="1" spcCol="1270" anchor="t" anchorCtr="0">
            <a:noAutofit/>
          </a:bodyPr>
          <a:lstStyle/>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失信信息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被执行信息</a:t>
            </a:r>
            <a:endParaRPr lang="en-US" altLang="zh-CN" sz="1200" dirty="0">
              <a:solidFill>
                <a:prstClr val="black">
                  <a:hueOff val="0"/>
                  <a:satOff val="0"/>
                  <a:lumOff val="0"/>
                  <a:alphaOff val="0"/>
                </a:prstClr>
              </a:solidFill>
              <a:latin typeface="微软雅黑" panose="020B0503020204020204" charset="-122"/>
              <a:ea typeface="微软雅黑" panose="020B0503020204020204" charset="-122"/>
            </a:endParaRPr>
          </a:p>
          <a:p>
            <a:pPr marL="114300" lvl="1" indent="-114300" defTabSz="621665">
              <a:lnSpc>
                <a:spcPct val="150000"/>
              </a:lnSpc>
              <a:spcBef>
                <a:spcPct val="0"/>
              </a:spcBef>
              <a:spcAft>
                <a:spcPct val="15000"/>
              </a:spcAft>
              <a:buFontTx/>
              <a:buChar char="•"/>
            </a:pPr>
            <a:r>
              <a:rPr lang="zh-CN" altLang="en-US" sz="1200" dirty="0">
                <a:solidFill>
                  <a:prstClr val="black">
                    <a:hueOff val="0"/>
                    <a:satOff val="0"/>
                    <a:lumOff val="0"/>
                    <a:alphaOff val="0"/>
                  </a:prstClr>
                </a:solidFill>
                <a:latin typeface="微软雅黑" panose="020B0503020204020204" charset="-122"/>
                <a:ea typeface="微软雅黑" panose="020B0503020204020204" charset="-122"/>
              </a:rPr>
              <a:t>案件纠纷信息</a:t>
            </a:r>
          </a:p>
        </p:txBody>
      </p:sp>
      <p:sp>
        <p:nvSpPr>
          <p:cNvPr id="152" name="Freeform 13"/>
          <p:cNvSpPr>
            <a:spLocks noEditPoints="1"/>
          </p:cNvSpPr>
          <p:nvPr/>
        </p:nvSpPr>
        <p:spPr bwMode="auto">
          <a:xfrm>
            <a:off x="7157553" y="1788664"/>
            <a:ext cx="307370" cy="263204"/>
          </a:xfrm>
          <a:custGeom>
            <a:avLst/>
            <a:gdLst>
              <a:gd name="T0" fmla="*/ 219 w 341"/>
              <a:gd name="T1" fmla="*/ 124 h 292"/>
              <a:gd name="T2" fmla="*/ 235 w 341"/>
              <a:gd name="T3" fmla="*/ 136 h 292"/>
              <a:gd name="T4" fmla="*/ 243 w 341"/>
              <a:gd name="T5" fmla="*/ 153 h 292"/>
              <a:gd name="T6" fmla="*/ 97 w 341"/>
              <a:gd name="T7" fmla="*/ 156 h 292"/>
              <a:gd name="T8" fmla="*/ 105 w 341"/>
              <a:gd name="T9" fmla="*/ 137 h 292"/>
              <a:gd name="T10" fmla="*/ 119 w 341"/>
              <a:gd name="T11" fmla="*/ 125 h 292"/>
              <a:gd name="T12" fmla="*/ 256 w 341"/>
              <a:gd name="T13" fmla="*/ 127 h 292"/>
              <a:gd name="T14" fmla="*/ 323 w 341"/>
              <a:gd name="T15" fmla="*/ 130 h 292"/>
              <a:gd name="T16" fmla="*/ 335 w 341"/>
              <a:gd name="T17" fmla="*/ 139 h 292"/>
              <a:gd name="T18" fmla="*/ 341 w 341"/>
              <a:gd name="T19" fmla="*/ 153 h 292"/>
              <a:gd name="T20" fmla="*/ 250 w 341"/>
              <a:gd name="T21" fmla="*/ 153 h 292"/>
              <a:gd name="T22" fmla="*/ 242 w 341"/>
              <a:gd name="T23" fmla="*/ 134 h 292"/>
              <a:gd name="T24" fmla="*/ 256 w 341"/>
              <a:gd name="T25" fmla="*/ 127 h 292"/>
              <a:gd name="T26" fmla="*/ 101 w 341"/>
              <a:gd name="T27" fmla="*/ 131 h 292"/>
              <a:gd name="T28" fmla="*/ 91 w 341"/>
              <a:gd name="T29" fmla="*/ 149 h 292"/>
              <a:gd name="T30" fmla="*/ 0 w 341"/>
              <a:gd name="T31" fmla="*/ 157 h 292"/>
              <a:gd name="T32" fmla="*/ 5 w 341"/>
              <a:gd name="T33" fmla="*/ 142 h 292"/>
              <a:gd name="T34" fmla="*/ 15 w 341"/>
              <a:gd name="T35" fmla="*/ 131 h 292"/>
              <a:gd name="T36" fmla="*/ 30 w 341"/>
              <a:gd name="T37" fmla="*/ 127 h 292"/>
              <a:gd name="T38" fmla="*/ 75 w 341"/>
              <a:gd name="T39" fmla="*/ 34 h 292"/>
              <a:gd name="T40" fmla="*/ 91 w 341"/>
              <a:gd name="T41" fmla="*/ 46 h 292"/>
              <a:gd name="T42" fmla="*/ 100 w 341"/>
              <a:gd name="T43" fmla="*/ 65 h 292"/>
              <a:gd name="T44" fmla="*/ 99 w 341"/>
              <a:gd name="T45" fmla="*/ 86 h 292"/>
              <a:gd name="T46" fmla="*/ 88 w 341"/>
              <a:gd name="T47" fmla="*/ 104 h 292"/>
              <a:gd name="T48" fmla="*/ 70 w 341"/>
              <a:gd name="T49" fmla="*/ 114 h 292"/>
              <a:gd name="T50" fmla="*/ 49 w 341"/>
              <a:gd name="T51" fmla="*/ 115 h 292"/>
              <a:gd name="T52" fmla="*/ 31 w 341"/>
              <a:gd name="T53" fmla="*/ 106 h 292"/>
              <a:gd name="T54" fmla="*/ 18 w 341"/>
              <a:gd name="T55" fmla="*/ 90 h 292"/>
              <a:gd name="T56" fmla="*/ 15 w 341"/>
              <a:gd name="T57" fmla="*/ 69 h 292"/>
              <a:gd name="T58" fmla="*/ 22 w 341"/>
              <a:gd name="T59" fmla="*/ 50 h 292"/>
              <a:gd name="T60" fmla="*/ 37 w 341"/>
              <a:gd name="T61" fmla="*/ 36 h 292"/>
              <a:gd name="T62" fmla="*/ 58 w 341"/>
              <a:gd name="T63" fmla="*/ 31 h 292"/>
              <a:gd name="T64" fmla="*/ 301 w 341"/>
              <a:gd name="T65" fmla="*/ 35 h 292"/>
              <a:gd name="T66" fmla="*/ 317 w 341"/>
              <a:gd name="T67" fmla="*/ 48 h 292"/>
              <a:gd name="T68" fmla="*/ 325 w 341"/>
              <a:gd name="T69" fmla="*/ 67 h 292"/>
              <a:gd name="T70" fmla="*/ 323 w 341"/>
              <a:gd name="T71" fmla="*/ 88 h 292"/>
              <a:gd name="T72" fmla="*/ 312 w 341"/>
              <a:gd name="T73" fmla="*/ 105 h 292"/>
              <a:gd name="T74" fmla="*/ 293 w 341"/>
              <a:gd name="T75" fmla="*/ 115 h 292"/>
              <a:gd name="T76" fmla="*/ 272 w 341"/>
              <a:gd name="T77" fmla="*/ 115 h 292"/>
              <a:gd name="T78" fmla="*/ 254 w 341"/>
              <a:gd name="T79" fmla="*/ 105 h 292"/>
              <a:gd name="T80" fmla="*/ 243 w 341"/>
              <a:gd name="T81" fmla="*/ 88 h 292"/>
              <a:gd name="T82" fmla="*/ 240 w 341"/>
              <a:gd name="T83" fmla="*/ 67 h 292"/>
              <a:gd name="T84" fmla="*/ 248 w 341"/>
              <a:gd name="T85" fmla="*/ 48 h 292"/>
              <a:gd name="T86" fmla="*/ 264 w 341"/>
              <a:gd name="T87" fmla="*/ 35 h 292"/>
              <a:gd name="T88" fmla="*/ 170 w 341"/>
              <a:gd name="T89" fmla="*/ 0 h 292"/>
              <a:gd name="T90" fmla="*/ 196 w 341"/>
              <a:gd name="T91" fmla="*/ 6 h 292"/>
              <a:gd name="T92" fmla="*/ 215 w 341"/>
              <a:gd name="T93" fmla="*/ 24 h 292"/>
              <a:gd name="T94" fmla="*/ 224 w 341"/>
              <a:gd name="T95" fmla="*/ 48 h 292"/>
              <a:gd name="T96" fmla="*/ 220 w 341"/>
              <a:gd name="T97" fmla="*/ 75 h 292"/>
              <a:gd name="T98" fmla="*/ 205 w 341"/>
              <a:gd name="T99" fmla="*/ 96 h 292"/>
              <a:gd name="T100" fmla="*/ 181 w 341"/>
              <a:gd name="T101" fmla="*/ 107 h 292"/>
              <a:gd name="T102" fmla="*/ 154 w 341"/>
              <a:gd name="T103" fmla="*/ 106 h 292"/>
              <a:gd name="T104" fmla="*/ 132 w 341"/>
              <a:gd name="T105" fmla="*/ 92 h 292"/>
              <a:gd name="T106" fmla="*/ 118 w 341"/>
              <a:gd name="T107" fmla="*/ 70 h 292"/>
              <a:gd name="T108" fmla="*/ 117 w 341"/>
              <a:gd name="T109" fmla="*/ 43 h 292"/>
              <a:gd name="T110" fmla="*/ 129 w 341"/>
              <a:gd name="T111" fmla="*/ 19 h 292"/>
              <a:gd name="T112" fmla="*/ 149 w 341"/>
              <a:gd name="T113"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292">
                <a:moveTo>
                  <a:pt x="137" y="121"/>
                </a:moveTo>
                <a:lnTo>
                  <a:pt x="204" y="121"/>
                </a:lnTo>
                <a:lnTo>
                  <a:pt x="205" y="121"/>
                </a:lnTo>
                <a:lnTo>
                  <a:pt x="207" y="121"/>
                </a:lnTo>
                <a:lnTo>
                  <a:pt x="210" y="122"/>
                </a:lnTo>
                <a:lnTo>
                  <a:pt x="211" y="122"/>
                </a:lnTo>
                <a:lnTo>
                  <a:pt x="214" y="122"/>
                </a:lnTo>
                <a:lnTo>
                  <a:pt x="216" y="123"/>
                </a:lnTo>
                <a:lnTo>
                  <a:pt x="217" y="124"/>
                </a:lnTo>
                <a:lnTo>
                  <a:pt x="219" y="124"/>
                </a:lnTo>
                <a:lnTo>
                  <a:pt x="221" y="125"/>
                </a:lnTo>
                <a:lnTo>
                  <a:pt x="223" y="126"/>
                </a:lnTo>
                <a:lnTo>
                  <a:pt x="224" y="127"/>
                </a:lnTo>
                <a:lnTo>
                  <a:pt x="226" y="128"/>
                </a:lnTo>
                <a:lnTo>
                  <a:pt x="228" y="129"/>
                </a:lnTo>
                <a:lnTo>
                  <a:pt x="229" y="130"/>
                </a:lnTo>
                <a:lnTo>
                  <a:pt x="231" y="132"/>
                </a:lnTo>
                <a:lnTo>
                  <a:pt x="232" y="133"/>
                </a:lnTo>
                <a:lnTo>
                  <a:pt x="233" y="134"/>
                </a:lnTo>
                <a:lnTo>
                  <a:pt x="235" y="136"/>
                </a:lnTo>
                <a:lnTo>
                  <a:pt x="236" y="137"/>
                </a:lnTo>
                <a:lnTo>
                  <a:pt x="237" y="139"/>
                </a:lnTo>
                <a:lnTo>
                  <a:pt x="238" y="140"/>
                </a:lnTo>
                <a:lnTo>
                  <a:pt x="239" y="142"/>
                </a:lnTo>
                <a:lnTo>
                  <a:pt x="240" y="144"/>
                </a:lnTo>
                <a:lnTo>
                  <a:pt x="241" y="146"/>
                </a:lnTo>
                <a:lnTo>
                  <a:pt x="242" y="148"/>
                </a:lnTo>
                <a:lnTo>
                  <a:pt x="242" y="150"/>
                </a:lnTo>
                <a:lnTo>
                  <a:pt x="243" y="152"/>
                </a:lnTo>
                <a:lnTo>
                  <a:pt x="243" y="153"/>
                </a:lnTo>
                <a:lnTo>
                  <a:pt x="244" y="156"/>
                </a:lnTo>
                <a:lnTo>
                  <a:pt x="244" y="157"/>
                </a:lnTo>
                <a:lnTo>
                  <a:pt x="244" y="160"/>
                </a:lnTo>
                <a:lnTo>
                  <a:pt x="244" y="162"/>
                </a:lnTo>
                <a:lnTo>
                  <a:pt x="244" y="292"/>
                </a:lnTo>
                <a:lnTo>
                  <a:pt x="96" y="292"/>
                </a:lnTo>
                <a:lnTo>
                  <a:pt x="96" y="162"/>
                </a:lnTo>
                <a:lnTo>
                  <a:pt x="96" y="160"/>
                </a:lnTo>
                <a:lnTo>
                  <a:pt x="96" y="157"/>
                </a:lnTo>
                <a:lnTo>
                  <a:pt x="97" y="156"/>
                </a:lnTo>
                <a:lnTo>
                  <a:pt x="97" y="153"/>
                </a:lnTo>
                <a:lnTo>
                  <a:pt x="98" y="152"/>
                </a:lnTo>
                <a:lnTo>
                  <a:pt x="98" y="150"/>
                </a:lnTo>
                <a:lnTo>
                  <a:pt x="99" y="148"/>
                </a:lnTo>
                <a:lnTo>
                  <a:pt x="99" y="146"/>
                </a:lnTo>
                <a:lnTo>
                  <a:pt x="100" y="144"/>
                </a:lnTo>
                <a:lnTo>
                  <a:pt x="101" y="142"/>
                </a:lnTo>
                <a:lnTo>
                  <a:pt x="102" y="140"/>
                </a:lnTo>
                <a:lnTo>
                  <a:pt x="103" y="139"/>
                </a:lnTo>
                <a:lnTo>
                  <a:pt x="105" y="137"/>
                </a:lnTo>
                <a:lnTo>
                  <a:pt x="106" y="136"/>
                </a:lnTo>
                <a:lnTo>
                  <a:pt x="107" y="134"/>
                </a:lnTo>
                <a:lnTo>
                  <a:pt x="109" y="133"/>
                </a:lnTo>
                <a:lnTo>
                  <a:pt x="110" y="132"/>
                </a:lnTo>
                <a:lnTo>
                  <a:pt x="111" y="130"/>
                </a:lnTo>
                <a:lnTo>
                  <a:pt x="113" y="129"/>
                </a:lnTo>
                <a:lnTo>
                  <a:pt x="114" y="128"/>
                </a:lnTo>
                <a:lnTo>
                  <a:pt x="116" y="127"/>
                </a:lnTo>
                <a:lnTo>
                  <a:pt x="118" y="126"/>
                </a:lnTo>
                <a:lnTo>
                  <a:pt x="119" y="125"/>
                </a:lnTo>
                <a:lnTo>
                  <a:pt x="121" y="124"/>
                </a:lnTo>
                <a:lnTo>
                  <a:pt x="123" y="124"/>
                </a:lnTo>
                <a:lnTo>
                  <a:pt x="125" y="123"/>
                </a:lnTo>
                <a:lnTo>
                  <a:pt x="127" y="122"/>
                </a:lnTo>
                <a:lnTo>
                  <a:pt x="129" y="122"/>
                </a:lnTo>
                <a:lnTo>
                  <a:pt x="131" y="122"/>
                </a:lnTo>
                <a:lnTo>
                  <a:pt x="133" y="121"/>
                </a:lnTo>
                <a:lnTo>
                  <a:pt x="135" y="121"/>
                </a:lnTo>
                <a:lnTo>
                  <a:pt x="137" y="121"/>
                </a:lnTo>
                <a:close/>
                <a:moveTo>
                  <a:pt x="256" y="127"/>
                </a:moveTo>
                <a:lnTo>
                  <a:pt x="309" y="127"/>
                </a:lnTo>
                <a:lnTo>
                  <a:pt x="310" y="127"/>
                </a:lnTo>
                <a:lnTo>
                  <a:pt x="312" y="127"/>
                </a:lnTo>
                <a:lnTo>
                  <a:pt x="314" y="127"/>
                </a:lnTo>
                <a:lnTo>
                  <a:pt x="315" y="127"/>
                </a:lnTo>
                <a:lnTo>
                  <a:pt x="317" y="127"/>
                </a:lnTo>
                <a:lnTo>
                  <a:pt x="318" y="128"/>
                </a:lnTo>
                <a:lnTo>
                  <a:pt x="320" y="128"/>
                </a:lnTo>
                <a:lnTo>
                  <a:pt x="321" y="129"/>
                </a:lnTo>
                <a:lnTo>
                  <a:pt x="323" y="130"/>
                </a:lnTo>
                <a:lnTo>
                  <a:pt x="324" y="130"/>
                </a:lnTo>
                <a:lnTo>
                  <a:pt x="325" y="131"/>
                </a:lnTo>
                <a:lnTo>
                  <a:pt x="327" y="132"/>
                </a:lnTo>
                <a:lnTo>
                  <a:pt x="328" y="133"/>
                </a:lnTo>
                <a:lnTo>
                  <a:pt x="329" y="134"/>
                </a:lnTo>
                <a:lnTo>
                  <a:pt x="330" y="135"/>
                </a:lnTo>
                <a:lnTo>
                  <a:pt x="331" y="136"/>
                </a:lnTo>
                <a:lnTo>
                  <a:pt x="332" y="137"/>
                </a:lnTo>
                <a:lnTo>
                  <a:pt x="334" y="138"/>
                </a:lnTo>
                <a:lnTo>
                  <a:pt x="335" y="139"/>
                </a:lnTo>
                <a:lnTo>
                  <a:pt x="335" y="140"/>
                </a:lnTo>
                <a:lnTo>
                  <a:pt x="336" y="142"/>
                </a:lnTo>
                <a:lnTo>
                  <a:pt x="337" y="143"/>
                </a:lnTo>
                <a:lnTo>
                  <a:pt x="338" y="144"/>
                </a:lnTo>
                <a:lnTo>
                  <a:pt x="338" y="146"/>
                </a:lnTo>
                <a:lnTo>
                  <a:pt x="339" y="147"/>
                </a:lnTo>
                <a:lnTo>
                  <a:pt x="339" y="149"/>
                </a:lnTo>
                <a:lnTo>
                  <a:pt x="340" y="150"/>
                </a:lnTo>
                <a:lnTo>
                  <a:pt x="340" y="152"/>
                </a:lnTo>
                <a:lnTo>
                  <a:pt x="341" y="153"/>
                </a:lnTo>
                <a:lnTo>
                  <a:pt x="341" y="155"/>
                </a:lnTo>
                <a:lnTo>
                  <a:pt x="341" y="157"/>
                </a:lnTo>
                <a:lnTo>
                  <a:pt x="341" y="158"/>
                </a:lnTo>
                <a:lnTo>
                  <a:pt x="341" y="261"/>
                </a:lnTo>
                <a:lnTo>
                  <a:pt x="251" y="261"/>
                </a:lnTo>
                <a:lnTo>
                  <a:pt x="251" y="162"/>
                </a:lnTo>
                <a:lnTo>
                  <a:pt x="251" y="160"/>
                </a:lnTo>
                <a:lnTo>
                  <a:pt x="251" y="157"/>
                </a:lnTo>
                <a:lnTo>
                  <a:pt x="250" y="155"/>
                </a:lnTo>
                <a:lnTo>
                  <a:pt x="250" y="153"/>
                </a:lnTo>
                <a:lnTo>
                  <a:pt x="250" y="151"/>
                </a:lnTo>
                <a:lnTo>
                  <a:pt x="249" y="149"/>
                </a:lnTo>
                <a:lnTo>
                  <a:pt x="249" y="147"/>
                </a:lnTo>
                <a:lnTo>
                  <a:pt x="248" y="145"/>
                </a:lnTo>
                <a:lnTo>
                  <a:pt x="247" y="143"/>
                </a:lnTo>
                <a:lnTo>
                  <a:pt x="246" y="141"/>
                </a:lnTo>
                <a:lnTo>
                  <a:pt x="245" y="140"/>
                </a:lnTo>
                <a:lnTo>
                  <a:pt x="244" y="138"/>
                </a:lnTo>
                <a:lnTo>
                  <a:pt x="243" y="136"/>
                </a:lnTo>
                <a:lnTo>
                  <a:pt x="242" y="134"/>
                </a:lnTo>
                <a:lnTo>
                  <a:pt x="241" y="133"/>
                </a:lnTo>
                <a:lnTo>
                  <a:pt x="240" y="131"/>
                </a:lnTo>
                <a:lnTo>
                  <a:pt x="242" y="130"/>
                </a:lnTo>
                <a:lnTo>
                  <a:pt x="243" y="129"/>
                </a:lnTo>
                <a:lnTo>
                  <a:pt x="246" y="128"/>
                </a:lnTo>
                <a:lnTo>
                  <a:pt x="248" y="128"/>
                </a:lnTo>
                <a:lnTo>
                  <a:pt x="250" y="127"/>
                </a:lnTo>
                <a:lnTo>
                  <a:pt x="252" y="127"/>
                </a:lnTo>
                <a:lnTo>
                  <a:pt x="254" y="127"/>
                </a:lnTo>
                <a:lnTo>
                  <a:pt x="256" y="127"/>
                </a:lnTo>
                <a:close/>
                <a:moveTo>
                  <a:pt x="32" y="127"/>
                </a:moveTo>
                <a:lnTo>
                  <a:pt x="84" y="127"/>
                </a:lnTo>
                <a:lnTo>
                  <a:pt x="86" y="127"/>
                </a:lnTo>
                <a:lnTo>
                  <a:pt x="89" y="127"/>
                </a:lnTo>
                <a:lnTo>
                  <a:pt x="91" y="127"/>
                </a:lnTo>
                <a:lnTo>
                  <a:pt x="93" y="128"/>
                </a:lnTo>
                <a:lnTo>
                  <a:pt x="95" y="128"/>
                </a:lnTo>
                <a:lnTo>
                  <a:pt x="97" y="129"/>
                </a:lnTo>
                <a:lnTo>
                  <a:pt x="99" y="130"/>
                </a:lnTo>
                <a:lnTo>
                  <a:pt x="101" y="131"/>
                </a:lnTo>
                <a:lnTo>
                  <a:pt x="99" y="133"/>
                </a:lnTo>
                <a:lnTo>
                  <a:pt x="98" y="134"/>
                </a:lnTo>
                <a:lnTo>
                  <a:pt x="97" y="136"/>
                </a:lnTo>
                <a:lnTo>
                  <a:pt x="96" y="138"/>
                </a:lnTo>
                <a:lnTo>
                  <a:pt x="95" y="140"/>
                </a:lnTo>
                <a:lnTo>
                  <a:pt x="94" y="141"/>
                </a:lnTo>
                <a:lnTo>
                  <a:pt x="93" y="143"/>
                </a:lnTo>
                <a:lnTo>
                  <a:pt x="93" y="145"/>
                </a:lnTo>
                <a:lnTo>
                  <a:pt x="92" y="147"/>
                </a:lnTo>
                <a:lnTo>
                  <a:pt x="91" y="149"/>
                </a:lnTo>
                <a:lnTo>
                  <a:pt x="91" y="151"/>
                </a:lnTo>
                <a:lnTo>
                  <a:pt x="90" y="153"/>
                </a:lnTo>
                <a:lnTo>
                  <a:pt x="90" y="155"/>
                </a:lnTo>
                <a:lnTo>
                  <a:pt x="90" y="157"/>
                </a:lnTo>
                <a:lnTo>
                  <a:pt x="90" y="160"/>
                </a:lnTo>
                <a:lnTo>
                  <a:pt x="90" y="162"/>
                </a:lnTo>
                <a:lnTo>
                  <a:pt x="90" y="261"/>
                </a:lnTo>
                <a:lnTo>
                  <a:pt x="0" y="261"/>
                </a:lnTo>
                <a:lnTo>
                  <a:pt x="0" y="158"/>
                </a:lnTo>
                <a:lnTo>
                  <a:pt x="0" y="157"/>
                </a:lnTo>
                <a:lnTo>
                  <a:pt x="0" y="155"/>
                </a:lnTo>
                <a:lnTo>
                  <a:pt x="0" y="153"/>
                </a:lnTo>
                <a:lnTo>
                  <a:pt x="0" y="152"/>
                </a:lnTo>
                <a:lnTo>
                  <a:pt x="1" y="150"/>
                </a:lnTo>
                <a:lnTo>
                  <a:pt x="1" y="149"/>
                </a:lnTo>
                <a:lnTo>
                  <a:pt x="1" y="147"/>
                </a:lnTo>
                <a:lnTo>
                  <a:pt x="2" y="146"/>
                </a:lnTo>
                <a:lnTo>
                  <a:pt x="3" y="144"/>
                </a:lnTo>
                <a:lnTo>
                  <a:pt x="4" y="143"/>
                </a:lnTo>
                <a:lnTo>
                  <a:pt x="5" y="142"/>
                </a:lnTo>
                <a:lnTo>
                  <a:pt x="5" y="140"/>
                </a:lnTo>
                <a:lnTo>
                  <a:pt x="6" y="139"/>
                </a:lnTo>
                <a:lnTo>
                  <a:pt x="7" y="138"/>
                </a:lnTo>
                <a:lnTo>
                  <a:pt x="8" y="137"/>
                </a:lnTo>
                <a:lnTo>
                  <a:pt x="9" y="136"/>
                </a:lnTo>
                <a:lnTo>
                  <a:pt x="10" y="135"/>
                </a:lnTo>
                <a:lnTo>
                  <a:pt x="11" y="134"/>
                </a:lnTo>
                <a:lnTo>
                  <a:pt x="13" y="133"/>
                </a:lnTo>
                <a:lnTo>
                  <a:pt x="14" y="132"/>
                </a:lnTo>
                <a:lnTo>
                  <a:pt x="15" y="131"/>
                </a:lnTo>
                <a:lnTo>
                  <a:pt x="17" y="130"/>
                </a:lnTo>
                <a:lnTo>
                  <a:pt x="18" y="130"/>
                </a:lnTo>
                <a:lnTo>
                  <a:pt x="19" y="129"/>
                </a:lnTo>
                <a:lnTo>
                  <a:pt x="21" y="128"/>
                </a:lnTo>
                <a:lnTo>
                  <a:pt x="22" y="128"/>
                </a:lnTo>
                <a:lnTo>
                  <a:pt x="24" y="127"/>
                </a:lnTo>
                <a:lnTo>
                  <a:pt x="25" y="127"/>
                </a:lnTo>
                <a:lnTo>
                  <a:pt x="27" y="127"/>
                </a:lnTo>
                <a:lnTo>
                  <a:pt x="29" y="127"/>
                </a:lnTo>
                <a:lnTo>
                  <a:pt x="30" y="127"/>
                </a:lnTo>
                <a:lnTo>
                  <a:pt x="32" y="127"/>
                </a:lnTo>
                <a:close/>
                <a:moveTo>
                  <a:pt x="58" y="31"/>
                </a:moveTo>
                <a:lnTo>
                  <a:pt x="60" y="31"/>
                </a:lnTo>
                <a:lnTo>
                  <a:pt x="62" y="31"/>
                </a:lnTo>
                <a:lnTo>
                  <a:pt x="64" y="32"/>
                </a:lnTo>
                <a:lnTo>
                  <a:pt x="67" y="32"/>
                </a:lnTo>
                <a:lnTo>
                  <a:pt x="69" y="32"/>
                </a:lnTo>
                <a:lnTo>
                  <a:pt x="70" y="33"/>
                </a:lnTo>
                <a:lnTo>
                  <a:pt x="73" y="34"/>
                </a:lnTo>
                <a:lnTo>
                  <a:pt x="75" y="34"/>
                </a:lnTo>
                <a:lnTo>
                  <a:pt x="77" y="35"/>
                </a:lnTo>
                <a:lnTo>
                  <a:pt x="78" y="36"/>
                </a:lnTo>
                <a:lnTo>
                  <a:pt x="80" y="37"/>
                </a:lnTo>
                <a:lnTo>
                  <a:pt x="82" y="38"/>
                </a:lnTo>
                <a:lnTo>
                  <a:pt x="83" y="39"/>
                </a:lnTo>
                <a:lnTo>
                  <a:pt x="85" y="41"/>
                </a:lnTo>
                <a:lnTo>
                  <a:pt x="86" y="42"/>
                </a:lnTo>
                <a:lnTo>
                  <a:pt x="88" y="43"/>
                </a:lnTo>
                <a:lnTo>
                  <a:pt x="90" y="45"/>
                </a:lnTo>
                <a:lnTo>
                  <a:pt x="91" y="46"/>
                </a:lnTo>
                <a:lnTo>
                  <a:pt x="92" y="48"/>
                </a:lnTo>
                <a:lnTo>
                  <a:pt x="93" y="50"/>
                </a:lnTo>
                <a:lnTo>
                  <a:pt x="94" y="51"/>
                </a:lnTo>
                <a:lnTo>
                  <a:pt x="96" y="53"/>
                </a:lnTo>
                <a:lnTo>
                  <a:pt x="96" y="55"/>
                </a:lnTo>
                <a:lnTo>
                  <a:pt x="97" y="57"/>
                </a:lnTo>
                <a:lnTo>
                  <a:pt x="98" y="59"/>
                </a:lnTo>
                <a:lnTo>
                  <a:pt x="99" y="61"/>
                </a:lnTo>
                <a:lnTo>
                  <a:pt x="99" y="63"/>
                </a:lnTo>
                <a:lnTo>
                  <a:pt x="100" y="65"/>
                </a:lnTo>
                <a:lnTo>
                  <a:pt x="100" y="67"/>
                </a:lnTo>
                <a:lnTo>
                  <a:pt x="100" y="69"/>
                </a:lnTo>
                <a:lnTo>
                  <a:pt x="101" y="71"/>
                </a:lnTo>
                <a:lnTo>
                  <a:pt x="101" y="74"/>
                </a:lnTo>
                <a:lnTo>
                  <a:pt x="101" y="76"/>
                </a:lnTo>
                <a:lnTo>
                  <a:pt x="100" y="78"/>
                </a:lnTo>
                <a:lnTo>
                  <a:pt x="100" y="80"/>
                </a:lnTo>
                <a:lnTo>
                  <a:pt x="100" y="82"/>
                </a:lnTo>
                <a:lnTo>
                  <a:pt x="99" y="84"/>
                </a:lnTo>
                <a:lnTo>
                  <a:pt x="99" y="86"/>
                </a:lnTo>
                <a:lnTo>
                  <a:pt x="98" y="88"/>
                </a:lnTo>
                <a:lnTo>
                  <a:pt x="97" y="90"/>
                </a:lnTo>
                <a:lnTo>
                  <a:pt x="96" y="92"/>
                </a:lnTo>
                <a:lnTo>
                  <a:pt x="96" y="94"/>
                </a:lnTo>
                <a:lnTo>
                  <a:pt x="94" y="96"/>
                </a:lnTo>
                <a:lnTo>
                  <a:pt x="93" y="97"/>
                </a:lnTo>
                <a:lnTo>
                  <a:pt x="92" y="99"/>
                </a:lnTo>
                <a:lnTo>
                  <a:pt x="91" y="101"/>
                </a:lnTo>
                <a:lnTo>
                  <a:pt x="90" y="102"/>
                </a:lnTo>
                <a:lnTo>
                  <a:pt x="88" y="104"/>
                </a:lnTo>
                <a:lnTo>
                  <a:pt x="86" y="105"/>
                </a:lnTo>
                <a:lnTo>
                  <a:pt x="85" y="106"/>
                </a:lnTo>
                <a:lnTo>
                  <a:pt x="83" y="107"/>
                </a:lnTo>
                <a:lnTo>
                  <a:pt x="82" y="109"/>
                </a:lnTo>
                <a:lnTo>
                  <a:pt x="80" y="110"/>
                </a:lnTo>
                <a:lnTo>
                  <a:pt x="78" y="111"/>
                </a:lnTo>
                <a:lnTo>
                  <a:pt x="77" y="112"/>
                </a:lnTo>
                <a:lnTo>
                  <a:pt x="75" y="113"/>
                </a:lnTo>
                <a:lnTo>
                  <a:pt x="73" y="114"/>
                </a:lnTo>
                <a:lnTo>
                  <a:pt x="70" y="114"/>
                </a:lnTo>
                <a:lnTo>
                  <a:pt x="69" y="115"/>
                </a:lnTo>
                <a:lnTo>
                  <a:pt x="67" y="115"/>
                </a:lnTo>
                <a:lnTo>
                  <a:pt x="64" y="116"/>
                </a:lnTo>
                <a:lnTo>
                  <a:pt x="62" y="116"/>
                </a:lnTo>
                <a:lnTo>
                  <a:pt x="60" y="116"/>
                </a:lnTo>
                <a:lnTo>
                  <a:pt x="58" y="116"/>
                </a:lnTo>
                <a:lnTo>
                  <a:pt x="56" y="116"/>
                </a:lnTo>
                <a:lnTo>
                  <a:pt x="54" y="116"/>
                </a:lnTo>
                <a:lnTo>
                  <a:pt x="51" y="116"/>
                </a:lnTo>
                <a:lnTo>
                  <a:pt x="49" y="115"/>
                </a:lnTo>
                <a:lnTo>
                  <a:pt x="47" y="115"/>
                </a:lnTo>
                <a:lnTo>
                  <a:pt x="45" y="114"/>
                </a:lnTo>
                <a:lnTo>
                  <a:pt x="43" y="114"/>
                </a:lnTo>
                <a:lnTo>
                  <a:pt x="41" y="113"/>
                </a:lnTo>
                <a:lnTo>
                  <a:pt x="39" y="112"/>
                </a:lnTo>
                <a:lnTo>
                  <a:pt x="37" y="111"/>
                </a:lnTo>
                <a:lnTo>
                  <a:pt x="36" y="110"/>
                </a:lnTo>
                <a:lnTo>
                  <a:pt x="34" y="109"/>
                </a:lnTo>
                <a:lnTo>
                  <a:pt x="32" y="107"/>
                </a:lnTo>
                <a:lnTo>
                  <a:pt x="31" y="106"/>
                </a:lnTo>
                <a:lnTo>
                  <a:pt x="29" y="105"/>
                </a:lnTo>
                <a:lnTo>
                  <a:pt x="28" y="104"/>
                </a:lnTo>
                <a:lnTo>
                  <a:pt x="26" y="102"/>
                </a:lnTo>
                <a:lnTo>
                  <a:pt x="25" y="101"/>
                </a:lnTo>
                <a:lnTo>
                  <a:pt x="24" y="99"/>
                </a:lnTo>
                <a:lnTo>
                  <a:pt x="22" y="97"/>
                </a:lnTo>
                <a:lnTo>
                  <a:pt x="21" y="96"/>
                </a:lnTo>
                <a:lnTo>
                  <a:pt x="20" y="94"/>
                </a:lnTo>
                <a:lnTo>
                  <a:pt x="19" y="92"/>
                </a:lnTo>
                <a:lnTo>
                  <a:pt x="18" y="90"/>
                </a:lnTo>
                <a:lnTo>
                  <a:pt x="18" y="88"/>
                </a:lnTo>
                <a:lnTo>
                  <a:pt x="17" y="86"/>
                </a:lnTo>
                <a:lnTo>
                  <a:pt x="16" y="84"/>
                </a:lnTo>
                <a:lnTo>
                  <a:pt x="16" y="82"/>
                </a:lnTo>
                <a:lnTo>
                  <a:pt x="16" y="80"/>
                </a:lnTo>
                <a:lnTo>
                  <a:pt x="15" y="78"/>
                </a:lnTo>
                <a:lnTo>
                  <a:pt x="15" y="76"/>
                </a:lnTo>
                <a:lnTo>
                  <a:pt x="15" y="74"/>
                </a:lnTo>
                <a:lnTo>
                  <a:pt x="15" y="71"/>
                </a:lnTo>
                <a:lnTo>
                  <a:pt x="15" y="69"/>
                </a:lnTo>
                <a:lnTo>
                  <a:pt x="16" y="67"/>
                </a:lnTo>
                <a:lnTo>
                  <a:pt x="16" y="65"/>
                </a:lnTo>
                <a:lnTo>
                  <a:pt x="16" y="63"/>
                </a:lnTo>
                <a:lnTo>
                  <a:pt x="17" y="61"/>
                </a:lnTo>
                <a:lnTo>
                  <a:pt x="18" y="59"/>
                </a:lnTo>
                <a:lnTo>
                  <a:pt x="18" y="57"/>
                </a:lnTo>
                <a:lnTo>
                  <a:pt x="19" y="55"/>
                </a:lnTo>
                <a:lnTo>
                  <a:pt x="20" y="53"/>
                </a:lnTo>
                <a:lnTo>
                  <a:pt x="21" y="51"/>
                </a:lnTo>
                <a:lnTo>
                  <a:pt x="22" y="50"/>
                </a:lnTo>
                <a:lnTo>
                  <a:pt x="24" y="48"/>
                </a:lnTo>
                <a:lnTo>
                  <a:pt x="25" y="46"/>
                </a:lnTo>
                <a:lnTo>
                  <a:pt x="26" y="45"/>
                </a:lnTo>
                <a:lnTo>
                  <a:pt x="28" y="43"/>
                </a:lnTo>
                <a:lnTo>
                  <a:pt x="29" y="42"/>
                </a:lnTo>
                <a:lnTo>
                  <a:pt x="31" y="41"/>
                </a:lnTo>
                <a:lnTo>
                  <a:pt x="32" y="39"/>
                </a:lnTo>
                <a:lnTo>
                  <a:pt x="34" y="38"/>
                </a:lnTo>
                <a:lnTo>
                  <a:pt x="36" y="37"/>
                </a:lnTo>
                <a:lnTo>
                  <a:pt x="37" y="36"/>
                </a:lnTo>
                <a:lnTo>
                  <a:pt x="39" y="35"/>
                </a:lnTo>
                <a:lnTo>
                  <a:pt x="41" y="34"/>
                </a:lnTo>
                <a:lnTo>
                  <a:pt x="43" y="34"/>
                </a:lnTo>
                <a:lnTo>
                  <a:pt x="45" y="33"/>
                </a:lnTo>
                <a:lnTo>
                  <a:pt x="47" y="32"/>
                </a:lnTo>
                <a:lnTo>
                  <a:pt x="49" y="32"/>
                </a:lnTo>
                <a:lnTo>
                  <a:pt x="51" y="32"/>
                </a:lnTo>
                <a:lnTo>
                  <a:pt x="54" y="31"/>
                </a:lnTo>
                <a:lnTo>
                  <a:pt x="56" y="31"/>
                </a:lnTo>
                <a:lnTo>
                  <a:pt x="58" y="31"/>
                </a:lnTo>
                <a:close/>
                <a:moveTo>
                  <a:pt x="282" y="31"/>
                </a:moveTo>
                <a:lnTo>
                  <a:pt x="285" y="31"/>
                </a:lnTo>
                <a:lnTo>
                  <a:pt x="287" y="31"/>
                </a:lnTo>
                <a:lnTo>
                  <a:pt x="289" y="32"/>
                </a:lnTo>
                <a:lnTo>
                  <a:pt x="291" y="32"/>
                </a:lnTo>
                <a:lnTo>
                  <a:pt x="293" y="32"/>
                </a:lnTo>
                <a:lnTo>
                  <a:pt x="295" y="33"/>
                </a:lnTo>
                <a:lnTo>
                  <a:pt x="297" y="34"/>
                </a:lnTo>
                <a:lnTo>
                  <a:pt x="299" y="34"/>
                </a:lnTo>
                <a:lnTo>
                  <a:pt x="301" y="35"/>
                </a:lnTo>
                <a:lnTo>
                  <a:pt x="303" y="36"/>
                </a:lnTo>
                <a:lnTo>
                  <a:pt x="305" y="37"/>
                </a:lnTo>
                <a:lnTo>
                  <a:pt x="307" y="38"/>
                </a:lnTo>
                <a:lnTo>
                  <a:pt x="308" y="39"/>
                </a:lnTo>
                <a:lnTo>
                  <a:pt x="310" y="41"/>
                </a:lnTo>
                <a:lnTo>
                  <a:pt x="312" y="42"/>
                </a:lnTo>
                <a:lnTo>
                  <a:pt x="313" y="43"/>
                </a:lnTo>
                <a:lnTo>
                  <a:pt x="314" y="45"/>
                </a:lnTo>
                <a:lnTo>
                  <a:pt x="315" y="46"/>
                </a:lnTo>
                <a:lnTo>
                  <a:pt x="317" y="48"/>
                </a:lnTo>
                <a:lnTo>
                  <a:pt x="318" y="50"/>
                </a:lnTo>
                <a:lnTo>
                  <a:pt x="319" y="51"/>
                </a:lnTo>
                <a:lnTo>
                  <a:pt x="320" y="53"/>
                </a:lnTo>
                <a:lnTo>
                  <a:pt x="321" y="55"/>
                </a:lnTo>
                <a:lnTo>
                  <a:pt x="322" y="57"/>
                </a:lnTo>
                <a:lnTo>
                  <a:pt x="323" y="59"/>
                </a:lnTo>
                <a:lnTo>
                  <a:pt x="324" y="61"/>
                </a:lnTo>
                <a:lnTo>
                  <a:pt x="324" y="63"/>
                </a:lnTo>
                <a:lnTo>
                  <a:pt x="325" y="65"/>
                </a:lnTo>
                <a:lnTo>
                  <a:pt x="325" y="67"/>
                </a:lnTo>
                <a:lnTo>
                  <a:pt x="325" y="69"/>
                </a:lnTo>
                <a:lnTo>
                  <a:pt x="325" y="71"/>
                </a:lnTo>
                <a:lnTo>
                  <a:pt x="325" y="74"/>
                </a:lnTo>
                <a:lnTo>
                  <a:pt x="325" y="76"/>
                </a:lnTo>
                <a:lnTo>
                  <a:pt x="325" y="78"/>
                </a:lnTo>
                <a:lnTo>
                  <a:pt x="325" y="80"/>
                </a:lnTo>
                <a:lnTo>
                  <a:pt x="325" y="82"/>
                </a:lnTo>
                <a:lnTo>
                  <a:pt x="324" y="84"/>
                </a:lnTo>
                <a:lnTo>
                  <a:pt x="324" y="86"/>
                </a:lnTo>
                <a:lnTo>
                  <a:pt x="323" y="88"/>
                </a:lnTo>
                <a:lnTo>
                  <a:pt x="322" y="90"/>
                </a:lnTo>
                <a:lnTo>
                  <a:pt x="321" y="92"/>
                </a:lnTo>
                <a:lnTo>
                  <a:pt x="320" y="94"/>
                </a:lnTo>
                <a:lnTo>
                  <a:pt x="319" y="96"/>
                </a:lnTo>
                <a:lnTo>
                  <a:pt x="318" y="97"/>
                </a:lnTo>
                <a:lnTo>
                  <a:pt x="317" y="99"/>
                </a:lnTo>
                <a:lnTo>
                  <a:pt x="315" y="101"/>
                </a:lnTo>
                <a:lnTo>
                  <a:pt x="314" y="102"/>
                </a:lnTo>
                <a:lnTo>
                  <a:pt x="313" y="104"/>
                </a:lnTo>
                <a:lnTo>
                  <a:pt x="312" y="105"/>
                </a:lnTo>
                <a:lnTo>
                  <a:pt x="310" y="106"/>
                </a:lnTo>
                <a:lnTo>
                  <a:pt x="308" y="107"/>
                </a:lnTo>
                <a:lnTo>
                  <a:pt x="307" y="109"/>
                </a:lnTo>
                <a:lnTo>
                  <a:pt x="305" y="110"/>
                </a:lnTo>
                <a:lnTo>
                  <a:pt x="303" y="111"/>
                </a:lnTo>
                <a:lnTo>
                  <a:pt x="301" y="112"/>
                </a:lnTo>
                <a:lnTo>
                  <a:pt x="299" y="113"/>
                </a:lnTo>
                <a:lnTo>
                  <a:pt x="297" y="114"/>
                </a:lnTo>
                <a:lnTo>
                  <a:pt x="295" y="114"/>
                </a:lnTo>
                <a:lnTo>
                  <a:pt x="293" y="115"/>
                </a:lnTo>
                <a:lnTo>
                  <a:pt x="291" y="115"/>
                </a:lnTo>
                <a:lnTo>
                  <a:pt x="289" y="116"/>
                </a:lnTo>
                <a:lnTo>
                  <a:pt x="287" y="116"/>
                </a:lnTo>
                <a:lnTo>
                  <a:pt x="285" y="116"/>
                </a:lnTo>
                <a:lnTo>
                  <a:pt x="282" y="116"/>
                </a:lnTo>
                <a:lnTo>
                  <a:pt x="280" y="116"/>
                </a:lnTo>
                <a:lnTo>
                  <a:pt x="278" y="116"/>
                </a:lnTo>
                <a:lnTo>
                  <a:pt x="276" y="116"/>
                </a:lnTo>
                <a:lnTo>
                  <a:pt x="274" y="115"/>
                </a:lnTo>
                <a:lnTo>
                  <a:pt x="272" y="115"/>
                </a:lnTo>
                <a:lnTo>
                  <a:pt x="270" y="114"/>
                </a:lnTo>
                <a:lnTo>
                  <a:pt x="268" y="114"/>
                </a:lnTo>
                <a:lnTo>
                  <a:pt x="266" y="113"/>
                </a:lnTo>
                <a:lnTo>
                  <a:pt x="264" y="112"/>
                </a:lnTo>
                <a:lnTo>
                  <a:pt x="262" y="111"/>
                </a:lnTo>
                <a:lnTo>
                  <a:pt x="260" y="110"/>
                </a:lnTo>
                <a:lnTo>
                  <a:pt x="259" y="109"/>
                </a:lnTo>
                <a:lnTo>
                  <a:pt x="257" y="107"/>
                </a:lnTo>
                <a:lnTo>
                  <a:pt x="256" y="106"/>
                </a:lnTo>
                <a:lnTo>
                  <a:pt x="254" y="105"/>
                </a:lnTo>
                <a:lnTo>
                  <a:pt x="253" y="104"/>
                </a:lnTo>
                <a:lnTo>
                  <a:pt x="251" y="102"/>
                </a:lnTo>
                <a:lnTo>
                  <a:pt x="250" y="101"/>
                </a:lnTo>
                <a:lnTo>
                  <a:pt x="248" y="99"/>
                </a:lnTo>
                <a:lnTo>
                  <a:pt x="247" y="97"/>
                </a:lnTo>
                <a:lnTo>
                  <a:pt x="246" y="96"/>
                </a:lnTo>
                <a:lnTo>
                  <a:pt x="245" y="94"/>
                </a:lnTo>
                <a:lnTo>
                  <a:pt x="244" y="92"/>
                </a:lnTo>
                <a:lnTo>
                  <a:pt x="243" y="90"/>
                </a:lnTo>
                <a:lnTo>
                  <a:pt x="243" y="88"/>
                </a:lnTo>
                <a:lnTo>
                  <a:pt x="242" y="86"/>
                </a:lnTo>
                <a:lnTo>
                  <a:pt x="241" y="84"/>
                </a:lnTo>
                <a:lnTo>
                  <a:pt x="241" y="82"/>
                </a:lnTo>
                <a:lnTo>
                  <a:pt x="240" y="80"/>
                </a:lnTo>
                <a:lnTo>
                  <a:pt x="240" y="78"/>
                </a:lnTo>
                <a:lnTo>
                  <a:pt x="240" y="76"/>
                </a:lnTo>
                <a:lnTo>
                  <a:pt x="240" y="74"/>
                </a:lnTo>
                <a:lnTo>
                  <a:pt x="240" y="71"/>
                </a:lnTo>
                <a:lnTo>
                  <a:pt x="240" y="69"/>
                </a:lnTo>
                <a:lnTo>
                  <a:pt x="240" y="67"/>
                </a:lnTo>
                <a:lnTo>
                  <a:pt x="241" y="65"/>
                </a:lnTo>
                <a:lnTo>
                  <a:pt x="241" y="63"/>
                </a:lnTo>
                <a:lnTo>
                  <a:pt x="242" y="61"/>
                </a:lnTo>
                <a:lnTo>
                  <a:pt x="243" y="59"/>
                </a:lnTo>
                <a:lnTo>
                  <a:pt x="243" y="57"/>
                </a:lnTo>
                <a:lnTo>
                  <a:pt x="244" y="55"/>
                </a:lnTo>
                <a:lnTo>
                  <a:pt x="245" y="53"/>
                </a:lnTo>
                <a:lnTo>
                  <a:pt x="246" y="51"/>
                </a:lnTo>
                <a:lnTo>
                  <a:pt x="247" y="50"/>
                </a:lnTo>
                <a:lnTo>
                  <a:pt x="248" y="48"/>
                </a:lnTo>
                <a:lnTo>
                  <a:pt x="250" y="46"/>
                </a:lnTo>
                <a:lnTo>
                  <a:pt x="251" y="45"/>
                </a:lnTo>
                <a:lnTo>
                  <a:pt x="253" y="43"/>
                </a:lnTo>
                <a:lnTo>
                  <a:pt x="254" y="42"/>
                </a:lnTo>
                <a:lnTo>
                  <a:pt x="256" y="41"/>
                </a:lnTo>
                <a:lnTo>
                  <a:pt x="257" y="39"/>
                </a:lnTo>
                <a:lnTo>
                  <a:pt x="259" y="38"/>
                </a:lnTo>
                <a:lnTo>
                  <a:pt x="260" y="37"/>
                </a:lnTo>
                <a:lnTo>
                  <a:pt x="262" y="36"/>
                </a:lnTo>
                <a:lnTo>
                  <a:pt x="264" y="35"/>
                </a:lnTo>
                <a:lnTo>
                  <a:pt x="266" y="34"/>
                </a:lnTo>
                <a:lnTo>
                  <a:pt x="268" y="34"/>
                </a:lnTo>
                <a:lnTo>
                  <a:pt x="270" y="33"/>
                </a:lnTo>
                <a:lnTo>
                  <a:pt x="272" y="32"/>
                </a:lnTo>
                <a:lnTo>
                  <a:pt x="274" y="32"/>
                </a:lnTo>
                <a:lnTo>
                  <a:pt x="276" y="32"/>
                </a:lnTo>
                <a:lnTo>
                  <a:pt x="278" y="31"/>
                </a:lnTo>
                <a:lnTo>
                  <a:pt x="280" y="31"/>
                </a:lnTo>
                <a:lnTo>
                  <a:pt x="282" y="31"/>
                </a:lnTo>
                <a:close/>
                <a:moveTo>
                  <a:pt x="170" y="0"/>
                </a:moveTo>
                <a:lnTo>
                  <a:pt x="173" y="0"/>
                </a:lnTo>
                <a:lnTo>
                  <a:pt x="176" y="0"/>
                </a:lnTo>
                <a:lnTo>
                  <a:pt x="178" y="0"/>
                </a:lnTo>
                <a:lnTo>
                  <a:pt x="181" y="1"/>
                </a:lnTo>
                <a:lnTo>
                  <a:pt x="184" y="2"/>
                </a:lnTo>
                <a:lnTo>
                  <a:pt x="186" y="2"/>
                </a:lnTo>
                <a:lnTo>
                  <a:pt x="189" y="3"/>
                </a:lnTo>
                <a:lnTo>
                  <a:pt x="191" y="4"/>
                </a:lnTo>
                <a:lnTo>
                  <a:pt x="194" y="5"/>
                </a:lnTo>
                <a:lnTo>
                  <a:pt x="196" y="6"/>
                </a:lnTo>
                <a:lnTo>
                  <a:pt x="198" y="8"/>
                </a:lnTo>
                <a:lnTo>
                  <a:pt x="201" y="9"/>
                </a:lnTo>
                <a:lnTo>
                  <a:pt x="203" y="10"/>
                </a:lnTo>
                <a:lnTo>
                  <a:pt x="205" y="12"/>
                </a:lnTo>
                <a:lnTo>
                  <a:pt x="207" y="14"/>
                </a:lnTo>
                <a:lnTo>
                  <a:pt x="209" y="15"/>
                </a:lnTo>
                <a:lnTo>
                  <a:pt x="211" y="18"/>
                </a:lnTo>
                <a:lnTo>
                  <a:pt x="212" y="19"/>
                </a:lnTo>
                <a:lnTo>
                  <a:pt x="214" y="22"/>
                </a:lnTo>
                <a:lnTo>
                  <a:pt x="215" y="24"/>
                </a:lnTo>
                <a:lnTo>
                  <a:pt x="217" y="26"/>
                </a:lnTo>
                <a:lnTo>
                  <a:pt x="218" y="28"/>
                </a:lnTo>
                <a:lnTo>
                  <a:pt x="219" y="31"/>
                </a:lnTo>
                <a:lnTo>
                  <a:pt x="220" y="33"/>
                </a:lnTo>
                <a:lnTo>
                  <a:pt x="221" y="35"/>
                </a:lnTo>
                <a:lnTo>
                  <a:pt x="222" y="38"/>
                </a:lnTo>
                <a:lnTo>
                  <a:pt x="223" y="40"/>
                </a:lnTo>
                <a:lnTo>
                  <a:pt x="224" y="43"/>
                </a:lnTo>
                <a:lnTo>
                  <a:pt x="224" y="45"/>
                </a:lnTo>
                <a:lnTo>
                  <a:pt x="224" y="48"/>
                </a:lnTo>
                <a:lnTo>
                  <a:pt x="225" y="51"/>
                </a:lnTo>
                <a:lnTo>
                  <a:pt x="225" y="54"/>
                </a:lnTo>
                <a:lnTo>
                  <a:pt x="225" y="57"/>
                </a:lnTo>
                <a:lnTo>
                  <a:pt x="224" y="59"/>
                </a:lnTo>
                <a:lnTo>
                  <a:pt x="224" y="62"/>
                </a:lnTo>
                <a:lnTo>
                  <a:pt x="224" y="65"/>
                </a:lnTo>
                <a:lnTo>
                  <a:pt x="223" y="68"/>
                </a:lnTo>
                <a:lnTo>
                  <a:pt x="222" y="70"/>
                </a:lnTo>
                <a:lnTo>
                  <a:pt x="221" y="73"/>
                </a:lnTo>
                <a:lnTo>
                  <a:pt x="220" y="75"/>
                </a:lnTo>
                <a:lnTo>
                  <a:pt x="219" y="78"/>
                </a:lnTo>
                <a:lnTo>
                  <a:pt x="218" y="80"/>
                </a:lnTo>
                <a:lnTo>
                  <a:pt x="217" y="82"/>
                </a:lnTo>
                <a:lnTo>
                  <a:pt x="215" y="84"/>
                </a:lnTo>
                <a:lnTo>
                  <a:pt x="214" y="86"/>
                </a:lnTo>
                <a:lnTo>
                  <a:pt x="212" y="88"/>
                </a:lnTo>
                <a:lnTo>
                  <a:pt x="211" y="90"/>
                </a:lnTo>
                <a:lnTo>
                  <a:pt x="209" y="92"/>
                </a:lnTo>
                <a:lnTo>
                  <a:pt x="207" y="94"/>
                </a:lnTo>
                <a:lnTo>
                  <a:pt x="205" y="96"/>
                </a:lnTo>
                <a:lnTo>
                  <a:pt x="203" y="97"/>
                </a:lnTo>
                <a:lnTo>
                  <a:pt x="201" y="99"/>
                </a:lnTo>
                <a:lnTo>
                  <a:pt x="198" y="100"/>
                </a:lnTo>
                <a:lnTo>
                  <a:pt x="196" y="101"/>
                </a:lnTo>
                <a:lnTo>
                  <a:pt x="194" y="103"/>
                </a:lnTo>
                <a:lnTo>
                  <a:pt x="191" y="104"/>
                </a:lnTo>
                <a:lnTo>
                  <a:pt x="189" y="105"/>
                </a:lnTo>
                <a:lnTo>
                  <a:pt x="186" y="106"/>
                </a:lnTo>
                <a:lnTo>
                  <a:pt x="184" y="106"/>
                </a:lnTo>
                <a:lnTo>
                  <a:pt x="181" y="107"/>
                </a:lnTo>
                <a:lnTo>
                  <a:pt x="178" y="107"/>
                </a:lnTo>
                <a:lnTo>
                  <a:pt x="176" y="108"/>
                </a:lnTo>
                <a:lnTo>
                  <a:pt x="173" y="108"/>
                </a:lnTo>
                <a:lnTo>
                  <a:pt x="170" y="108"/>
                </a:lnTo>
                <a:lnTo>
                  <a:pt x="168" y="108"/>
                </a:lnTo>
                <a:lnTo>
                  <a:pt x="165" y="108"/>
                </a:lnTo>
                <a:lnTo>
                  <a:pt x="162" y="107"/>
                </a:lnTo>
                <a:lnTo>
                  <a:pt x="159" y="107"/>
                </a:lnTo>
                <a:lnTo>
                  <a:pt x="157" y="106"/>
                </a:lnTo>
                <a:lnTo>
                  <a:pt x="154" y="106"/>
                </a:lnTo>
                <a:lnTo>
                  <a:pt x="152" y="105"/>
                </a:lnTo>
                <a:lnTo>
                  <a:pt x="149" y="104"/>
                </a:lnTo>
                <a:lnTo>
                  <a:pt x="147" y="103"/>
                </a:lnTo>
                <a:lnTo>
                  <a:pt x="144" y="101"/>
                </a:lnTo>
                <a:lnTo>
                  <a:pt x="142" y="100"/>
                </a:lnTo>
                <a:lnTo>
                  <a:pt x="140" y="99"/>
                </a:lnTo>
                <a:lnTo>
                  <a:pt x="138" y="97"/>
                </a:lnTo>
                <a:lnTo>
                  <a:pt x="136" y="96"/>
                </a:lnTo>
                <a:lnTo>
                  <a:pt x="134" y="94"/>
                </a:lnTo>
                <a:lnTo>
                  <a:pt x="132" y="92"/>
                </a:lnTo>
                <a:lnTo>
                  <a:pt x="130" y="90"/>
                </a:lnTo>
                <a:lnTo>
                  <a:pt x="129" y="88"/>
                </a:lnTo>
                <a:lnTo>
                  <a:pt x="127" y="86"/>
                </a:lnTo>
                <a:lnTo>
                  <a:pt x="125" y="84"/>
                </a:lnTo>
                <a:lnTo>
                  <a:pt x="124" y="82"/>
                </a:lnTo>
                <a:lnTo>
                  <a:pt x="122" y="80"/>
                </a:lnTo>
                <a:lnTo>
                  <a:pt x="121" y="78"/>
                </a:lnTo>
                <a:lnTo>
                  <a:pt x="120" y="75"/>
                </a:lnTo>
                <a:lnTo>
                  <a:pt x="119" y="73"/>
                </a:lnTo>
                <a:lnTo>
                  <a:pt x="118" y="70"/>
                </a:lnTo>
                <a:lnTo>
                  <a:pt x="118" y="68"/>
                </a:lnTo>
                <a:lnTo>
                  <a:pt x="117" y="65"/>
                </a:lnTo>
                <a:lnTo>
                  <a:pt x="116" y="62"/>
                </a:lnTo>
                <a:lnTo>
                  <a:pt x="116" y="59"/>
                </a:lnTo>
                <a:lnTo>
                  <a:pt x="116" y="57"/>
                </a:lnTo>
                <a:lnTo>
                  <a:pt x="116" y="54"/>
                </a:lnTo>
                <a:lnTo>
                  <a:pt x="116" y="51"/>
                </a:lnTo>
                <a:lnTo>
                  <a:pt x="116" y="48"/>
                </a:lnTo>
                <a:lnTo>
                  <a:pt x="116" y="45"/>
                </a:lnTo>
                <a:lnTo>
                  <a:pt x="117" y="43"/>
                </a:lnTo>
                <a:lnTo>
                  <a:pt x="118" y="40"/>
                </a:lnTo>
                <a:lnTo>
                  <a:pt x="118" y="38"/>
                </a:lnTo>
                <a:lnTo>
                  <a:pt x="119" y="35"/>
                </a:lnTo>
                <a:lnTo>
                  <a:pt x="120" y="33"/>
                </a:lnTo>
                <a:lnTo>
                  <a:pt x="121" y="31"/>
                </a:lnTo>
                <a:lnTo>
                  <a:pt x="122" y="28"/>
                </a:lnTo>
                <a:lnTo>
                  <a:pt x="124" y="26"/>
                </a:lnTo>
                <a:lnTo>
                  <a:pt x="125" y="24"/>
                </a:lnTo>
                <a:lnTo>
                  <a:pt x="127" y="22"/>
                </a:lnTo>
                <a:lnTo>
                  <a:pt x="129" y="19"/>
                </a:lnTo>
                <a:lnTo>
                  <a:pt x="130" y="18"/>
                </a:lnTo>
                <a:lnTo>
                  <a:pt x="132" y="15"/>
                </a:lnTo>
                <a:lnTo>
                  <a:pt x="134" y="14"/>
                </a:lnTo>
                <a:lnTo>
                  <a:pt x="136" y="12"/>
                </a:lnTo>
                <a:lnTo>
                  <a:pt x="138" y="10"/>
                </a:lnTo>
                <a:lnTo>
                  <a:pt x="140" y="9"/>
                </a:lnTo>
                <a:lnTo>
                  <a:pt x="142" y="8"/>
                </a:lnTo>
                <a:lnTo>
                  <a:pt x="144" y="6"/>
                </a:lnTo>
                <a:lnTo>
                  <a:pt x="147" y="5"/>
                </a:lnTo>
                <a:lnTo>
                  <a:pt x="149" y="4"/>
                </a:lnTo>
                <a:lnTo>
                  <a:pt x="152" y="3"/>
                </a:lnTo>
                <a:lnTo>
                  <a:pt x="154" y="2"/>
                </a:lnTo>
                <a:lnTo>
                  <a:pt x="157" y="2"/>
                </a:lnTo>
                <a:lnTo>
                  <a:pt x="159" y="1"/>
                </a:lnTo>
                <a:lnTo>
                  <a:pt x="162" y="0"/>
                </a:lnTo>
                <a:lnTo>
                  <a:pt x="165" y="0"/>
                </a:lnTo>
                <a:lnTo>
                  <a:pt x="168" y="0"/>
                </a:lnTo>
                <a:lnTo>
                  <a:pt x="170" y="0"/>
                </a:lnTo>
                <a:close/>
              </a:path>
            </a:pathLst>
          </a:custGeom>
          <a:solidFill>
            <a:schemeClr val="bg1"/>
          </a:solidFill>
          <a:ln>
            <a:noFill/>
          </a:ln>
        </p:spPr>
        <p:txBody>
          <a:bodyPr vert="horz" wrap="square" lIns="91424" tIns="45712" rIns="91424" bIns="45712" numCol="1" anchor="t" anchorCtr="0" compatLnSpc="1"/>
          <a:lstStyle/>
          <a:p>
            <a:endParaRPr lang="zh-CN" altLang="en-US"/>
          </a:p>
        </p:txBody>
      </p:sp>
      <p:sp>
        <p:nvSpPr>
          <p:cNvPr id="7" name="矩形 6"/>
          <p:cNvSpPr/>
          <p:nvPr/>
        </p:nvSpPr>
        <p:spPr>
          <a:xfrm>
            <a:off x="3266630" y="1638300"/>
            <a:ext cx="1586529" cy="2009778"/>
          </a:xfrm>
          <a:prstGeom prst="rect">
            <a:avLst/>
          </a:prstGeom>
          <a:noFill/>
          <a:ln w="28575">
            <a:solidFill>
              <a:srgbClr val="C00000"/>
            </a:solidFill>
            <a:prstDash val="lg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152"/>
                                        </p:tgtEl>
                                        <p:attrNameLst>
                                          <p:attrName>style.visibility</p:attrName>
                                        </p:attrNameLst>
                                      </p:cBhvr>
                                      <p:to>
                                        <p:strVal val="visible"/>
                                      </p:to>
                                    </p:set>
                                    <p:animEffect transition="in" filter="fade">
                                      <p:cBhvr>
                                        <p:cTn id="7" dur="8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2517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分类评估</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社会团体</a:t>
            </a:r>
          </a:p>
        </p:txBody>
      </p:sp>
      <p:sp>
        <p:nvSpPr>
          <p:cNvPr id="6" name="矩形 5"/>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a:xfrm>
            <a:off x="8105140" y="5605836"/>
            <a:ext cx="2133600" cy="273844"/>
          </a:xfrm>
        </p:spPr>
        <p:txBody>
          <a:bodyPr/>
          <a:lstStyle/>
          <a:p>
            <a:fld id="{D60D1EDE-7116-2443-9BDD-368CE5B37660}" type="slidenum">
              <a:rPr lang="en-US" smtClean="0">
                <a:solidFill>
                  <a:prstClr val="black">
                    <a:tint val="75000"/>
                  </a:prstClr>
                </a:solidFill>
              </a:rPr>
              <a:pPr/>
              <a:t>14</a:t>
            </a:fld>
            <a:endParaRPr lang="en-US" dirty="0">
              <a:solidFill>
                <a:prstClr val="black">
                  <a:tint val="75000"/>
                </a:prstClr>
              </a:solidFill>
            </a:endParaRPr>
          </a:p>
        </p:txBody>
      </p:sp>
      <p:grpSp>
        <p:nvGrpSpPr>
          <p:cNvPr id="8212" name="组合 8211"/>
          <p:cNvGrpSpPr/>
          <p:nvPr/>
        </p:nvGrpSpPr>
        <p:grpSpPr>
          <a:xfrm>
            <a:off x="2494916" y="2251432"/>
            <a:ext cx="7362824" cy="3713981"/>
            <a:chOff x="952501" y="1588484"/>
            <a:chExt cx="7362824" cy="3713981"/>
          </a:xfrm>
        </p:grpSpPr>
        <p:grpSp>
          <p:nvGrpSpPr>
            <p:cNvPr id="22" name="组合 21"/>
            <p:cNvGrpSpPr/>
            <p:nvPr/>
          </p:nvGrpSpPr>
          <p:grpSpPr>
            <a:xfrm>
              <a:off x="1294733" y="1588484"/>
              <a:ext cx="6708399" cy="3264526"/>
              <a:chOff x="1837658" y="2255234"/>
              <a:chExt cx="6708399" cy="3264526"/>
            </a:xfrm>
          </p:grpSpPr>
          <p:grpSp>
            <p:nvGrpSpPr>
              <p:cNvPr id="11" name="组合 10"/>
              <p:cNvGrpSpPr/>
              <p:nvPr/>
            </p:nvGrpSpPr>
            <p:grpSpPr>
              <a:xfrm>
                <a:off x="1837658" y="2255234"/>
                <a:ext cx="6708399" cy="3264526"/>
                <a:chOff x="1844285" y="2631339"/>
                <a:chExt cx="5939624" cy="2424905"/>
              </a:xfrm>
            </p:grpSpPr>
            <p:sp>
              <p:nvSpPr>
                <p:cNvPr id="4" name="流程图: 联系 3"/>
                <p:cNvSpPr/>
                <p:nvPr/>
              </p:nvSpPr>
              <p:spPr>
                <a:xfrm>
                  <a:off x="4276497" y="4018019"/>
                  <a:ext cx="1318462" cy="1038225"/>
                </a:xfrm>
                <a:prstGeom prst="flowChartConnector">
                  <a:avLst/>
                </a:prstGeom>
                <a:solidFill>
                  <a:srgbClr val="F8F1E8"/>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826647" y="2631339"/>
                  <a:ext cx="957262" cy="228618"/>
                </a:xfrm>
                <a:prstGeom prst="rect">
                  <a:avLst/>
                </a:prstGeom>
                <a:noFill/>
              </p:spPr>
              <p:txBody>
                <a:bodyPr wrap="square" rtlCol="0">
                  <a:spAutoFit/>
                </a:bodyPr>
                <a:lstStyle/>
                <a:p>
                  <a:pPr algn="ctr"/>
                  <a:r>
                    <a:rPr lang="zh-CN" altLang="en-US" sz="1400" b="1" dirty="0">
                      <a:solidFill>
                        <a:schemeClr val="bg1"/>
                      </a:solidFill>
                      <a:latin typeface="微软雅黑" panose="020B0503020204020204" charset="-122"/>
                      <a:ea typeface="微软雅黑" panose="020B0503020204020204" charset="-122"/>
                    </a:rPr>
                    <a:t>关联方信息</a:t>
                  </a:r>
                </a:p>
              </p:txBody>
            </p:sp>
            <p:sp>
              <p:nvSpPr>
                <p:cNvPr id="12" name="TextBox 11"/>
                <p:cNvSpPr txBox="1"/>
                <p:nvPr/>
              </p:nvSpPr>
              <p:spPr>
                <a:xfrm>
                  <a:off x="4512571" y="4203753"/>
                  <a:ext cx="1028455" cy="640130"/>
                </a:xfrm>
                <a:prstGeom prst="rect">
                  <a:avLst/>
                </a:prstGeom>
                <a:noFill/>
              </p:spPr>
              <p:txBody>
                <a:bodyPr wrap="square" rtlCol="0">
                  <a:spAutoFit/>
                </a:bodyPr>
                <a:lstStyle/>
                <a:p>
                  <a:pPr>
                    <a:lnSpc>
                      <a:spcPts val="3000"/>
                    </a:lnSpc>
                  </a:pPr>
                  <a:r>
                    <a:rPr lang="zh-CN" altLang="en-US" sz="1600" b="1" dirty="0">
                      <a:latin typeface="+mj-ea"/>
                      <a:ea typeface="+mj-ea"/>
                    </a:rPr>
                    <a:t>社会团体</a:t>
                  </a:r>
                  <a:endParaRPr lang="en-US" altLang="zh-CN" sz="1600" b="1" dirty="0">
                    <a:latin typeface="+mj-ea"/>
                    <a:ea typeface="+mj-ea"/>
                  </a:endParaRPr>
                </a:p>
                <a:p>
                  <a:pPr>
                    <a:lnSpc>
                      <a:spcPts val="3000"/>
                    </a:lnSpc>
                  </a:pPr>
                  <a:r>
                    <a:rPr lang="zh-CN" altLang="en-US" sz="1600" b="1" dirty="0">
                      <a:latin typeface="+mj-ea"/>
                      <a:ea typeface="+mj-ea"/>
                    </a:rPr>
                    <a:t>评价指标</a:t>
                  </a:r>
                </a:p>
              </p:txBody>
            </p:sp>
            <p:sp>
              <p:nvSpPr>
                <p:cNvPr id="13" name="TextBox 12"/>
                <p:cNvSpPr txBox="1"/>
                <p:nvPr/>
              </p:nvSpPr>
              <p:spPr>
                <a:xfrm>
                  <a:off x="1844285" y="2645242"/>
                  <a:ext cx="957262" cy="228618"/>
                </a:xfrm>
                <a:prstGeom prst="rect">
                  <a:avLst/>
                </a:prstGeom>
                <a:noFill/>
              </p:spPr>
              <p:txBody>
                <a:bodyPr wrap="square" rtlCol="0">
                  <a:spAutoFit/>
                </a:bodyPr>
                <a:lstStyle/>
                <a:p>
                  <a:pPr algn="ctr"/>
                  <a:r>
                    <a:rPr lang="zh-CN" altLang="en-US" sz="1400" b="1" dirty="0">
                      <a:solidFill>
                        <a:schemeClr val="bg1"/>
                      </a:solidFill>
                      <a:latin typeface="微软雅黑" panose="020B0503020204020204" charset="-122"/>
                      <a:ea typeface="微软雅黑" panose="020B0503020204020204" charset="-122"/>
                    </a:rPr>
                    <a:t>基础信息</a:t>
                  </a:r>
                  <a:endParaRPr lang="en-US" altLang="zh-CN" sz="1400" b="1" dirty="0">
                    <a:solidFill>
                      <a:schemeClr val="bg1"/>
                    </a:solidFill>
                    <a:latin typeface="微软雅黑" panose="020B0503020204020204" charset="-122"/>
                    <a:ea typeface="微软雅黑" panose="020B0503020204020204" charset="-122"/>
                  </a:endParaRPr>
                </a:p>
              </p:txBody>
            </p:sp>
            <p:sp>
              <p:nvSpPr>
                <p:cNvPr id="14" name="TextBox 13"/>
                <p:cNvSpPr txBox="1"/>
                <p:nvPr/>
              </p:nvSpPr>
              <p:spPr>
                <a:xfrm>
                  <a:off x="3390310" y="2640866"/>
                  <a:ext cx="1148154" cy="228618"/>
                </a:xfrm>
                <a:prstGeom prst="rect">
                  <a:avLst/>
                </a:prstGeom>
                <a:noFill/>
              </p:spPr>
              <p:txBody>
                <a:bodyPr wrap="square" rtlCol="0">
                  <a:spAutoFit/>
                </a:bodyPr>
                <a:lstStyle/>
                <a:p>
                  <a:pPr algn="ctr"/>
                  <a:r>
                    <a:rPr lang="zh-CN" altLang="en-US" sz="1400" b="1" dirty="0">
                      <a:solidFill>
                        <a:schemeClr val="bg1"/>
                      </a:solidFill>
                      <a:latin typeface="微软雅黑" panose="020B0503020204020204" charset="-122"/>
                      <a:ea typeface="微软雅黑" panose="020B0503020204020204" charset="-122"/>
                    </a:rPr>
                    <a:t>协管部门信息</a:t>
                  </a:r>
                </a:p>
              </p:txBody>
            </p:sp>
          </p:grpSp>
          <p:sp>
            <p:nvSpPr>
              <p:cNvPr id="16" name="TextBox 15"/>
              <p:cNvSpPr txBox="1"/>
              <p:nvPr/>
            </p:nvSpPr>
            <p:spPr>
              <a:xfrm>
                <a:off x="1914526" y="2614660"/>
                <a:ext cx="1057274" cy="707886"/>
              </a:xfrm>
              <a:prstGeom prst="rect">
                <a:avLst/>
              </a:prstGeom>
              <a:noFill/>
            </p:spPr>
            <p:txBody>
              <a:bodyPr wrap="square" rtlCol="0">
                <a:spAutoFit/>
              </a:bodyPr>
              <a:lstStyle/>
              <a:p>
                <a:r>
                  <a:rPr lang="zh-CN" altLang="en-US" sz="1000" dirty="0">
                    <a:solidFill>
                      <a:schemeClr val="bg1"/>
                    </a:solidFill>
                    <a:latin typeface="微软雅黑" panose="020B0503020204020204" charset="-122"/>
                    <a:ea typeface="微软雅黑" panose="020B0503020204020204" charset="-122"/>
                  </a:rPr>
                  <a:t>登记信息</a:t>
                </a:r>
                <a:endParaRPr lang="en-US" altLang="zh-CN" sz="1000" dirty="0">
                  <a:solidFill>
                    <a:schemeClr val="bg1"/>
                  </a:solidFill>
                  <a:latin typeface="微软雅黑" panose="020B0503020204020204" charset="-122"/>
                  <a:ea typeface="微软雅黑" panose="020B0503020204020204" charset="-122"/>
                </a:endParaRPr>
              </a:p>
              <a:p>
                <a:r>
                  <a:rPr lang="zh-CN" altLang="en-US" sz="1000" dirty="0">
                    <a:solidFill>
                      <a:schemeClr val="bg1"/>
                    </a:solidFill>
                    <a:latin typeface="微软雅黑" panose="020B0503020204020204" charset="-122"/>
                    <a:ea typeface="微软雅黑" panose="020B0503020204020204" charset="-122"/>
                  </a:rPr>
                  <a:t>年检信息</a:t>
                </a:r>
                <a:endParaRPr lang="en-US" altLang="zh-CN" sz="1000" dirty="0">
                  <a:solidFill>
                    <a:schemeClr val="bg1"/>
                  </a:solidFill>
                  <a:latin typeface="微软雅黑" panose="020B0503020204020204" charset="-122"/>
                  <a:ea typeface="微软雅黑" panose="020B0503020204020204" charset="-122"/>
                </a:endParaRPr>
              </a:p>
              <a:p>
                <a:r>
                  <a:rPr lang="zh-CN" altLang="en-US" sz="1000" dirty="0">
                    <a:solidFill>
                      <a:schemeClr val="bg1"/>
                    </a:solidFill>
                    <a:latin typeface="微软雅黑" panose="020B0503020204020204" charset="-122"/>
                    <a:ea typeface="微软雅黑" panose="020B0503020204020204" charset="-122"/>
                  </a:rPr>
                  <a:t>监督检查信息</a:t>
                </a:r>
                <a:endParaRPr lang="en-US" altLang="zh-CN" sz="1000" dirty="0">
                  <a:solidFill>
                    <a:schemeClr val="bg1"/>
                  </a:solidFill>
                  <a:latin typeface="微软雅黑" panose="020B0503020204020204" charset="-122"/>
                  <a:ea typeface="微软雅黑" panose="020B0503020204020204" charset="-122"/>
                </a:endParaRPr>
              </a:p>
              <a:p>
                <a:r>
                  <a:rPr lang="zh-CN" altLang="en-US" sz="1000" dirty="0">
                    <a:solidFill>
                      <a:schemeClr val="bg1"/>
                    </a:solidFill>
                    <a:latin typeface="微软雅黑" panose="020B0503020204020204" charset="-122"/>
                    <a:ea typeface="微软雅黑" panose="020B0503020204020204" charset="-122"/>
                  </a:rPr>
                  <a:t>投诉举报信息</a:t>
                </a:r>
              </a:p>
            </p:txBody>
          </p:sp>
          <p:sp>
            <p:nvSpPr>
              <p:cNvPr id="18" name="TextBox 17"/>
              <p:cNvSpPr txBox="1"/>
              <p:nvPr/>
            </p:nvSpPr>
            <p:spPr>
              <a:xfrm>
                <a:off x="3668662" y="2624185"/>
                <a:ext cx="1265287" cy="707886"/>
              </a:xfrm>
              <a:prstGeom prst="rect">
                <a:avLst/>
              </a:prstGeom>
              <a:noFill/>
            </p:spPr>
            <p:txBody>
              <a:bodyPr wrap="square" rtlCol="0">
                <a:spAutoFit/>
              </a:bodyPr>
              <a:lstStyle/>
              <a:p>
                <a:r>
                  <a:rPr lang="zh-CN" altLang="en-US" sz="1000" dirty="0">
                    <a:solidFill>
                      <a:schemeClr val="bg1"/>
                    </a:solidFill>
                    <a:latin typeface="+mj-ea"/>
                    <a:ea typeface="+mj-ea"/>
                  </a:rPr>
                  <a:t>各类行政处罚信</a:t>
                </a:r>
                <a:endParaRPr lang="en-US" altLang="zh-CN" sz="1000" dirty="0">
                  <a:solidFill>
                    <a:schemeClr val="bg1"/>
                  </a:solidFill>
                  <a:latin typeface="+mj-ea"/>
                  <a:ea typeface="+mj-ea"/>
                </a:endParaRPr>
              </a:p>
              <a:p>
                <a:r>
                  <a:rPr lang="zh-CN" altLang="en-US" sz="1000" dirty="0">
                    <a:solidFill>
                      <a:schemeClr val="bg1"/>
                    </a:solidFill>
                    <a:latin typeface="+mj-ea"/>
                    <a:ea typeface="+mj-ea"/>
                  </a:rPr>
                  <a:t>息、国家层面管</a:t>
                </a:r>
                <a:endParaRPr lang="en-US" altLang="zh-CN" sz="1000" dirty="0">
                  <a:solidFill>
                    <a:schemeClr val="bg1"/>
                  </a:solidFill>
                  <a:latin typeface="+mj-ea"/>
                  <a:ea typeface="+mj-ea"/>
                </a:endParaRPr>
              </a:p>
              <a:p>
                <a:r>
                  <a:rPr lang="zh-CN" altLang="en-US" sz="1000" dirty="0">
                    <a:solidFill>
                      <a:schemeClr val="bg1"/>
                    </a:solidFill>
                    <a:latin typeface="+mj-ea"/>
                    <a:ea typeface="+mj-ea"/>
                  </a:rPr>
                  <a:t>理部门监督检查</a:t>
                </a:r>
                <a:endParaRPr lang="en-US" altLang="zh-CN" sz="1000" dirty="0">
                  <a:solidFill>
                    <a:schemeClr val="bg1"/>
                  </a:solidFill>
                  <a:latin typeface="+mj-ea"/>
                  <a:ea typeface="+mj-ea"/>
                </a:endParaRPr>
              </a:p>
              <a:p>
                <a:r>
                  <a:rPr lang="zh-CN" altLang="en-US" sz="1000" dirty="0">
                    <a:solidFill>
                      <a:schemeClr val="bg1"/>
                    </a:solidFill>
                    <a:latin typeface="+mj-ea"/>
                    <a:ea typeface="+mj-ea"/>
                  </a:rPr>
                  <a:t>信息</a:t>
                </a:r>
              </a:p>
            </p:txBody>
          </p:sp>
          <p:sp>
            <p:nvSpPr>
              <p:cNvPr id="19" name="TextBox 18"/>
              <p:cNvSpPr txBox="1"/>
              <p:nvPr/>
            </p:nvSpPr>
            <p:spPr>
              <a:xfrm>
                <a:off x="5753099" y="2586829"/>
                <a:ext cx="1057274" cy="707886"/>
              </a:xfrm>
              <a:prstGeom prst="rect">
                <a:avLst/>
              </a:prstGeom>
              <a:noFill/>
            </p:spPr>
            <p:txBody>
              <a:bodyPr wrap="square" rtlCol="0">
                <a:spAutoFit/>
              </a:bodyPr>
              <a:lstStyle/>
              <a:p>
                <a:r>
                  <a:rPr lang="zh-CN" altLang="en-US" sz="1000" dirty="0">
                    <a:solidFill>
                      <a:schemeClr val="bg1"/>
                    </a:solidFill>
                    <a:latin typeface="+mj-ea"/>
                    <a:ea typeface="+mj-ea"/>
                  </a:rPr>
                  <a:t>失信信息</a:t>
                </a:r>
                <a:endParaRPr lang="en-US" altLang="zh-CN" sz="1000" dirty="0">
                  <a:solidFill>
                    <a:schemeClr val="bg1"/>
                  </a:solidFill>
                  <a:latin typeface="+mj-ea"/>
                  <a:ea typeface="+mj-ea"/>
                </a:endParaRPr>
              </a:p>
              <a:p>
                <a:r>
                  <a:rPr lang="zh-CN" altLang="en-US" sz="1000" dirty="0">
                    <a:solidFill>
                      <a:schemeClr val="bg1"/>
                    </a:solidFill>
                    <a:latin typeface="+mj-ea"/>
                    <a:ea typeface="+mj-ea"/>
                  </a:rPr>
                  <a:t>被执行信息</a:t>
                </a:r>
                <a:endParaRPr lang="en-US" altLang="zh-CN" sz="1000" dirty="0">
                  <a:solidFill>
                    <a:schemeClr val="bg1"/>
                  </a:solidFill>
                  <a:latin typeface="+mj-ea"/>
                  <a:ea typeface="+mj-ea"/>
                </a:endParaRPr>
              </a:p>
              <a:p>
                <a:r>
                  <a:rPr lang="zh-CN" altLang="en-US" sz="1000" dirty="0">
                    <a:solidFill>
                      <a:schemeClr val="bg1"/>
                    </a:solidFill>
                    <a:latin typeface="+mj-ea"/>
                    <a:ea typeface="+mj-ea"/>
                  </a:rPr>
                  <a:t>法院公告</a:t>
                </a:r>
                <a:endParaRPr lang="en-US" altLang="zh-CN" sz="1000" dirty="0">
                  <a:solidFill>
                    <a:schemeClr val="bg1"/>
                  </a:solidFill>
                  <a:latin typeface="+mj-ea"/>
                  <a:ea typeface="+mj-ea"/>
                </a:endParaRPr>
              </a:p>
              <a:p>
                <a:r>
                  <a:rPr lang="zh-CN" altLang="en-US" sz="1000" dirty="0">
                    <a:solidFill>
                      <a:schemeClr val="bg1"/>
                    </a:solidFill>
                    <a:latin typeface="+mj-ea"/>
                    <a:ea typeface="+mj-ea"/>
                  </a:rPr>
                  <a:t>法院判决</a:t>
                </a:r>
              </a:p>
            </p:txBody>
          </p:sp>
        </p:grpSp>
        <p:cxnSp>
          <p:nvCxnSpPr>
            <p:cNvPr id="21" name="肘形连接符 20"/>
            <p:cNvCxnSpPr/>
            <p:nvPr/>
          </p:nvCxnSpPr>
          <p:spPr>
            <a:xfrm rot="16200000" flipH="1">
              <a:off x="2623761" y="1932423"/>
              <a:ext cx="337069" cy="2046476"/>
            </a:xfrm>
            <a:prstGeom prst="bentConnector2">
              <a:avLst/>
            </a:prstGeom>
            <a:ln w="19050">
              <a:solidFill>
                <a:schemeClr val="bg1">
                  <a:lumMod val="5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29" name="直接连接符 28"/>
            <p:cNvCxnSpPr/>
            <p:nvPr/>
          </p:nvCxnSpPr>
          <p:spPr>
            <a:xfrm>
              <a:off x="3682950" y="2786493"/>
              <a:ext cx="6293" cy="337706"/>
            </a:xfrm>
            <a:prstGeom prst="line">
              <a:avLst/>
            </a:prstGeom>
            <a:ln w="19050">
              <a:solidFill>
                <a:schemeClr val="bg1">
                  <a:lumMod val="5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31" name="肘形连接符 30"/>
            <p:cNvCxnSpPr/>
            <p:nvPr/>
          </p:nvCxnSpPr>
          <p:spPr>
            <a:xfrm rot="5400000">
              <a:off x="4507224" y="2094803"/>
              <a:ext cx="337704" cy="1721090"/>
            </a:xfrm>
            <a:prstGeom prst="bentConnector2">
              <a:avLst/>
            </a:prstGeom>
            <a:ln w="19050">
              <a:solidFill>
                <a:schemeClr val="bg1">
                  <a:lumMod val="5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8200" name="肘形连接符 8199"/>
            <p:cNvCxnSpPr/>
            <p:nvPr/>
          </p:nvCxnSpPr>
          <p:spPr>
            <a:xfrm rot="5400000">
              <a:off x="5989211" y="1650283"/>
              <a:ext cx="585342" cy="2991147"/>
            </a:xfrm>
            <a:prstGeom prst="bentConnector2">
              <a:avLst/>
            </a:prstGeom>
            <a:ln w="19050">
              <a:solidFill>
                <a:schemeClr val="tx1"/>
              </a:solidFill>
              <a:prstDash val="lgDash"/>
            </a:ln>
          </p:spPr>
          <p:style>
            <a:lnRef idx="2">
              <a:schemeClr val="accent1"/>
            </a:lnRef>
            <a:fillRef idx="0">
              <a:schemeClr val="accent1"/>
            </a:fillRef>
            <a:effectRef idx="1">
              <a:schemeClr val="accent1"/>
            </a:effectRef>
            <a:fontRef idx="minor">
              <a:schemeClr val="tx1"/>
            </a:fontRef>
          </p:style>
        </p:cxnSp>
        <p:cxnSp>
          <p:nvCxnSpPr>
            <p:cNvPr id="8202" name="直接连接符 8201"/>
            <p:cNvCxnSpPr/>
            <p:nvPr/>
          </p:nvCxnSpPr>
          <p:spPr>
            <a:xfrm flipH="1" flipV="1">
              <a:off x="4786306" y="3143249"/>
              <a:ext cx="1" cy="312058"/>
            </a:xfrm>
            <a:prstGeom prst="line">
              <a:avLst/>
            </a:prstGeom>
            <a:ln w="19050">
              <a:solidFill>
                <a:schemeClr val="bg1">
                  <a:lumMod val="50000"/>
                </a:schemeClr>
              </a:solidFill>
              <a:prstDash val="lgDash"/>
            </a:ln>
          </p:spPr>
          <p:style>
            <a:lnRef idx="2">
              <a:schemeClr val="accent1"/>
            </a:lnRef>
            <a:fillRef idx="0">
              <a:schemeClr val="accent1"/>
            </a:fillRef>
            <a:effectRef idx="1">
              <a:schemeClr val="accent1"/>
            </a:effectRef>
            <a:fontRef idx="minor">
              <a:schemeClr val="tx1"/>
            </a:fontRef>
          </p:style>
        </p:cxnSp>
        <p:sp>
          <p:nvSpPr>
            <p:cNvPr id="8208" name="圆角矩形 8207"/>
            <p:cNvSpPr/>
            <p:nvPr/>
          </p:nvSpPr>
          <p:spPr>
            <a:xfrm>
              <a:off x="952501" y="4853010"/>
              <a:ext cx="7362824" cy="449455"/>
            </a:xfrm>
            <a:prstGeom prst="roundRect">
              <a:avLst/>
            </a:prstGeom>
            <a:solidFill>
              <a:schemeClr val="bg2">
                <a:lumMod val="2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2484542" y="4913841"/>
              <a:ext cx="4573483" cy="338554"/>
            </a:xfrm>
            <a:prstGeom prst="rect">
              <a:avLst/>
            </a:prstGeom>
            <a:noFill/>
          </p:spPr>
          <p:txBody>
            <a:bodyPr wrap="square" rtlCol="0">
              <a:spAutoFit/>
            </a:bodyPr>
            <a:lstStyle/>
            <a:p>
              <a:pPr algn="ctr"/>
              <a:r>
                <a:rPr lang="zh-CN" altLang="en-US" sz="1600" b="1" dirty="0">
                  <a:solidFill>
                    <a:schemeClr val="bg1"/>
                  </a:solidFill>
                  <a:latin typeface="+mj-ea"/>
                  <a:ea typeface="+mj-ea"/>
                </a:rPr>
                <a:t>社会团体信用评价体系</a:t>
              </a:r>
            </a:p>
          </p:txBody>
        </p:sp>
        <p:sp>
          <p:nvSpPr>
            <p:cNvPr id="8210" name="左箭头 8209"/>
            <p:cNvSpPr/>
            <p:nvPr/>
          </p:nvSpPr>
          <p:spPr>
            <a:xfrm>
              <a:off x="3078112" y="4097880"/>
              <a:ext cx="617588" cy="293145"/>
            </a:xfrm>
            <a:prstGeom prst="leftArrow">
              <a:avLst/>
            </a:prstGeom>
            <a:solidFill>
              <a:srgbClr val="EAB27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211" name="右箭头 8210"/>
            <p:cNvSpPr/>
            <p:nvPr/>
          </p:nvSpPr>
          <p:spPr>
            <a:xfrm>
              <a:off x="5837720" y="4116936"/>
              <a:ext cx="595314" cy="293145"/>
            </a:xfrm>
            <a:prstGeom prst="rightArrow">
              <a:avLst/>
            </a:prstGeom>
            <a:solidFill>
              <a:srgbClr val="EAB27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4080667" y="4381963"/>
            <a:ext cx="1611262" cy="336679"/>
          </a:xfrm>
          <a:prstGeom prst="rect">
            <a:avLst/>
          </a:prstGeom>
          <a:noFill/>
        </p:spPr>
        <p:txBody>
          <a:bodyPr wrap="square" lIns="91424" tIns="45712" rIns="91424" bIns="45712" rtlCol="0">
            <a:spAutoFit/>
          </a:bodyPr>
          <a:lstStyle/>
          <a:p>
            <a:pPr algn="ctr">
              <a:lnSpc>
                <a:spcPct val="150000"/>
              </a:lnSpc>
            </a:pPr>
            <a:r>
              <a:rPr lang="zh-CN" altLang="en-US" sz="1200" b="1" dirty="0" smtClean="0">
                <a:latin typeface="+mj-ea"/>
                <a:ea typeface="+mj-ea"/>
              </a:rPr>
              <a:t>“信用”评级</a:t>
            </a:r>
            <a:endParaRPr lang="en-US" altLang="zh-CN" sz="1200" b="1" dirty="0">
              <a:latin typeface="+mj-ea"/>
              <a:ea typeface="+mj-ea"/>
            </a:endParaRPr>
          </a:p>
        </p:txBody>
      </p:sp>
      <p:sp>
        <p:nvSpPr>
          <p:cNvPr id="59" name="TextBox 58"/>
          <p:cNvSpPr txBox="1"/>
          <p:nvPr/>
        </p:nvSpPr>
        <p:spPr>
          <a:xfrm>
            <a:off x="6807868" y="4365391"/>
            <a:ext cx="1611262" cy="369332"/>
          </a:xfrm>
          <a:prstGeom prst="rect">
            <a:avLst/>
          </a:prstGeom>
          <a:noFill/>
        </p:spPr>
        <p:txBody>
          <a:bodyPr wrap="square" lIns="91424" tIns="45712" rIns="91424" bIns="45712" rtlCol="0">
            <a:spAutoFit/>
          </a:bodyPr>
          <a:lstStyle/>
          <a:p>
            <a:pPr algn="ctr">
              <a:lnSpc>
                <a:spcPct val="150000"/>
              </a:lnSpc>
            </a:pPr>
            <a:r>
              <a:rPr lang="zh-CN" altLang="en-US" sz="1200" b="1" dirty="0" smtClean="0">
                <a:latin typeface="+mj-ea"/>
                <a:ea typeface="+mj-ea"/>
              </a:rPr>
              <a:t>“诚信”</a:t>
            </a:r>
            <a:r>
              <a:rPr lang="zh-CN" altLang="en-US" sz="1200" b="1" dirty="0">
                <a:latin typeface="+mj-ea"/>
                <a:ea typeface="+mj-ea"/>
              </a:rPr>
              <a:t>评价</a:t>
            </a:r>
            <a:endParaRPr lang="en-US" altLang="zh-CN" sz="1200" b="1" dirty="0">
              <a:latin typeface="+mj-ea"/>
              <a:ea typeface="+mj-ea"/>
            </a:endParaRPr>
          </a:p>
        </p:txBody>
      </p:sp>
      <p:sp>
        <p:nvSpPr>
          <p:cNvPr id="8216" name="流程图: 磁盘 8215"/>
          <p:cNvSpPr/>
          <p:nvPr/>
        </p:nvSpPr>
        <p:spPr>
          <a:xfrm>
            <a:off x="2914023" y="4431841"/>
            <a:ext cx="1419895" cy="647009"/>
          </a:xfrm>
          <a:prstGeom prst="flowChartMagneticDisk">
            <a:avLst/>
          </a:prstGeom>
          <a:solidFill>
            <a:schemeClr val="accent3">
              <a:lumMod val="7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zh-CN" altLang="en-US"/>
          </a:p>
        </p:txBody>
      </p:sp>
      <p:sp>
        <p:nvSpPr>
          <p:cNvPr id="64" name="TextBox 63"/>
          <p:cNvSpPr txBox="1"/>
          <p:nvPr/>
        </p:nvSpPr>
        <p:spPr>
          <a:xfrm>
            <a:off x="3237088" y="4359226"/>
            <a:ext cx="1208191" cy="369320"/>
          </a:xfrm>
          <a:prstGeom prst="rect">
            <a:avLst/>
          </a:prstGeom>
          <a:noFill/>
        </p:spPr>
        <p:txBody>
          <a:bodyPr wrap="square" lIns="91424" tIns="45712" rIns="91424" bIns="45712" rtlCol="0">
            <a:spAutoFit/>
          </a:bodyPr>
          <a:lstStyle/>
          <a:p>
            <a:pPr>
              <a:lnSpc>
                <a:spcPct val="150000"/>
              </a:lnSpc>
            </a:pPr>
            <a:r>
              <a:rPr lang="zh-CN" altLang="en-US" sz="1200" b="1" dirty="0">
                <a:solidFill>
                  <a:schemeClr val="bg1"/>
                </a:solidFill>
                <a:latin typeface="+mj-ea"/>
                <a:ea typeface="+mj-ea"/>
              </a:rPr>
              <a:t>定量计算</a:t>
            </a:r>
          </a:p>
        </p:txBody>
      </p:sp>
      <p:sp>
        <p:nvSpPr>
          <p:cNvPr id="65" name="流程图: 磁盘 64"/>
          <p:cNvSpPr/>
          <p:nvPr/>
        </p:nvSpPr>
        <p:spPr>
          <a:xfrm>
            <a:off x="8257548" y="4516106"/>
            <a:ext cx="1419895" cy="610369"/>
          </a:xfrm>
          <a:prstGeom prst="flowChartMagneticDisk">
            <a:avLst/>
          </a:prstGeom>
          <a:solidFill>
            <a:schemeClr val="accent3">
              <a:lumMod val="7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zh-CN" altLang="en-US"/>
          </a:p>
        </p:txBody>
      </p:sp>
      <p:sp>
        <p:nvSpPr>
          <p:cNvPr id="66" name="TextBox 65"/>
          <p:cNvSpPr txBox="1"/>
          <p:nvPr/>
        </p:nvSpPr>
        <p:spPr>
          <a:xfrm>
            <a:off x="8613610" y="4450327"/>
            <a:ext cx="1208191" cy="369320"/>
          </a:xfrm>
          <a:prstGeom prst="rect">
            <a:avLst/>
          </a:prstGeom>
          <a:noFill/>
        </p:spPr>
        <p:txBody>
          <a:bodyPr wrap="square" lIns="91424" tIns="45712" rIns="91424" bIns="45712" rtlCol="0">
            <a:spAutoFit/>
          </a:bodyPr>
          <a:lstStyle/>
          <a:p>
            <a:pPr>
              <a:lnSpc>
                <a:spcPct val="150000"/>
              </a:lnSpc>
            </a:pPr>
            <a:r>
              <a:rPr lang="zh-CN" altLang="en-US" sz="1200" b="1" dirty="0">
                <a:solidFill>
                  <a:schemeClr val="bg1"/>
                </a:solidFill>
                <a:latin typeface="+mj-ea"/>
                <a:ea typeface="+mj-ea"/>
              </a:rPr>
              <a:t>定性分析</a:t>
            </a:r>
          </a:p>
        </p:txBody>
      </p:sp>
      <p:grpSp>
        <p:nvGrpSpPr>
          <p:cNvPr id="37" name="组合 36"/>
          <p:cNvGrpSpPr/>
          <p:nvPr/>
        </p:nvGrpSpPr>
        <p:grpSpPr>
          <a:xfrm>
            <a:off x="2201228" y="1796627"/>
            <a:ext cx="7834388" cy="1672497"/>
            <a:chOff x="334075" y="1794742"/>
            <a:chExt cx="8370555" cy="1795203"/>
          </a:xfrm>
        </p:grpSpPr>
        <p:sp>
          <p:nvSpPr>
            <p:cNvPr id="38" name="矩形 37"/>
            <p:cNvSpPr/>
            <p:nvPr/>
          </p:nvSpPr>
          <p:spPr>
            <a:xfrm>
              <a:off x="2494654" y="1799739"/>
              <a:ext cx="1529456" cy="848213"/>
            </a:xfrm>
            <a:prstGeom prst="rect">
              <a:avLst/>
            </a:prstGeom>
            <a:solidFill>
              <a:schemeClr val="accent1">
                <a:lumMod val="75000"/>
                <a:alpha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r>
                <a:rPr lang="zh-CN" altLang="en-US" dirty="0" smtClean="0">
                  <a:latin typeface="+mj-ea"/>
                  <a:ea typeface="+mj-ea"/>
                </a:rPr>
                <a:t>协管部门</a:t>
              </a:r>
              <a:endParaRPr lang="zh-CN" altLang="en-US" dirty="0">
                <a:latin typeface="+mj-ea"/>
                <a:ea typeface="+mj-ea"/>
              </a:endParaRPr>
            </a:p>
          </p:txBody>
        </p:sp>
        <p:sp>
          <p:nvSpPr>
            <p:cNvPr id="39" name="矩形 38"/>
            <p:cNvSpPr/>
            <p:nvPr/>
          </p:nvSpPr>
          <p:spPr>
            <a:xfrm>
              <a:off x="2854694" y="2319678"/>
              <a:ext cx="1529456" cy="1264378"/>
            </a:xfrm>
            <a:prstGeom prst="rect">
              <a:avLst/>
            </a:prstGeom>
            <a:solidFill>
              <a:schemeClr val="bg1"/>
            </a:solidFill>
            <a:ln w="317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各类地方行政处罚信息</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国家层面管理部门监督检查信息</a:t>
              </a:r>
            </a:p>
          </p:txBody>
        </p:sp>
        <p:sp>
          <p:nvSpPr>
            <p:cNvPr id="40" name="矩形 39"/>
            <p:cNvSpPr/>
            <p:nvPr/>
          </p:nvSpPr>
          <p:spPr>
            <a:xfrm>
              <a:off x="4644008" y="1799739"/>
              <a:ext cx="1529456" cy="848213"/>
            </a:xfrm>
            <a:prstGeom prst="rect">
              <a:avLst/>
            </a:prstGeom>
            <a:solidFill>
              <a:schemeClr val="accent1">
                <a:lumMod val="75000"/>
                <a:alpha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r>
                <a:rPr lang="zh-CN" altLang="en-US" dirty="0" smtClean="0">
                  <a:latin typeface="+mj-ea"/>
                  <a:ea typeface="+mj-ea"/>
                </a:rPr>
                <a:t>司法诉讼</a:t>
              </a:r>
              <a:endParaRPr lang="zh-CN" altLang="en-US" dirty="0">
                <a:latin typeface="+mj-ea"/>
                <a:ea typeface="+mj-ea"/>
              </a:endParaRPr>
            </a:p>
          </p:txBody>
        </p:sp>
        <p:sp>
          <p:nvSpPr>
            <p:cNvPr id="41" name="矩形 40"/>
            <p:cNvSpPr/>
            <p:nvPr/>
          </p:nvSpPr>
          <p:spPr>
            <a:xfrm>
              <a:off x="5004048" y="2319678"/>
              <a:ext cx="1529456" cy="1264378"/>
            </a:xfrm>
            <a:prstGeom prst="rect">
              <a:avLst/>
            </a:prstGeom>
            <a:solidFill>
              <a:schemeClr val="bg1"/>
            </a:solidFill>
            <a:ln w="317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失信信息</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被执行信息</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法院公告</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法院判决</a:t>
              </a:r>
              <a:endParaRPr lang="en-US" altLang="zh-CN" sz="1200" dirty="0">
                <a:solidFill>
                  <a:schemeClr val="tx1"/>
                </a:solidFill>
                <a:latin typeface="+mj-ea"/>
                <a:ea typeface="+mj-ea"/>
              </a:endParaRPr>
            </a:p>
          </p:txBody>
        </p:sp>
        <p:sp>
          <p:nvSpPr>
            <p:cNvPr id="42" name="矩形 41"/>
            <p:cNvSpPr/>
            <p:nvPr/>
          </p:nvSpPr>
          <p:spPr>
            <a:xfrm>
              <a:off x="6815134" y="1794742"/>
              <a:ext cx="1529456" cy="848213"/>
            </a:xfrm>
            <a:prstGeom prst="rect">
              <a:avLst/>
            </a:prstGeom>
            <a:solidFill>
              <a:schemeClr val="accent1">
                <a:lumMod val="75000"/>
                <a:alpha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r>
                <a:rPr lang="zh-CN" altLang="en-US" dirty="0" smtClean="0">
                  <a:latin typeface="+mj-ea"/>
                  <a:ea typeface="+mj-ea"/>
                </a:rPr>
                <a:t>关联方</a:t>
              </a:r>
              <a:endParaRPr lang="zh-CN" altLang="en-US" dirty="0">
                <a:latin typeface="+mj-ea"/>
                <a:ea typeface="+mj-ea"/>
              </a:endParaRPr>
            </a:p>
          </p:txBody>
        </p:sp>
        <p:sp>
          <p:nvSpPr>
            <p:cNvPr id="43" name="矩形 42"/>
            <p:cNvSpPr/>
            <p:nvPr/>
          </p:nvSpPr>
          <p:spPr>
            <a:xfrm>
              <a:off x="7175174" y="2314681"/>
              <a:ext cx="1529456" cy="1264378"/>
            </a:xfrm>
            <a:prstGeom prst="rect">
              <a:avLst/>
            </a:prstGeom>
            <a:solidFill>
              <a:schemeClr val="bg1"/>
            </a:solidFill>
            <a:ln w="317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法人及决策人</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理事单位</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分支机构</a:t>
              </a:r>
            </a:p>
          </p:txBody>
        </p:sp>
        <p:sp>
          <p:nvSpPr>
            <p:cNvPr id="44" name="矩形 43"/>
            <p:cNvSpPr/>
            <p:nvPr/>
          </p:nvSpPr>
          <p:spPr>
            <a:xfrm>
              <a:off x="334075" y="1805628"/>
              <a:ext cx="1529456" cy="848213"/>
            </a:xfrm>
            <a:prstGeom prst="rect">
              <a:avLst/>
            </a:prstGeom>
            <a:solidFill>
              <a:schemeClr val="accent1">
                <a:lumMod val="75000"/>
                <a:alpha val="60000"/>
              </a:schemeClr>
            </a:solidFill>
          </p:spPr>
          <p:style>
            <a:lnRef idx="1">
              <a:schemeClr val="accent1"/>
            </a:lnRef>
            <a:fillRef idx="3">
              <a:schemeClr val="accent1"/>
            </a:fillRef>
            <a:effectRef idx="2">
              <a:schemeClr val="accent1"/>
            </a:effectRef>
            <a:fontRef idx="minor">
              <a:schemeClr val="lt1"/>
            </a:fontRef>
          </p:style>
          <p:txBody>
            <a:bodyPr rtlCol="0" anchor="t" anchorCtr="0"/>
            <a:lstStyle/>
            <a:p>
              <a:r>
                <a:rPr lang="zh-CN" altLang="en-US" dirty="0" smtClean="0">
                  <a:latin typeface="+mj-ea"/>
                  <a:ea typeface="+mj-ea"/>
                </a:rPr>
                <a:t>基础信息</a:t>
              </a:r>
              <a:endParaRPr lang="zh-CN" altLang="en-US" dirty="0">
                <a:latin typeface="+mj-ea"/>
                <a:ea typeface="+mj-ea"/>
              </a:endParaRPr>
            </a:p>
          </p:txBody>
        </p:sp>
        <p:sp>
          <p:nvSpPr>
            <p:cNvPr id="45" name="矩形 44"/>
            <p:cNvSpPr/>
            <p:nvPr/>
          </p:nvSpPr>
          <p:spPr>
            <a:xfrm>
              <a:off x="755576" y="2325567"/>
              <a:ext cx="1529456" cy="1264378"/>
            </a:xfrm>
            <a:prstGeom prst="rect">
              <a:avLst/>
            </a:prstGeom>
            <a:solidFill>
              <a:schemeClr val="bg1"/>
            </a:solidFill>
            <a:ln w="317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登记类指标</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年检类信息</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监督检查信息</a:t>
              </a:r>
              <a:endParaRPr lang="en-US" altLang="zh-CN" sz="1200" dirty="0">
                <a:solidFill>
                  <a:schemeClr val="tx1"/>
                </a:solidFill>
                <a:latin typeface="+mj-ea"/>
                <a:ea typeface="+mj-ea"/>
              </a:endParaRPr>
            </a:p>
            <a:p>
              <a:pPr marL="172720" indent="-172720">
                <a:lnSpc>
                  <a:spcPct val="150000"/>
                </a:lnSpc>
                <a:buFont typeface="Wingdings" panose="05000000000000000000" pitchFamily="2" charset="2"/>
                <a:buChar char="ü"/>
              </a:pPr>
              <a:r>
                <a:rPr lang="zh-CN" altLang="en-US" sz="1200" dirty="0">
                  <a:solidFill>
                    <a:schemeClr val="tx1"/>
                  </a:solidFill>
                  <a:latin typeface="+mj-ea"/>
                  <a:ea typeface="+mj-ea"/>
                </a:rPr>
                <a:t>投诉举报信息</a:t>
              </a:r>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11835"/>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分类评估</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基金会</a:t>
            </a:r>
          </a:p>
        </p:txBody>
      </p:sp>
      <p:sp>
        <p:nvSpPr>
          <p:cNvPr id="6" name="矩形 5"/>
          <p:cNvSpPr/>
          <p:nvPr/>
        </p:nvSpPr>
        <p:spPr>
          <a:xfrm>
            <a:off x="589915" y="791845"/>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表格 13"/>
          <p:cNvGraphicFramePr>
            <a:graphicFrameLocks noGrp="1"/>
          </p:cNvGraphicFramePr>
          <p:nvPr/>
        </p:nvGraphicFramePr>
        <p:xfrm>
          <a:off x="2124860" y="2712720"/>
          <a:ext cx="7536337" cy="2918103"/>
        </p:xfrm>
        <a:graphic>
          <a:graphicData uri="http://schemas.openxmlformats.org/drawingml/2006/table">
            <a:tbl>
              <a:tblPr firstRow="1" bandRow="1"/>
              <a:tblGrid>
                <a:gridCol w="1890880"/>
                <a:gridCol w="1877288"/>
                <a:gridCol w="1976031"/>
                <a:gridCol w="1792138"/>
              </a:tblGrid>
              <a:tr h="185364">
                <a:tc>
                  <a:txBody>
                    <a:bodyPr/>
                    <a:lstStyle/>
                    <a:p>
                      <a:r>
                        <a:rPr lang="zh-CN" altLang="en-US" sz="1000" b="1" i="0" u="none" strike="noStrike" kern="1200" baseline="0" dirty="0" smtClean="0">
                          <a:solidFill>
                            <a:schemeClr val="bg1"/>
                          </a:solidFill>
                          <a:latin typeface="微软雅黑" panose="020B0503020204020204" charset="-122"/>
                          <a:ea typeface="微软雅黑" panose="020B0503020204020204" charset="-122"/>
                          <a:cs typeface="+mn-cs"/>
                        </a:rPr>
                        <a:t>            基础信息指标 </a:t>
                      </a:r>
                      <a:endParaRPr lang="en-US" sz="1000" b="1" i="0" u="none" strike="noStrike" kern="1200" baseline="0" dirty="0" smtClean="0">
                        <a:solidFill>
                          <a:schemeClr val="bg1"/>
                        </a:solidFill>
                        <a:latin typeface="微软雅黑" panose="020B0503020204020204" charset="-122"/>
                        <a:ea typeface="微软雅黑" panose="020B0503020204020204" charset="-122"/>
                        <a:cs typeface="+mn-cs"/>
                      </a:endParaRPr>
                    </a:p>
                  </a:txBody>
                  <a:tcPr marL="7739" marR="7739" marT="5358" marB="0">
                    <a:lnL w="9525" cap="flat" cmpd="sng" algn="ctr">
                      <a:solidFill>
                        <a:srgbClr val="002188">
                          <a:shade val="95000"/>
                          <a:satMod val="105000"/>
                        </a:srgbClr>
                      </a:solidFill>
                      <a:prstDash val="solid"/>
                    </a:lnL>
                    <a:lnR>
                      <a:noFill/>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solidFill>
                      <a:srgbClr val="002188"/>
                    </a:solidFill>
                  </a:tcPr>
                </a:tc>
                <a:tc>
                  <a:txBody>
                    <a:bodyPr/>
                    <a:lstStyle/>
                    <a:p>
                      <a:r>
                        <a:rPr lang="zh-CN" altLang="en-US" sz="1100" b="1" i="0" u="none" strike="noStrike" kern="1200" baseline="0" dirty="0" smtClean="0">
                          <a:solidFill>
                            <a:schemeClr val="bg1"/>
                          </a:solidFill>
                          <a:latin typeface="微软雅黑" panose="020B0503020204020204" charset="-122"/>
                          <a:ea typeface="微软雅黑" panose="020B0503020204020204" charset="-122"/>
                          <a:cs typeface="+mn-cs"/>
                        </a:rPr>
                        <a:t>          财务信息指标</a:t>
                      </a:r>
                      <a:endParaRPr lang="en-US" sz="900" b="1" i="0" u="none" strike="noStrike" dirty="0">
                        <a:solidFill>
                          <a:srgbClr val="FFFFFF"/>
                        </a:solidFill>
                        <a:effectLst/>
                        <a:latin typeface="微软雅黑" panose="020B0503020204020204" charset="-122"/>
                        <a:ea typeface="微软雅黑" panose="020B0503020204020204" charset="-122"/>
                      </a:endParaRPr>
                    </a:p>
                  </a:txBody>
                  <a:tcPr marL="7739" marR="7739" marT="5358" marB="0">
                    <a:lnL>
                      <a:noFill/>
                    </a:lnL>
                    <a:lnR>
                      <a:noFill/>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solidFill>
                      <a:srgbClr val="002188"/>
                    </a:solidFill>
                  </a:tcPr>
                </a:tc>
                <a:tc>
                  <a:txBody>
                    <a:bodyPr/>
                    <a:lstStyle/>
                    <a:p>
                      <a:r>
                        <a:rPr lang="zh-CN" altLang="en-US" sz="1100" b="1" i="0" u="none" strike="noStrike" kern="1200" baseline="0" dirty="0" smtClean="0">
                          <a:solidFill>
                            <a:schemeClr val="bg1"/>
                          </a:solidFill>
                          <a:latin typeface="微软雅黑" panose="020B0503020204020204" charset="-122"/>
                          <a:ea typeface="微软雅黑" panose="020B0503020204020204" charset="-122"/>
                          <a:cs typeface="+mn-cs"/>
                        </a:rPr>
                        <a:t>            行政类不良指标</a:t>
                      </a:r>
                      <a:endParaRPr lang="en-US" sz="900" b="1" i="0" u="none" strike="noStrike" dirty="0">
                        <a:solidFill>
                          <a:srgbClr val="FFFFFF"/>
                        </a:solidFill>
                        <a:effectLst/>
                        <a:latin typeface="微软雅黑" panose="020B0503020204020204" charset="-122"/>
                        <a:ea typeface="微软雅黑" panose="020B0503020204020204" charset="-122"/>
                      </a:endParaRPr>
                    </a:p>
                  </a:txBody>
                  <a:tcPr marL="7739" marR="7739" marT="5358" marB="0">
                    <a:lnL>
                      <a:noFill/>
                    </a:lnL>
                    <a:lnR>
                      <a:noFill/>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solidFill>
                      <a:srgbClr val="002188"/>
                    </a:solidFill>
                  </a:tcPr>
                </a:tc>
                <a:tc>
                  <a:txBody>
                    <a:bodyPr/>
                    <a:lstStyle/>
                    <a:p>
                      <a:r>
                        <a:rPr lang="zh-CN" altLang="en-US" sz="1100" b="1" i="0" u="none" strike="noStrike" kern="1200" baseline="0" dirty="0" smtClean="0">
                          <a:solidFill>
                            <a:schemeClr val="bg1"/>
                          </a:solidFill>
                          <a:latin typeface="微软雅黑" panose="020B0503020204020204" charset="-122"/>
                          <a:ea typeface="微软雅黑" panose="020B0503020204020204" charset="-122"/>
                          <a:cs typeface="+mn-cs"/>
                        </a:rPr>
                        <a:t>          司法类不良指标</a:t>
                      </a:r>
                      <a:endParaRPr lang="en-US" sz="900" b="1" i="0" u="none" strike="noStrike" dirty="0">
                        <a:solidFill>
                          <a:srgbClr val="FFFFFF"/>
                        </a:solidFill>
                        <a:effectLst/>
                        <a:latin typeface="微软雅黑" panose="020B0503020204020204" charset="-122"/>
                        <a:ea typeface="微软雅黑" panose="020B0503020204020204" charset="-122"/>
                      </a:endParaRPr>
                    </a:p>
                  </a:txBody>
                  <a:tcPr marL="7739" marR="7739" marT="5358" marB="0">
                    <a:lnL>
                      <a:noFill/>
                    </a:lnL>
                    <a:lnR w="9525" cap="flat" cmpd="sng" algn="ctr">
                      <a:solidFill>
                        <a:srgbClr val="002188">
                          <a:shade val="95000"/>
                          <a:satMod val="105000"/>
                        </a:srgbClr>
                      </a:solidFill>
                      <a:prstDash val="solid"/>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solidFill>
                      <a:srgbClr val="002188"/>
                    </a:solidFill>
                  </a:tcPr>
                </a:tc>
              </a:tr>
              <a:tr h="2732739">
                <a:tc>
                  <a:txBody>
                    <a:bodyPr/>
                    <a:lstStyle/>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登记信息</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许可信息</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机构证书状态</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年检信息</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年检结果 </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规范化评估信息</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kern="1200" dirty="0" smtClean="0">
                          <a:solidFill>
                            <a:schemeClr val="accent1">
                              <a:lumMod val="50000"/>
                            </a:schemeClr>
                          </a:solidFill>
                          <a:effectLst/>
                          <a:latin typeface="微软雅黑" panose="020B0503020204020204" charset="-122"/>
                          <a:ea typeface="微软雅黑" panose="020B0503020204020204" charset="-122"/>
                        </a:rPr>
                        <a:t>            分支机构信息</a:t>
                      </a: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endParaRPr lang="en-US" altLang="zh-CN" sz="1000" b="0" i="0" u="none" strike="noStrike" kern="1200" dirty="0" smtClean="0">
                        <a:solidFill>
                          <a:schemeClr val="accent1">
                            <a:lumMod val="50000"/>
                          </a:schemeClr>
                        </a:solidFill>
                        <a:effectLst/>
                        <a:latin typeface="微软雅黑" panose="020B0503020204020204" charset="-122"/>
                        <a:ea typeface="微软雅黑" panose="020B0503020204020204" charset="-122"/>
                      </a:endParaRPr>
                    </a:p>
                  </a:txBody>
                  <a:tcPr marL="7739" marR="7739" marT="5358" marB="0">
                    <a:lnL w="9525" cap="flat" cmpd="sng" algn="ctr">
                      <a:solidFill>
                        <a:srgbClr val="002188">
                          <a:shade val="95000"/>
                          <a:satMod val="105000"/>
                        </a:srgbClr>
                      </a:solidFill>
                      <a:prstDash val="solid"/>
                    </a:lnL>
                    <a:lnR>
                      <a:noFill/>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noFill/>
                  </a:tcPr>
                </a:tc>
                <a:tc>
                  <a:txBody>
                    <a:bodyPr/>
                    <a:lstStyle/>
                    <a:p>
                      <a:pPr marL="0" indent="0" algn="l" rtl="0" fontAlgn="ctr">
                        <a:lnSpc>
                          <a:spcPct val="200000"/>
                        </a:lnSpc>
                        <a:buFont typeface="Arial" panose="020B0604020202020204" pitchFamily="34" charset="0"/>
                        <a:buNone/>
                      </a:pPr>
                      <a:r>
                        <a:rPr lang="zh-CN" altLang="en-US" sz="900" b="0" i="0" u="none" strike="noStrike"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财务信息是否对外公开</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是否进行财务审计</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审计结果是否符合规定</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资产负债信息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现金流量信息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业务活动信息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其他</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algn="l" rtl="0" fontAlgn="ctr"/>
                      <a:endParaRPr lang="en-US" altLang="zh-CN" sz="9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marR="0" indent="0" algn="l" defTabSz="914400" rtl="0" eaLnBrk="1" fontAlgn="ctr" latinLnBrk="0" hangingPunct="1">
                        <a:lnSpc>
                          <a:spcPct val="100000"/>
                        </a:lnSpc>
                        <a:spcBef>
                          <a:spcPts val="0"/>
                        </a:spcBef>
                        <a:spcAft>
                          <a:spcPts val="0"/>
                        </a:spcAft>
                        <a:buClrTx/>
                        <a:buSzTx/>
                        <a:buFontTx/>
                        <a:buNone/>
                        <a:defRPr/>
                      </a:pPr>
                      <a:endParaRPr lang="en-US" sz="900" b="0" i="0" u="none" strike="noStrike" dirty="0">
                        <a:solidFill>
                          <a:schemeClr val="accent1">
                            <a:lumMod val="50000"/>
                          </a:schemeClr>
                        </a:solidFill>
                        <a:effectLst/>
                        <a:latin typeface="微软雅黑" panose="020B0503020204020204" charset="-122"/>
                        <a:ea typeface="微软雅黑" panose="020B0503020204020204" charset="-122"/>
                      </a:endParaRPr>
                    </a:p>
                  </a:txBody>
                  <a:tcPr marL="7739" marR="7739" marT="5358" marB="0">
                    <a:lnL>
                      <a:noFill/>
                    </a:lnL>
                    <a:lnR>
                      <a:noFill/>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noFill/>
                  </a:tcPr>
                </a:tc>
                <a:tc>
                  <a:txBody>
                    <a:bodyPr/>
                    <a:lstStyle/>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主管部门抽查检查类信息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社会组织失信行为信息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协管部门行政处罚类信息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全国统管部门处罚类信息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indent="0" algn="l" rtl="0" fontAlgn="ctr">
                        <a:lnSpc>
                          <a:spcPct val="200000"/>
                        </a:lnSpc>
                        <a:buFont typeface="Arial" panose="020B0604020202020204" pitchFamily="34" charset="0"/>
                        <a:buNone/>
                      </a:pP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          社会公众投诉举报类信息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171450" indent="-171450" algn="l" rtl="0" fontAlgn="ctr">
                        <a:buFont typeface="Arial" panose="020B0604020202020204" pitchFamily="34" charset="0"/>
                        <a:buChar char="•"/>
                      </a:pPr>
                      <a:endParaRPr lang="en-US" altLang="zh-CN" sz="9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algn="l" rtl="0" fontAlgn="ctr"/>
                      <a:endParaRPr lang="en-US" sz="900" b="0" i="0" u="none" strike="noStrike" dirty="0">
                        <a:solidFill>
                          <a:schemeClr val="accent1">
                            <a:lumMod val="50000"/>
                          </a:schemeClr>
                        </a:solidFill>
                        <a:effectLst/>
                        <a:latin typeface="微软雅黑" panose="020B0503020204020204" charset="-122"/>
                        <a:ea typeface="微软雅黑" panose="020B0503020204020204" charset="-122"/>
                      </a:endParaRPr>
                    </a:p>
                  </a:txBody>
                  <a:tcPr marL="7739" marR="7739" marT="5358" marB="0">
                    <a:lnL>
                      <a:noFill/>
                    </a:lnL>
                    <a:lnR>
                      <a:noFill/>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noFill/>
                  </a:tcPr>
                </a:tc>
                <a:tc>
                  <a:txBody>
                    <a:bodyPr/>
                    <a:lstStyle/>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r>
                        <a:rPr lang="zh-CN" altLang="en-US"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失信信息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r>
                        <a:rPr lang="en-US" altLang="zh-CN"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被执行信息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r>
                        <a:rPr lang="en-US" altLang="zh-CN"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法院公告信息</a:t>
                      </a:r>
                      <a:r>
                        <a:rPr lang="en-US" altLang="zh-CN"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p>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r>
                        <a:rPr lang="en-US" altLang="zh-CN"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法院判决类信息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r>
                        <a:rPr lang="en-US" altLang="zh-CN"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开庭公告类信息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r>
                        <a:rPr lang="en-US" altLang="zh-CN" sz="1000" b="0" i="0" u="none" strike="noStrike" baseline="0" dirty="0" smtClean="0">
                          <a:solidFill>
                            <a:schemeClr val="accent1">
                              <a:lumMod val="50000"/>
                            </a:schemeClr>
                          </a:solidFill>
                          <a:effectLst/>
                          <a:latin typeface="微软雅黑" panose="020B0503020204020204" charset="-122"/>
                          <a:ea typeface="微软雅黑" panose="020B0503020204020204" charset="-122"/>
                        </a:rPr>
                        <a:t>           </a:t>
                      </a:r>
                      <a:r>
                        <a:rPr lang="zh-CN" altLang="en-US" sz="1000" b="0" i="0" u="none" strike="noStrike" dirty="0" smtClean="0">
                          <a:solidFill>
                            <a:schemeClr val="accent1">
                              <a:lumMod val="50000"/>
                            </a:schemeClr>
                          </a:solidFill>
                          <a:effectLst/>
                          <a:latin typeface="微软雅黑" panose="020B0503020204020204" charset="-122"/>
                          <a:ea typeface="微软雅黑" panose="020B0503020204020204" charset="-122"/>
                        </a:rPr>
                        <a:t>案件流程类信息</a:t>
                      </a:r>
                      <a:endParaRPr lang="en-US" altLang="zh-CN" sz="10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marL="0" marR="0" indent="0" algn="l" defTabSz="914400" rtl="0" eaLnBrk="1" fontAlgn="ctr" latinLnBrk="0" hangingPunct="1">
                        <a:lnSpc>
                          <a:spcPct val="200000"/>
                        </a:lnSpc>
                        <a:spcBef>
                          <a:spcPts val="0"/>
                        </a:spcBef>
                        <a:spcAft>
                          <a:spcPts val="0"/>
                        </a:spcAft>
                        <a:buClrTx/>
                        <a:buSzTx/>
                        <a:buFont typeface="Arial" panose="020B0604020202020204" pitchFamily="34" charset="0"/>
                        <a:buNone/>
                        <a:defRPr/>
                      </a:pPr>
                      <a:endParaRPr lang="en-US" altLang="zh-CN" sz="1000" b="1" i="0" u="none" strike="noStrike" dirty="0" smtClean="0">
                        <a:solidFill>
                          <a:schemeClr val="accent1">
                            <a:lumMod val="50000"/>
                          </a:schemeClr>
                        </a:solidFill>
                        <a:effectLst/>
                        <a:latin typeface="微软雅黑" panose="020B0503020204020204" charset="-122"/>
                        <a:ea typeface="微软雅黑" panose="020B0503020204020204" charset="-122"/>
                      </a:endParaRPr>
                    </a:p>
                    <a:p>
                      <a:pPr algn="l" rtl="0" fontAlgn="ctr"/>
                      <a:endParaRPr lang="en-US" altLang="zh-CN" sz="9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algn="l" rtl="0" fontAlgn="ctr"/>
                      <a:endParaRPr lang="en-US" altLang="zh-CN" sz="900" b="0" i="0" u="none" strike="noStrike" dirty="0" smtClean="0">
                        <a:solidFill>
                          <a:schemeClr val="accent1">
                            <a:lumMod val="50000"/>
                          </a:schemeClr>
                        </a:solidFill>
                        <a:effectLst/>
                        <a:latin typeface="微软雅黑" panose="020B0503020204020204" charset="-122"/>
                        <a:ea typeface="微软雅黑" panose="020B0503020204020204" charset="-122"/>
                      </a:endParaRPr>
                    </a:p>
                    <a:p>
                      <a:pPr algn="l" rtl="0" fontAlgn="ctr"/>
                      <a:endParaRPr lang="en-US" sz="900" b="0" i="0" u="none" strike="noStrike" dirty="0">
                        <a:solidFill>
                          <a:schemeClr val="accent1">
                            <a:lumMod val="50000"/>
                          </a:schemeClr>
                        </a:solidFill>
                        <a:effectLst/>
                        <a:latin typeface="微软雅黑" panose="020B0503020204020204" charset="-122"/>
                        <a:ea typeface="微软雅黑" panose="020B0503020204020204" charset="-122"/>
                      </a:endParaRPr>
                    </a:p>
                  </a:txBody>
                  <a:tcPr marL="7739" marR="7739" marT="5358" marB="0">
                    <a:lnL>
                      <a:noFill/>
                    </a:lnL>
                    <a:lnR w="9525" cap="flat" cmpd="sng" algn="ctr">
                      <a:solidFill>
                        <a:srgbClr val="002188">
                          <a:shade val="95000"/>
                          <a:satMod val="105000"/>
                        </a:srgbClr>
                      </a:solidFill>
                      <a:prstDash val="solid"/>
                    </a:lnR>
                    <a:lnT w="9525" cap="flat" cmpd="sng" algn="ctr">
                      <a:solidFill>
                        <a:srgbClr val="002188">
                          <a:shade val="95000"/>
                          <a:satMod val="105000"/>
                        </a:srgbClr>
                      </a:solidFill>
                      <a:prstDash val="solid"/>
                    </a:lnT>
                    <a:lnB w="9525" cap="flat" cmpd="sng" algn="ctr">
                      <a:solidFill>
                        <a:srgbClr val="002188">
                          <a:shade val="95000"/>
                          <a:satMod val="105000"/>
                        </a:srgbClr>
                      </a:solidFill>
                      <a:prstDash val="solid"/>
                    </a:lnB>
                    <a:lnTlToBr w="12700" cmpd="sng">
                      <a:noFill/>
                      <a:prstDash val="solid"/>
                    </a:lnTlToBr>
                    <a:lnBlToTr w="12700" cmpd="sng">
                      <a:noFill/>
                      <a:prstDash val="solid"/>
                    </a:lnBlToTr>
                    <a:noFill/>
                  </a:tcPr>
                </a:tc>
              </a:tr>
            </a:tbl>
          </a:graphicData>
        </a:graphic>
      </p:graphicFrame>
      <p:graphicFrame>
        <p:nvGraphicFramePr>
          <p:cNvPr id="15" name="Diagram 3"/>
          <p:cNvGraphicFramePr/>
          <p:nvPr/>
        </p:nvGraphicFramePr>
        <p:xfrm>
          <a:off x="2124849" y="1522216"/>
          <a:ext cx="7511458" cy="10666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6" name="直接连接符 15"/>
          <p:cNvCxnSpPr>
            <a:endCxn id="14" idx="2"/>
          </p:cNvCxnSpPr>
          <p:nvPr/>
        </p:nvCxnSpPr>
        <p:spPr>
          <a:xfrm flipH="1">
            <a:off x="5906363" y="1522216"/>
            <a:ext cx="8662" cy="4108607"/>
          </a:xfrm>
          <a:prstGeom prst="line">
            <a:avLst/>
          </a:prstGeom>
          <a:ln w="19050">
            <a:solidFill>
              <a:schemeClr val="bg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 name="直接连接符 17"/>
          <p:cNvCxnSpPr/>
          <p:nvPr/>
        </p:nvCxnSpPr>
        <p:spPr>
          <a:xfrm>
            <a:off x="4007078" y="2981683"/>
            <a:ext cx="0" cy="2519600"/>
          </a:xfrm>
          <a:prstGeom prst="line">
            <a:avLst/>
          </a:prstGeom>
          <a:ln w="3175">
            <a:solidFill>
              <a:schemeClr val="bg1">
                <a:lumMod val="85000"/>
              </a:schemeClr>
            </a:solidFill>
            <a:prstDash val="lgDash"/>
          </a:ln>
          <a:effectLst/>
        </p:spPr>
        <p:style>
          <a:lnRef idx="2">
            <a:schemeClr val="accent1"/>
          </a:lnRef>
          <a:fillRef idx="0">
            <a:schemeClr val="accent1"/>
          </a:fillRef>
          <a:effectRef idx="1">
            <a:schemeClr val="accent1"/>
          </a:effectRef>
          <a:fontRef idx="minor">
            <a:schemeClr val="tx1"/>
          </a:fontRef>
        </p:style>
      </p:cxnSp>
      <p:cxnSp>
        <p:nvCxnSpPr>
          <p:cNvPr id="19" name="直接连接符 18"/>
          <p:cNvCxnSpPr/>
          <p:nvPr/>
        </p:nvCxnSpPr>
        <p:spPr>
          <a:xfrm flipH="1">
            <a:off x="7902058" y="2981683"/>
            <a:ext cx="863" cy="2519600"/>
          </a:xfrm>
          <a:prstGeom prst="line">
            <a:avLst/>
          </a:prstGeom>
          <a:ln w="3175">
            <a:solidFill>
              <a:schemeClr val="bg1">
                <a:lumMod val="85000"/>
              </a:schemeClr>
            </a:solidFill>
            <a:prstDash val="lg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11835"/>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分类评估</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举例说明</a:t>
            </a:r>
          </a:p>
        </p:txBody>
      </p:sp>
      <p:sp>
        <p:nvSpPr>
          <p:cNvPr id="6" name="矩形 5"/>
          <p:cNvSpPr/>
          <p:nvPr/>
        </p:nvSpPr>
        <p:spPr>
          <a:xfrm>
            <a:off x="589915" y="791845"/>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itle 1"/>
          <p:cNvSpPr txBox="1"/>
          <p:nvPr/>
        </p:nvSpPr>
        <p:spPr>
          <a:xfrm>
            <a:off x="1794490" y="1461055"/>
            <a:ext cx="7081547" cy="356085"/>
          </a:xfrm>
          <a:prstGeom prst="rect">
            <a:avLst/>
          </a:prstGeom>
        </p:spPr>
        <p:txBody>
          <a:bodyPr lIns="91416" tIns="45708" rIns="91416" bIns="45708"/>
          <a:lstStyle>
            <a:lvl1pPr algn="l" defTabSz="457200" rtl="0" eaLnBrk="1" latinLnBrk="0" hangingPunct="1">
              <a:spcBef>
                <a:spcPct val="0"/>
              </a:spcBef>
              <a:buNone/>
              <a:defRPr sz="1400" b="1" kern="1200">
                <a:solidFill>
                  <a:schemeClr val="tx1"/>
                </a:solidFill>
                <a:latin typeface="Raleway"/>
                <a:ea typeface="+mj-ea"/>
                <a:cs typeface="Raleway"/>
              </a:defRPr>
            </a:lvl1pPr>
          </a:lstStyle>
          <a:p>
            <a:r>
              <a:rPr lang="zh-CN" altLang="en-US" dirty="0">
                <a:latin typeface="微软雅黑" panose="020B0503020204020204" charset="-122"/>
                <a:ea typeface="微软雅黑" panose="020B0503020204020204" charset="-122"/>
              </a:rPr>
              <a:t>以</a:t>
            </a:r>
            <a:r>
              <a:rPr lang="zh-CN" altLang="en-US" b="0" dirty="0">
                <a:solidFill>
                  <a:prstClr val="black"/>
                </a:solidFill>
                <a:latin typeface="微软雅黑" panose="020B0503020204020204" charset="-122"/>
                <a:ea typeface="微软雅黑" panose="020B0503020204020204" charset="-122"/>
              </a:rPr>
              <a:t>民办非企业单位评价举例</a:t>
            </a:r>
            <a:endParaRPr lang="en-US" altLang="zh-CN" b="0" dirty="0">
              <a:solidFill>
                <a:prstClr val="black"/>
              </a:solidFill>
              <a:latin typeface="微软雅黑" panose="020B0503020204020204" charset="-122"/>
              <a:ea typeface="微软雅黑" panose="020B0503020204020204" charset="-122"/>
            </a:endParaRPr>
          </a:p>
        </p:txBody>
      </p:sp>
      <p:sp>
        <p:nvSpPr>
          <p:cNvPr id="3" name="Right Arrow 1"/>
          <p:cNvSpPr/>
          <p:nvPr/>
        </p:nvSpPr>
        <p:spPr>
          <a:xfrm>
            <a:off x="2043035" y="2512151"/>
            <a:ext cx="8065294" cy="651185"/>
          </a:xfrm>
          <a:prstGeom prst="rightArrow">
            <a:avLst>
              <a:gd name="adj1" fmla="val 100000"/>
              <a:gd name="adj2" fmla="val 71429"/>
            </a:avLst>
          </a:prstGeom>
          <a:solidFill>
            <a:srgbClr val="2C394C"/>
          </a:solidFill>
          <a:ln>
            <a:solidFill>
              <a:schemeClr val="bg1"/>
            </a:solidFill>
          </a:ln>
        </p:spPr>
        <p:txBody>
          <a:bodyPr wrap="none" lIns="91416" tIns="179947" rIns="91416" bIns="45708" rtlCol="0" anchor="t">
            <a:noAutofit/>
          </a:bodyPr>
          <a:lstStyle/>
          <a:p>
            <a:pPr algn="ctr" defTabSz="456565"/>
            <a:r>
              <a:rPr lang="zh-CN" altLang="en-US" sz="2400" b="1" dirty="0">
                <a:solidFill>
                  <a:prstClr val="white"/>
                </a:solidFill>
              </a:rPr>
              <a:t>如何为信用主体计算信用等级</a:t>
            </a:r>
            <a:endParaRPr lang="en-US" sz="2400" b="1" dirty="0">
              <a:solidFill>
                <a:prstClr val="white"/>
              </a:solidFill>
            </a:endParaRPr>
          </a:p>
        </p:txBody>
      </p:sp>
      <p:sp>
        <p:nvSpPr>
          <p:cNvPr id="26" name="矩形 25"/>
          <p:cNvSpPr/>
          <p:nvPr/>
        </p:nvSpPr>
        <p:spPr>
          <a:xfrm>
            <a:off x="2048766" y="3465122"/>
            <a:ext cx="1841594" cy="502151"/>
          </a:xfrm>
          <a:prstGeom prst="rect">
            <a:avLst/>
          </a:prstGeom>
          <a:noFill/>
          <a:ln>
            <a:noFill/>
          </a:ln>
        </p:spPr>
        <p:txBody>
          <a:bodyPr wrap="square" lIns="91416" tIns="45708" rIns="91416" bIns="45708" anchor="ctr">
            <a:noAutofit/>
          </a:bodyPr>
          <a:lstStyle/>
          <a:p>
            <a:pPr algn="ctr" defTabSz="456565" fontAlgn="base">
              <a:spcBef>
                <a:spcPct val="0"/>
              </a:spcBef>
              <a:spcAft>
                <a:spcPct val="0"/>
              </a:spcAft>
              <a:tabLst>
                <a:tab pos="227965" algn="l"/>
              </a:tabLst>
              <a:defRPr/>
            </a:pPr>
            <a:r>
              <a:rPr lang="zh-CN" altLang="en-US" sz="1400" b="1" dirty="0">
                <a:solidFill>
                  <a:prstClr val="black"/>
                </a:solidFill>
                <a:latin typeface="微软雅黑" panose="020B0503020204020204" charset="-122"/>
                <a:ea typeface="微软雅黑" panose="020B0503020204020204" charset="-122"/>
              </a:rPr>
              <a:t>计算变量取值</a:t>
            </a:r>
            <a:endParaRPr lang="en-US" altLang="zh-CN" sz="1400" b="1" dirty="0">
              <a:solidFill>
                <a:prstClr val="black"/>
              </a:solidFill>
              <a:latin typeface="微软雅黑" panose="020B0503020204020204" charset="-122"/>
              <a:ea typeface="微软雅黑" panose="020B0503020204020204" charset="-122"/>
            </a:endParaRPr>
          </a:p>
        </p:txBody>
      </p:sp>
      <p:sp>
        <p:nvSpPr>
          <p:cNvPr id="27" name="椭圆 26"/>
          <p:cNvSpPr/>
          <p:nvPr/>
        </p:nvSpPr>
        <p:spPr>
          <a:xfrm>
            <a:off x="2772894" y="3071747"/>
            <a:ext cx="393365" cy="393364"/>
          </a:xfrm>
          <a:prstGeom prst="ellipse">
            <a:avLst/>
          </a:prstGeom>
          <a:solidFill>
            <a:srgbClr val="2C394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456565"/>
            <a:r>
              <a:rPr lang="en-US" altLang="zh-CN" sz="2800" dirty="0">
                <a:solidFill>
                  <a:prstClr val="white"/>
                </a:solidFill>
              </a:rPr>
              <a:t>1</a:t>
            </a:r>
            <a:endParaRPr lang="zh-CN" altLang="en-US" sz="2800" dirty="0">
              <a:solidFill>
                <a:prstClr val="white"/>
              </a:solidFill>
            </a:endParaRPr>
          </a:p>
        </p:txBody>
      </p:sp>
      <p:sp>
        <p:nvSpPr>
          <p:cNvPr id="29" name="矩形: 剪去顶角 7"/>
          <p:cNvSpPr/>
          <p:nvPr/>
        </p:nvSpPr>
        <p:spPr>
          <a:xfrm>
            <a:off x="1842108" y="4068929"/>
            <a:ext cx="2152188" cy="1893235"/>
          </a:xfrm>
          <a:prstGeom prst="snip2SameRect">
            <a:avLst>
              <a:gd name="adj1" fmla="val 0"/>
              <a:gd name="adj2" fmla="val 0"/>
            </a:avLst>
          </a:prstGeom>
          <a:ln>
            <a:noFill/>
          </a:ln>
        </p:spPr>
        <p:txBody>
          <a:bodyPr wrap="square" lIns="91416" tIns="45708" rIns="91416" bIns="45708" anchor="t">
            <a:noAutofit/>
          </a:bodyPr>
          <a:lstStyle/>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基础类：</a:t>
            </a:r>
            <a:r>
              <a:rPr lang="en-US" altLang="zh-CN" sz="1000" dirty="0">
                <a:solidFill>
                  <a:prstClr val="black"/>
                </a:solidFill>
                <a:latin typeface="微软雅黑" panose="020B0503020204020204" charset="-122"/>
                <a:ea typeface="微软雅黑" panose="020B0503020204020204" charset="-122"/>
              </a:rPr>
              <a:t>80</a:t>
            </a:r>
          </a:p>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年检结果类：</a:t>
            </a:r>
            <a:r>
              <a:rPr lang="en-US" altLang="zh-CN" sz="1000" dirty="0">
                <a:solidFill>
                  <a:prstClr val="black"/>
                </a:solidFill>
                <a:latin typeface="微软雅黑" panose="020B0503020204020204" charset="-122"/>
                <a:ea typeface="微软雅黑" panose="020B0503020204020204" charset="-122"/>
              </a:rPr>
              <a:t>100</a:t>
            </a:r>
          </a:p>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卫计委（主管部门）评价：</a:t>
            </a:r>
            <a:r>
              <a:rPr lang="en-US" altLang="zh-CN" sz="1000" dirty="0">
                <a:solidFill>
                  <a:prstClr val="black"/>
                </a:solidFill>
                <a:latin typeface="微软雅黑" panose="020B0503020204020204" charset="-122"/>
                <a:ea typeface="微软雅黑" panose="020B0503020204020204" charset="-122"/>
              </a:rPr>
              <a:t>70</a:t>
            </a:r>
          </a:p>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消防部门评价：</a:t>
            </a:r>
            <a:r>
              <a:rPr lang="en-US" altLang="zh-CN" sz="1000" dirty="0">
                <a:solidFill>
                  <a:prstClr val="black"/>
                </a:solidFill>
                <a:latin typeface="微软雅黑" panose="020B0503020204020204" charset="-122"/>
                <a:ea typeface="微软雅黑" panose="020B0503020204020204" charset="-122"/>
              </a:rPr>
              <a:t>90</a:t>
            </a:r>
          </a:p>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关联方评价：</a:t>
            </a:r>
            <a:r>
              <a:rPr lang="en-US" altLang="zh-CN" sz="1000" dirty="0">
                <a:solidFill>
                  <a:prstClr val="black"/>
                </a:solidFill>
                <a:latin typeface="微软雅黑" panose="020B0503020204020204" charset="-122"/>
                <a:ea typeface="微软雅黑" panose="020B0503020204020204" charset="-122"/>
              </a:rPr>
              <a:t>50</a:t>
            </a:r>
          </a:p>
          <a:p>
            <a:pPr marL="228600" indent="-228600" defTabSz="456565">
              <a:lnSpc>
                <a:spcPct val="200000"/>
              </a:lnSpc>
              <a:buFont typeface="Arial" panose="020B0604020202020204" pitchFamily="34" charset="0"/>
              <a:buChar char="•"/>
              <a:tabLst>
                <a:tab pos="227965" algn="l"/>
              </a:tabLst>
              <a:defRPr/>
            </a:pPr>
            <a:endParaRPr lang="en-US" altLang="zh-CN" sz="1000" dirty="0">
              <a:solidFill>
                <a:prstClr val="black"/>
              </a:solidFill>
              <a:latin typeface="微软雅黑" panose="020B0503020204020204" charset="-122"/>
              <a:ea typeface="微软雅黑" panose="020B0503020204020204" charset="-122"/>
            </a:endParaRPr>
          </a:p>
          <a:p>
            <a:pPr marL="228600" indent="-228600" defTabSz="456565">
              <a:lnSpc>
                <a:spcPct val="150000"/>
              </a:lnSpc>
              <a:buFont typeface="Arial" panose="020B0604020202020204" pitchFamily="34" charset="0"/>
              <a:buChar char="•"/>
              <a:tabLst>
                <a:tab pos="227965" algn="l"/>
              </a:tabLst>
              <a:defRPr/>
            </a:pPr>
            <a:endParaRPr lang="en-US" altLang="zh-CN" sz="1000" dirty="0">
              <a:solidFill>
                <a:prstClr val="black"/>
              </a:solidFill>
              <a:latin typeface="微软雅黑" panose="020B0503020204020204" charset="-122"/>
              <a:ea typeface="微软雅黑" panose="020B0503020204020204" charset="-122"/>
            </a:endParaRPr>
          </a:p>
        </p:txBody>
      </p:sp>
      <p:sp>
        <p:nvSpPr>
          <p:cNvPr id="30" name="矩形 29"/>
          <p:cNvSpPr/>
          <p:nvPr/>
        </p:nvSpPr>
        <p:spPr>
          <a:xfrm>
            <a:off x="4121424" y="3465122"/>
            <a:ext cx="1841594" cy="502151"/>
          </a:xfrm>
          <a:prstGeom prst="rect">
            <a:avLst/>
          </a:prstGeom>
          <a:noFill/>
          <a:ln>
            <a:noFill/>
          </a:ln>
        </p:spPr>
        <p:txBody>
          <a:bodyPr wrap="square" lIns="91416" tIns="45708" rIns="91416" bIns="45708" anchor="ctr">
            <a:noAutofit/>
          </a:bodyPr>
          <a:lstStyle/>
          <a:p>
            <a:pPr algn="ctr" defTabSz="456565" fontAlgn="base">
              <a:spcBef>
                <a:spcPct val="0"/>
              </a:spcBef>
              <a:spcAft>
                <a:spcPct val="0"/>
              </a:spcAft>
              <a:tabLst>
                <a:tab pos="227965" algn="l"/>
              </a:tabLst>
              <a:defRPr/>
            </a:pPr>
            <a:r>
              <a:rPr lang="zh-CN" altLang="en-US" sz="1400" b="1" dirty="0">
                <a:solidFill>
                  <a:prstClr val="black"/>
                </a:solidFill>
                <a:latin typeface="微软雅黑" panose="020B0503020204020204" charset="-122"/>
                <a:ea typeface="微软雅黑" panose="020B0503020204020204" charset="-122"/>
              </a:rPr>
              <a:t>计算量化分数</a:t>
            </a:r>
            <a:endParaRPr lang="en-US" altLang="zh-CN" sz="1400" b="1" dirty="0">
              <a:solidFill>
                <a:prstClr val="black"/>
              </a:solidFill>
              <a:latin typeface="微软雅黑" panose="020B0503020204020204" charset="-122"/>
              <a:ea typeface="微软雅黑" panose="020B0503020204020204" charset="-122"/>
            </a:endParaRPr>
          </a:p>
        </p:txBody>
      </p:sp>
      <p:sp>
        <p:nvSpPr>
          <p:cNvPr id="31" name="椭圆 30"/>
          <p:cNvSpPr/>
          <p:nvPr/>
        </p:nvSpPr>
        <p:spPr>
          <a:xfrm>
            <a:off x="4845549" y="3071747"/>
            <a:ext cx="393365" cy="393364"/>
          </a:xfrm>
          <a:prstGeom prst="ellipse">
            <a:avLst/>
          </a:prstGeom>
          <a:solidFill>
            <a:srgbClr val="DCA38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456565"/>
            <a:r>
              <a:rPr lang="en-US" altLang="zh-CN" sz="2800" dirty="0">
                <a:solidFill>
                  <a:prstClr val="black"/>
                </a:solidFill>
              </a:rPr>
              <a:t>2</a:t>
            </a:r>
            <a:endParaRPr lang="zh-CN" altLang="en-US" sz="2800" dirty="0">
              <a:solidFill>
                <a:prstClr val="black"/>
              </a:solidFill>
            </a:endParaRPr>
          </a:p>
        </p:txBody>
      </p:sp>
      <p:sp>
        <p:nvSpPr>
          <p:cNvPr id="32" name="矩形: 剪去顶角 10"/>
          <p:cNvSpPr/>
          <p:nvPr/>
        </p:nvSpPr>
        <p:spPr>
          <a:xfrm>
            <a:off x="4227830" y="4068929"/>
            <a:ext cx="1735186" cy="1893235"/>
          </a:xfrm>
          <a:prstGeom prst="snip2SameRect">
            <a:avLst>
              <a:gd name="adj1" fmla="val 0"/>
              <a:gd name="adj2" fmla="val 0"/>
            </a:avLst>
          </a:prstGeom>
          <a:ln>
            <a:noFill/>
          </a:ln>
        </p:spPr>
        <p:txBody>
          <a:bodyPr wrap="square" lIns="91416" tIns="45708" rIns="91416" bIns="45708" anchor="t">
            <a:noAutofit/>
          </a:bodyPr>
          <a:lstStyle/>
          <a:p>
            <a:pPr marL="171450" indent="-17145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根据变量权重，计算量化分数；</a:t>
            </a:r>
            <a:endParaRPr lang="en-US" altLang="zh-CN" sz="1000" dirty="0">
              <a:solidFill>
                <a:prstClr val="black"/>
              </a:solidFill>
              <a:latin typeface="微软雅黑" panose="020B0503020204020204" charset="-122"/>
              <a:ea typeface="微软雅黑" panose="020B0503020204020204" charset="-122"/>
            </a:endParaRPr>
          </a:p>
          <a:p>
            <a:pPr defTabSz="456565">
              <a:lnSpc>
                <a:spcPct val="200000"/>
              </a:lnSpc>
              <a:tabLst>
                <a:tab pos="227965" algn="l"/>
              </a:tabLst>
              <a:defRPr/>
            </a:pPr>
            <a:r>
              <a:rPr lang="en-US" altLang="zh-CN" sz="1000" dirty="0">
                <a:solidFill>
                  <a:prstClr val="black"/>
                </a:solidFill>
                <a:latin typeface="微软雅黑" panose="020B0503020204020204" charset="-122"/>
                <a:ea typeface="微软雅黑" panose="020B0503020204020204" charset="-122"/>
              </a:rPr>
              <a:t>80</a:t>
            </a:r>
            <a:r>
              <a:rPr lang="zh-CN" altLang="en-US" sz="1000" dirty="0">
                <a:solidFill>
                  <a:prstClr val="black"/>
                </a:solidFill>
                <a:latin typeface="微软雅黑" panose="020B0503020204020204" charset="-122"/>
                <a:ea typeface="微软雅黑" panose="020B0503020204020204" charset="-122"/>
              </a:rPr>
              <a:t>*</a:t>
            </a:r>
            <a:r>
              <a:rPr lang="en-US" altLang="zh-CN" sz="1000" dirty="0">
                <a:solidFill>
                  <a:prstClr val="black"/>
                </a:solidFill>
                <a:latin typeface="微软雅黑" panose="020B0503020204020204" charset="-122"/>
                <a:ea typeface="微软雅黑" panose="020B0503020204020204" charset="-122"/>
              </a:rPr>
              <a:t>20%+100</a:t>
            </a:r>
            <a:r>
              <a:rPr lang="zh-CN" altLang="en-US" sz="1000" dirty="0">
                <a:solidFill>
                  <a:prstClr val="black"/>
                </a:solidFill>
                <a:latin typeface="微软雅黑" panose="020B0503020204020204" charset="-122"/>
                <a:ea typeface="微软雅黑" panose="020B0503020204020204" charset="-122"/>
              </a:rPr>
              <a:t>*</a:t>
            </a:r>
            <a:r>
              <a:rPr lang="en-US" altLang="zh-CN" sz="1000" dirty="0">
                <a:solidFill>
                  <a:prstClr val="black"/>
                </a:solidFill>
                <a:latin typeface="微软雅黑" panose="020B0503020204020204" charset="-122"/>
                <a:ea typeface="微软雅黑" panose="020B0503020204020204" charset="-122"/>
              </a:rPr>
              <a:t>20%+70</a:t>
            </a:r>
            <a:r>
              <a:rPr lang="zh-CN" altLang="en-US" sz="1000" dirty="0">
                <a:solidFill>
                  <a:prstClr val="black"/>
                </a:solidFill>
                <a:latin typeface="微软雅黑" panose="020B0503020204020204" charset="-122"/>
                <a:ea typeface="微软雅黑" panose="020B0503020204020204" charset="-122"/>
              </a:rPr>
              <a:t>*</a:t>
            </a:r>
            <a:r>
              <a:rPr lang="en-US" altLang="zh-CN" sz="1000" dirty="0">
                <a:solidFill>
                  <a:prstClr val="black"/>
                </a:solidFill>
                <a:latin typeface="微软雅黑" panose="020B0503020204020204" charset="-122"/>
                <a:ea typeface="微软雅黑" panose="020B0503020204020204" charset="-122"/>
              </a:rPr>
              <a:t>20%+90</a:t>
            </a:r>
            <a:r>
              <a:rPr lang="zh-CN" altLang="en-US" sz="1000" dirty="0">
                <a:solidFill>
                  <a:prstClr val="black"/>
                </a:solidFill>
                <a:latin typeface="微软雅黑" panose="020B0503020204020204" charset="-122"/>
                <a:ea typeface="微软雅黑" panose="020B0503020204020204" charset="-122"/>
              </a:rPr>
              <a:t>*</a:t>
            </a:r>
            <a:r>
              <a:rPr lang="en-US" altLang="zh-CN" sz="1000" dirty="0">
                <a:solidFill>
                  <a:prstClr val="black"/>
                </a:solidFill>
                <a:latin typeface="微软雅黑" panose="020B0503020204020204" charset="-122"/>
                <a:ea typeface="微软雅黑" panose="020B0503020204020204" charset="-122"/>
              </a:rPr>
              <a:t>15%+50</a:t>
            </a:r>
            <a:r>
              <a:rPr lang="zh-CN" altLang="en-US" sz="1000" dirty="0">
                <a:solidFill>
                  <a:prstClr val="black"/>
                </a:solidFill>
                <a:latin typeface="微软雅黑" panose="020B0503020204020204" charset="-122"/>
                <a:ea typeface="微软雅黑" panose="020B0503020204020204" charset="-122"/>
              </a:rPr>
              <a:t>*</a:t>
            </a:r>
            <a:r>
              <a:rPr lang="en-US" altLang="zh-CN" sz="1000" dirty="0">
                <a:solidFill>
                  <a:prstClr val="black"/>
                </a:solidFill>
                <a:latin typeface="微软雅黑" panose="020B0503020204020204" charset="-122"/>
                <a:ea typeface="微软雅黑" panose="020B0503020204020204" charset="-122"/>
              </a:rPr>
              <a:t>10%</a:t>
            </a:r>
          </a:p>
          <a:p>
            <a:pPr defTabSz="456565">
              <a:lnSpc>
                <a:spcPct val="200000"/>
              </a:lnSpc>
              <a:tabLst>
                <a:tab pos="227965" algn="l"/>
              </a:tabLst>
              <a:defRPr/>
            </a:pPr>
            <a:r>
              <a:rPr lang="en-US" altLang="zh-CN" sz="1000" dirty="0">
                <a:solidFill>
                  <a:prstClr val="black"/>
                </a:solidFill>
                <a:latin typeface="微软雅黑" panose="020B0503020204020204" charset="-122"/>
                <a:ea typeface="微软雅黑" panose="020B0503020204020204" charset="-122"/>
              </a:rPr>
              <a:t>=68.5</a:t>
            </a:r>
          </a:p>
        </p:txBody>
      </p:sp>
      <p:sp>
        <p:nvSpPr>
          <p:cNvPr id="33" name="矩形 32"/>
          <p:cNvSpPr/>
          <p:nvPr/>
        </p:nvSpPr>
        <p:spPr>
          <a:xfrm>
            <a:off x="6194079" y="3465122"/>
            <a:ext cx="1841594" cy="502151"/>
          </a:xfrm>
          <a:prstGeom prst="rect">
            <a:avLst/>
          </a:prstGeom>
          <a:noFill/>
          <a:ln>
            <a:noFill/>
          </a:ln>
        </p:spPr>
        <p:txBody>
          <a:bodyPr wrap="square" lIns="91416" tIns="45708" rIns="91416" bIns="45708" anchor="ctr">
            <a:noAutofit/>
          </a:bodyPr>
          <a:lstStyle/>
          <a:p>
            <a:pPr algn="ctr" defTabSz="456565" fontAlgn="base">
              <a:spcBef>
                <a:spcPct val="0"/>
              </a:spcBef>
              <a:spcAft>
                <a:spcPct val="0"/>
              </a:spcAft>
              <a:tabLst>
                <a:tab pos="227965" algn="l"/>
              </a:tabLst>
              <a:defRPr/>
            </a:pPr>
            <a:r>
              <a:rPr lang="zh-CN" altLang="en-US" sz="1400" b="1" dirty="0">
                <a:solidFill>
                  <a:prstClr val="black"/>
                </a:solidFill>
                <a:latin typeface="微软雅黑" panose="020B0503020204020204" charset="-122"/>
                <a:ea typeface="微软雅黑" panose="020B0503020204020204" charset="-122"/>
              </a:rPr>
              <a:t>划分风险等级</a:t>
            </a:r>
            <a:endParaRPr lang="en-US" altLang="zh-CN" sz="1400" b="1" dirty="0">
              <a:solidFill>
                <a:prstClr val="black"/>
              </a:solidFill>
              <a:latin typeface="微软雅黑" panose="020B0503020204020204" charset="-122"/>
              <a:ea typeface="微软雅黑" panose="020B0503020204020204" charset="-122"/>
            </a:endParaRPr>
          </a:p>
        </p:txBody>
      </p:sp>
      <p:sp>
        <p:nvSpPr>
          <p:cNvPr id="34" name="椭圆 33"/>
          <p:cNvSpPr/>
          <p:nvPr/>
        </p:nvSpPr>
        <p:spPr>
          <a:xfrm>
            <a:off x="6918205" y="3071747"/>
            <a:ext cx="393365" cy="393364"/>
          </a:xfrm>
          <a:prstGeom prst="ellipse">
            <a:avLst/>
          </a:prstGeom>
          <a:solidFill>
            <a:srgbClr val="2C394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456565"/>
            <a:r>
              <a:rPr lang="en-US" altLang="zh-CN" sz="2800">
                <a:solidFill>
                  <a:prstClr val="white"/>
                </a:solidFill>
              </a:rPr>
              <a:t>3</a:t>
            </a:r>
            <a:endParaRPr lang="zh-CN" altLang="en-US" sz="2800">
              <a:solidFill>
                <a:prstClr val="white"/>
              </a:solidFill>
            </a:endParaRPr>
          </a:p>
        </p:txBody>
      </p:sp>
      <p:sp>
        <p:nvSpPr>
          <p:cNvPr id="36" name="矩形: 剪去顶角 13"/>
          <p:cNvSpPr/>
          <p:nvPr/>
        </p:nvSpPr>
        <p:spPr>
          <a:xfrm>
            <a:off x="6194079" y="4068929"/>
            <a:ext cx="1841594" cy="1893235"/>
          </a:xfrm>
          <a:prstGeom prst="snip2SameRect">
            <a:avLst>
              <a:gd name="adj1" fmla="val 0"/>
              <a:gd name="adj2" fmla="val 0"/>
            </a:avLst>
          </a:prstGeom>
          <a:ln>
            <a:noFill/>
          </a:ln>
        </p:spPr>
        <p:txBody>
          <a:bodyPr wrap="square" lIns="91416" tIns="45708" rIns="91416" bIns="45708" anchor="t">
            <a:noAutofit/>
          </a:bodyPr>
          <a:lstStyle/>
          <a:p>
            <a:pPr marL="171450" indent="-171450" defTabSz="456565">
              <a:lnSpc>
                <a:spcPct val="15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根据模型开发时所划分的分数区间和该企业自身的得分，暂定为</a:t>
            </a:r>
            <a:r>
              <a:rPr lang="zh-CN" altLang="en-US" sz="1000" b="1" dirty="0">
                <a:solidFill>
                  <a:prstClr val="black"/>
                </a:solidFill>
                <a:latin typeface="微软雅黑" panose="020B0503020204020204" charset="-122"/>
                <a:ea typeface="微软雅黑" panose="020B0503020204020204" charset="-122"/>
              </a:rPr>
              <a:t>中高风险</a:t>
            </a:r>
            <a:r>
              <a:rPr lang="zh-CN" altLang="en-US" sz="1000" dirty="0">
                <a:solidFill>
                  <a:prstClr val="black"/>
                </a:solidFill>
                <a:latin typeface="微软雅黑" panose="020B0503020204020204" charset="-122"/>
                <a:ea typeface="微软雅黑" panose="020B0503020204020204" charset="-122"/>
              </a:rPr>
              <a:t>；</a:t>
            </a:r>
            <a:endParaRPr lang="en-US" altLang="zh-CN" sz="1000" dirty="0">
              <a:solidFill>
                <a:prstClr val="black"/>
              </a:solidFill>
              <a:latin typeface="微软雅黑" panose="020B0503020204020204" charset="-122"/>
              <a:ea typeface="微软雅黑" panose="020B0503020204020204" charset="-122"/>
            </a:endParaRPr>
          </a:p>
        </p:txBody>
      </p:sp>
      <p:sp>
        <p:nvSpPr>
          <p:cNvPr id="37" name="矩形 36"/>
          <p:cNvSpPr/>
          <p:nvPr/>
        </p:nvSpPr>
        <p:spPr>
          <a:xfrm>
            <a:off x="8266734" y="3465122"/>
            <a:ext cx="1841594" cy="502151"/>
          </a:xfrm>
          <a:prstGeom prst="rect">
            <a:avLst/>
          </a:prstGeom>
          <a:noFill/>
          <a:ln>
            <a:noFill/>
          </a:ln>
        </p:spPr>
        <p:txBody>
          <a:bodyPr wrap="square" lIns="91416" tIns="45708" rIns="91416" bIns="45708" anchor="ctr">
            <a:noAutofit/>
          </a:bodyPr>
          <a:lstStyle/>
          <a:p>
            <a:pPr algn="ctr" defTabSz="456565" fontAlgn="base">
              <a:spcBef>
                <a:spcPct val="0"/>
              </a:spcBef>
              <a:spcAft>
                <a:spcPct val="0"/>
              </a:spcAft>
              <a:tabLst>
                <a:tab pos="227965" algn="l"/>
              </a:tabLst>
              <a:defRPr/>
            </a:pPr>
            <a:r>
              <a:rPr lang="zh-CN" altLang="en-US" sz="1400" b="1" dirty="0">
                <a:solidFill>
                  <a:prstClr val="black"/>
                </a:solidFill>
                <a:latin typeface="微软雅黑" panose="020B0503020204020204" charset="-122"/>
                <a:ea typeface="微软雅黑" panose="020B0503020204020204" charset="-122"/>
              </a:rPr>
              <a:t>检查风险规则</a:t>
            </a:r>
            <a:endParaRPr lang="en-US" altLang="zh-CN" sz="1400" b="1" dirty="0">
              <a:solidFill>
                <a:prstClr val="black"/>
              </a:solidFill>
              <a:latin typeface="微软雅黑" panose="020B0503020204020204" charset="-122"/>
              <a:ea typeface="微软雅黑" panose="020B0503020204020204" charset="-122"/>
            </a:endParaRPr>
          </a:p>
          <a:p>
            <a:pPr algn="ctr" defTabSz="456565" fontAlgn="base">
              <a:spcBef>
                <a:spcPct val="0"/>
              </a:spcBef>
              <a:spcAft>
                <a:spcPct val="0"/>
              </a:spcAft>
              <a:tabLst>
                <a:tab pos="227965" algn="l"/>
              </a:tabLst>
              <a:defRPr/>
            </a:pPr>
            <a:r>
              <a:rPr lang="zh-CN" altLang="en-US" sz="1400" b="1" dirty="0">
                <a:solidFill>
                  <a:prstClr val="black"/>
                </a:solidFill>
                <a:latin typeface="微软雅黑" panose="020B0503020204020204" charset="-122"/>
                <a:ea typeface="微软雅黑" panose="020B0503020204020204" charset="-122"/>
              </a:rPr>
              <a:t>确认风险等级</a:t>
            </a:r>
            <a:endParaRPr lang="en-US" altLang="zh-CN" sz="1400" b="1" dirty="0">
              <a:solidFill>
                <a:prstClr val="black"/>
              </a:solidFill>
              <a:latin typeface="微软雅黑" panose="020B0503020204020204" charset="-122"/>
              <a:ea typeface="微软雅黑" panose="020B0503020204020204" charset="-122"/>
            </a:endParaRPr>
          </a:p>
        </p:txBody>
      </p:sp>
      <p:sp>
        <p:nvSpPr>
          <p:cNvPr id="38" name="椭圆 37"/>
          <p:cNvSpPr/>
          <p:nvPr/>
        </p:nvSpPr>
        <p:spPr>
          <a:xfrm>
            <a:off x="8990861" y="3071747"/>
            <a:ext cx="393365" cy="393364"/>
          </a:xfrm>
          <a:prstGeom prst="ellipse">
            <a:avLst/>
          </a:prstGeom>
          <a:solidFill>
            <a:srgbClr val="DCA38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456565"/>
            <a:r>
              <a:rPr lang="en-US" altLang="zh-CN" sz="2800" dirty="0">
                <a:solidFill>
                  <a:prstClr val="black"/>
                </a:solidFill>
              </a:rPr>
              <a:t>4</a:t>
            </a:r>
            <a:endParaRPr lang="zh-CN" altLang="en-US" sz="2800" dirty="0">
              <a:solidFill>
                <a:prstClr val="black"/>
              </a:solidFill>
            </a:endParaRPr>
          </a:p>
        </p:txBody>
      </p:sp>
      <p:sp>
        <p:nvSpPr>
          <p:cNvPr id="39" name="矩形: 剪去顶角 16"/>
          <p:cNvSpPr/>
          <p:nvPr/>
        </p:nvSpPr>
        <p:spPr>
          <a:xfrm>
            <a:off x="8266734" y="4068929"/>
            <a:ext cx="1841594" cy="1893235"/>
          </a:xfrm>
          <a:prstGeom prst="snip2SameRect">
            <a:avLst>
              <a:gd name="adj1" fmla="val 0"/>
              <a:gd name="adj2" fmla="val 0"/>
            </a:avLst>
          </a:prstGeom>
          <a:ln>
            <a:noFill/>
          </a:ln>
        </p:spPr>
        <p:txBody>
          <a:bodyPr wrap="square" lIns="91416" tIns="45708" rIns="91416" bIns="45708" anchor="t">
            <a:noAutofit/>
          </a:bodyPr>
          <a:lstStyle/>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该机构存在“被列入本年严重失信名单”</a:t>
            </a:r>
            <a:r>
              <a:rPr lang="en-US" altLang="zh-CN" sz="1000" dirty="0">
                <a:solidFill>
                  <a:prstClr val="black"/>
                </a:solidFill>
                <a:latin typeface="微软雅黑" panose="020B0503020204020204" charset="-122"/>
                <a:ea typeface="微软雅黑" panose="020B0503020204020204" charset="-122"/>
              </a:rPr>
              <a:t>;</a:t>
            </a:r>
          </a:p>
          <a:p>
            <a:pPr marL="228600" indent="-228600" defTabSz="456565">
              <a:lnSpc>
                <a:spcPct val="200000"/>
              </a:lnSpc>
              <a:buFont typeface="Arial" panose="020B0604020202020204" pitchFamily="34" charset="0"/>
              <a:buChar char="•"/>
              <a:tabLst>
                <a:tab pos="227965" algn="l"/>
              </a:tabLst>
              <a:defRPr/>
            </a:pPr>
            <a:r>
              <a:rPr lang="zh-CN" altLang="en-US" sz="1000" dirty="0">
                <a:solidFill>
                  <a:prstClr val="black"/>
                </a:solidFill>
                <a:latin typeface="微软雅黑" panose="020B0503020204020204" charset="-122"/>
                <a:ea typeface="微软雅黑" panose="020B0503020204020204" charset="-122"/>
              </a:rPr>
              <a:t>因命中风险规则，上调风险等级为</a:t>
            </a:r>
            <a:r>
              <a:rPr lang="zh-CN" altLang="en-US" sz="1000" b="1" dirty="0">
                <a:solidFill>
                  <a:prstClr val="black"/>
                </a:solidFill>
                <a:latin typeface="微软雅黑" panose="020B0503020204020204" charset="-122"/>
                <a:ea typeface="微软雅黑" panose="020B0503020204020204" charset="-122"/>
              </a:rPr>
              <a:t>高风险</a:t>
            </a:r>
            <a:r>
              <a:rPr lang="zh-CN" altLang="en-US" sz="1000" dirty="0">
                <a:solidFill>
                  <a:prstClr val="black"/>
                </a:solidFill>
                <a:latin typeface="微软雅黑" panose="020B0503020204020204" charset="-122"/>
                <a:ea typeface="微软雅黑" panose="020B0503020204020204" charset="-122"/>
              </a:rPr>
              <a:t>；</a:t>
            </a:r>
            <a:endParaRPr lang="en-US" altLang="zh-CN" sz="1000" dirty="0">
              <a:solidFill>
                <a:prstClr val="black"/>
              </a:solidFill>
              <a:latin typeface="微软雅黑" panose="020B0503020204020204" charset="-122"/>
              <a:ea typeface="微软雅黑" panose="020B0503020204020204" charset="-122"/>
            </a:endParaRPr>
          </a:p>
        </p:txBody>
      </p:sp>
      <p:cxnSp>
        <p:nvCxnSpPr>
          <p:cNvPr id="40" name="直接连接符 39"/>
          <p:cNvCxnSpPr/>
          <p:nvPr/>
        </p:nvCxnSpPr>
        <p:spPr>
          <a:xfrm>
            <a:off x="3994296" y="4068917"/>
            <a:ext cx="0" cy="176633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78547" y="4068917"/>
            <a:ext cx="0" cy="176633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162798" y="4068917"/>
            <a:ext cx="0" cy="176633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2048778" y="1837889"/>
            <a:ext cx="7731565" cy="654050"/>
          </a:xfrm>
          <a:prstGeom prst="rect">
            <a:avLst/>
          </a:prstGeom>
          <a:noFill/>
        </p:spPr>
        <p:txBody>
          <a:bodyPr wrap="square" lIns="91416" tIns="45708" rIns="91416" bIns="45708" rtlCol="0">
            <a:spAutoFit/>
          </a:bodyPr>
          <a:lstStyle/>
          <a:p>
            <a:pPr defTabSz="456565">
              <a:lnSpc>
                <a:spcPts val="2200"/>
              </a:lnSpc>
              <a:spcBef>
                <a:spcPct val="0"/>
              </a:spcBef>
            </a:pPr>
            <a:r>
              <a:rPr lang="zh-CN" altLang="en-US" sz="1100" dirty="0">
                <a:solidFill>
                  <a:prstClr val="black"/>
                </a:solidFill>
                <a:latin typeface="微软雅黑" panose="020B0503020204020204" charset="-122"/>
                <a:ea typeface="微软雅黑" panose="020B0503020204020204" charset="-122"/>
              </a:rPr>
              <a:t>以“某民办医疗机构”为例，结合其登记、许可、年检、主管部门评价、行政许可信息、投诉举报信息、法院信息、其他外部信息的记录，计算信用评价等级。</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11835"/>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综合应用</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内部应用</a:t>
            </a:r>
          </a:p>
        </p:txBody>
      </p:sp>
      <p:sp>
        <p:nvSpPr>
          <p:cNvPr id="6" name="矩形 5"/>
          <p:cNvSpPr/>
          <p:nvPr/>
        </p:nvSpPr>
        <p:spPr>
          <a:xfrm>
            <a:off x="589915" y="791845"/>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719916" y="3179528"/>
            <a:ext cx="1337722" cy="2400502"/>
          </a:xfrm>
          <a:prstGeom prst="rect">
            <a:avLst/>
          </a:prstGeom>
        </p:spPr>
        <p:txBody>
          <a:bodyPr wrap="square" lIns="91269" tIns="45635" rIns="91269" bIns="45635">
            <a:spAutoFit/>
          </a:bodyPr>
          <a:lstStyle/>
          <a:p>
            <a:pPr marL="170815" indent="-170815" defTabSz="455930">
              <a:lnSpc>
                <a:spcPct val="150000"/>
              </a:lnSpc>
              <a:buFont typeface="Wingdings" panose="05000000000000000000" pitchFamily="2" charset="2"/>
              <a:buChar char="p"/>
            </a:pPr>
            <a:r>
              <a:rPr lang="zh-CN" altLang="en-US" sz="1000" b="1" dirty="0">
                <a:solidFill>
                  <a:prstClr val="black"/>
                </a:solidFill>
                <a:latin typeface="微软雅黑" panose="020B0503020204020204" charset="-122"/>
                <a:ea typeface="微软雅黑" panose="020B0503020204020204" charset="-122"/>
                <a:cs typeface="PingFang SC Light" charset="-122"/>
              </a:rPr>
              <a:t>风险筛查</a:t>
            </a:r>
            <a:r>
              <a:rPr lang="zh-CN" altLang="en-US" sz="1000" dirty="0">
                <a:solidFill>
                  <a:prstClr val="black"/>
                </a:solidFill>
                <a:latin typeface="微软雅黑" panose="020B0503020204020204" charset="-122"/>
                <a:ea typeface="微软雅黑" panose="020B0503020204020204" charset="-122"/>
                <a:cs typeface="PingFang SC Light" charset="-122"/>
              </a:rPr>
              <a:t>，帮助审查人员快速了解法定代表人和理事单位风险点，对各类风险进行有效规避；</a:t>
            </a:r>
            <a:endParaRPr lang="en-US" altLang="zh-CN" sz="1000" dirty="0">
              <a:solidFill>
                <a:prstClr val="black"/>
              </a:solidFill>
              <a:latin typeface="微软雅黑" panose="020B0503020204020204" charset="-122"/>
              <a:ea typeface="微软雅黑" panose="020B0503020204020204" charset="-122"/>
              <a:cs typeface="PingFang SC Light" charset="-122"/>
            </a:endParaRPr>
          </a:p>
          <a:p>
            <a:pPr marL="170815" indent="-170815" defTabSz="455930">
              <a:lnSpc>
                <a:spcPct val="150000"/>
              </a:lnSpc>
              <a:buFont typeface="Wingdings" panose="05000000000000000000" pitchFamily="2" charset="2"/>
              <a:buChar char="p"/>
            </a:pPr>
            <a:r>
              <a:rPr lang="zh-CN" altLang="en-US" sz="1000" b="1" dirty="0">
                <a:solidFill>
                  <a:prstClr val="black"/>
                </a:solidFill>
                <a:latin typeface="微软雅黑" panose="020B0503020204020204" charset="-122"/>
                <a:ea typeface="微软雅黑" panose="020B0503020204020204" charset="-122"/>
                <a:cs typeface="PingFang SC Light" charset="-122"/>
              </a:rPr>
              <a:t>关系图谱</a:t>
            </a:r>
            <a:r>
              <a:rPr lang="zh-CN" altLang="en-US" sz="1000" dirty="0">
                <a:solidFill>
                  <a:prstClr val="black"/>
                </a:solidFill>
                <a:latin typeface="微软雅黑" panose="020B0503020204020204" charset="-122"/>
                <a:ea typeface="微软雅黑" panose="020B0503020204020204" charset="-122"/>
                <a:cs typeface="PingFang SC Light" charset="-122"/>
              </a:rPr>
              <a:t>，可协助掌控社会组织经营管理中错综复杂的关系。</a:t>
            </a:r>
            <a:endParaRPr lang="en-US" altLang="zh-CN" sz="1000" dirty="0">
              <a:solidFill>
                <a:prstClr val="black"/>
              </a:solidFill>
              <a:latin typeface="微软雅黑" panose="020B0503020204020204" charset="-122"/>
              <a:ea typeface="微软雅黑" panose="020B0503020204020204" charset="-122"/>
              <a:cs typeface="PingFang SC Light" charset="-122"/>
            </a:endParaRPr>
          </a:p>
        </p:txBody>
      </p:sp>
      <p:sp>
        <p:nvSpPr>
          <p:cNvPr id="25" name="矩形 24"/>
          <p:cNvSpPr/>
          <p:nvPr/>
        </p:nvSpPr>
        <p:spPr>
          <a:xfrm>
            <a:off x="3100561" y="3179522"/>
            <a:ext cx="1337722" cy="2400502"/>
          </a:xfrm>
          <a:prstGeom prst="rect">
            <a:avLst/>
          </a:prstGeom>
        </p:spPr>
        <p:txBody>
          <a:bodyPr wrap="square" lIns="91269" tIns="45635" rIns="91269" bIns="45635">
            <a:spAutoFit/>
          </a:bodyPr>
          <a:lstStyle/>
          <a:p>
            <a:pPr marL="170815" indent="-170815" defTabSz="455930">
              <a:lnSpc>
                <a:spcPct val="150000"/>
              </a:lnSpc>
              <a:buFont typeface="Wingdings" panose="05000000000000000000" pitchFamily="2" charset="2"/>
              <a:buChar char="p"/>
            </a:pPr>
            <a:r>
              <a:rPr lang="zh-CN" altLang="en-US" sz="1000" b="1" dirty="0">
                <a:solidFill>
                  <a:prstClr val="black"/>
                </a:solidFill>
                <a:latin typeface="微软雅黑" panose="020B0503020204020204" charset="-122"/>
                <a:ea typeface="微软雅黑" panose="020B0503020204020204" charset="-122"/>
                <a:cs typeface="PingFang SC Light" charset="-122"/>
              </a:rPr>
              <a:t>信用管理平台</a:t>
            </a:r>
            <a:r>
              <a:rPr lang="zh-CN" altLang="en-US" sz="1000" dirty="0">
                <a:solidFill>
                  <a:prstClr val="black"/>
                </a:solidFill>
                <a:latin typeface="微软雅黑" panose="020B0503020204020204" charset="-122"/>
                <a:ea typeface="微软雅黑" panose="020B0503020204020204" charset="-122"/>
                <a:cs typeface="PingFang SC Light" charset="-122"/>
              </a:rPr>
              <a:t>，汇集整合所有社会组织信用信息、评价结果、行为记录，一路了然；</a:t>
            </a:r>
          </a:p>
          <a:p>
            <a:pPr marL="170815" indent="-170815" defTabSz="455930">
              <a:lnSpc>
                <a:spcPct val="150000"/>
              </a:lnSpc>
              <a:buFont typeface="Wingdings" panose="05000000000000000000" pitchFamily="2" charset="2"/>
              <a:buChar char="p"/>
            </a:pPr>
            <a:r>
              <a:rPr lang="zh-CN" altLang="en-US" sz="1000" b="1" dirty="0">
                <a:solidFill>
                  <a:prstClr val="black"/>
                </a:solidFill>
                <a:latin typeface="微软雅黑" panose="020B0503020204020204" charset="-122"/>
                <a:ea typeface="微软雅黑" panose="020B0503020204020204" charset="-122"/>
                <a:cs typeface="PingFang SC Light" charset="-122"/>
              </a:rPr>
              <a:t>信用可视化分析</a:t>
            </a:r>
            <a:r>
              <a:rPr lang="zh-CN" altLang="en-US" sz="1000" dirty="0">
                <a:solidFill>
                  <a:prstClr val="black"/>
                </a:solidFill>
                <a:latin typeface="微软雅黑" panose="020B0503020204020204" charset="-122"/>
                <a:ea typeface="微软雅黑" panose="020B0503020204020204" charset="-122"/>
                <a:cs typeface="PingFang SC Light" charset="-122"/>
              </a:rPr>
              <a:t>，用可视化的形式展示上海各区域社会组织信用分布情况。</a:t>
            </a:r>
            <a:endParaRPr lang="en-US" altLang="zh-CN" sz="1000" dirty="0">
              <a:solidFill>
                <a:prstClr val="black"/>
              </a:solidFill>
              <a:latin typeface="微软雅黑" panose="020B0503020204020204" charset="-122"/>
              <a:ea typeface="微软雅黑" panose="020B0503020204020204" charset="-122"/>
              <a:cs typeface="PingFang SC Light" charset="-122"/>
            </a:endParaRPr>
          </a:p>
        </p:txBody>
      </p:sp>
      <p:sp>
        <p:nvSpPr>
          <p:cNvPr id="5" name="矩形 4"/>
          <p:cNvSpPr/>
          <p:nvPr/>
        </p:nvSpPr>
        <p:spPr>
          <a:xfrm>
            <a:off x="4469062" y="3165506"/>
            <a:ext cx="1337722" cy="2400502"/>
          </a:xfrm>
          <a:prstGeom prst="rect">
            <a:avLst/>
          </a:prstGeom>
        </p:spPr>
        <p:txBody>
          <a:bodyPr wrap="square" lIns="91269" tIns="45635" rIns="91269" bIns="45635">
            <a:spAutoFit/>
          </a:bodyPr>
          <a:lstStyle/>
          <a:p>
            <a:pPr marL="170815" indent="-170815" defTabSz="455930">
              <a:lnSpc>
                <a:spcPct val="150000"/>
              </a:lnSpc>
              <a:buFont typeface="Wingdings" panose="05000000000000000000" pitchFamily="2" charset="2"/>
              <a:buChar char="p"/>
            </a:pPr>
            <a:r>
              <a:rPr lang="zh-CN" altLang="en-US" sz="1000" b="1" dirty="0">
                <a:solidFill>
                  <a:prstClr val="black"/>
                </a:solidFill>
                <a:latin typeface="+mj-ea"/>
                <a:ea typeface="+mj-ea"/>
                <a:cs typeface="PingFang SC Light" charset="-122"/>
              </a:rPr>
              <a:t>信用评级</a:t>
            </a:r>
            <a:r>
              <a:rPr lang="zh-CN" altLang="en-US" sz="1000" dirty="0">
                <a:solidFill>
                  <a:prstClr val="black"/>
                </a:solidFill>
                <a:latin typeface="+mj-ea"/>
                <a:ea typeface="+mj-ea"/>
                <a:cs typeface="PingFang SC Light" charset="-122"/>
              </a:rPr>
              <a:t>，在评奖评优、创业支持时，优先服务信用良好的社会组织；</a:t>
            </a:r>
          </a:p>
          <a:p>
            <a:pPr marL="170815" indent="-170815" defTabSz="455930">
              <a:lnSpc>
                <a:spcPct val="150000"/>
              </a:lnSpc>
              <a:buFont typeface="Wingdings" panose="05000000000000000000" pitchFamily="2" charset="2"/>
              <a:buChar char="p"/>
            </a:pPr>
            <a:r>
              <a:rPr lang="zh-CN" altLang="en-US" sz="1000" b="1" dirty="0">
                <a:solidFill>
                  <a:prstClr val="black"/>
                </a:solidFill>
                <a:latin typeface="+mj-ea"/>
                <a:ea typeface="+mj-ea"/>
                <a:cs typeface="PingFang SC Light" charset="-122"/>
              </a:rPr>
              <a:t>信用报告</a:t>
            </a:r>
            <a:r>
              <a:rPr lang="zh-CN" altLang="en-US" sz="1000" dirty="0">
                <a:solidFill>
                  <a:prstClr val="black"/>
                </a:solidFill>
                <a:latin typeface="+mj-ea"/>
                <a:ea typeface="+mj-ea"/>
                <a:cs typeface="PingFang SC Light" charset="-122"/>
              </a:rPr>
              <a:t>，提供资金政策扶持时，可协助全方位了解社会组织信用信息及信用状况。</a:t>
            </a:r>
            <a:endParaRPr lang="en-US" altLang="zh-CN" sz="1000" dirty="0">
              <a:solidFill>
                <a:prstClr val="black"/>
              </a:solidFill>
              <a:latin typeface="+mj-ea"/>
              <a:ea typeface="+mj-ea"/>
              <a:cs typeface="PingFang SC Light" charset="-122"/>
            </a:endParaRPr>
          </a:p>
        </p:txBody>
      </p:sp>
      <p:sp>
        <p:nvSpPr>
          <p:cNvPr id="7" name="矩形 6"/>
          <p:cNvSpPr/>
          <p:nvPr/>
        </p:nvSpPr>
        <p:spPr>
          <a:xfrm>
            <a:off x="5849710" y="3165506"/>
            <a:ext cx="1491526" cy="2400502"/>
          </a:xfrm>
          <a:prstGeom prst="rect">
            <a:avLst/>
          </a:prstGeom>
        </p:spPr>
        <p:txBody>
          <a:bodyPr wrap="square" lIns="91269" tIns="45635" rIns="91269" bIns="45635">
            <a:spAutoFit/>
          </a:bodyPr>
          <a:lstStyle/>
          <a:p>
            <a:pPr marL="213995" indent="-213995" defTabSz="455930">
              <a:lnSpc>
                <a:spcPct val="150000"/>
              </a:lnSpc>
              <a:buFont typeface="Wingdings" panose="05000000000000000000" pitchFamily="2" charset="2"/>
              <a:buChar char="p"/>
            </a:pPr>
            <a:r>
              <a:rPr lang="zh-CN" altLang="en-US" sz="1000" b="1" dirty="0">
                <a:solidFill>
                  <a:prstClr val="black"/>
                </a:solidFill>
                <a:latin typeface="微软雅黑" panose="020B0503020204020204" charset="-122"/>
                <a:ea typeface="微软雅黑" panose="020B0503020204020204" charset="-122"/>
                <a:cs typeface="PingFang SC Light" charset="-122"/>
              </a:rPr>
              <a:t>信用监测</a:t>
            </a:r>
            <a:r>
              <a:rPr lang="zh-CN" altLang="en-US" sz="1000" dirty="0">
                <a:solidFill>
                  <a:prstClr val="black"/>
                </a:solidFill>
                <a:latin typeface="微软雅黑" panose="020B0503020204020204" charset="-122"/>
                <a:ea typeface="微软雅黑" panose="020B0503020204020204" charset="-122"/>
                <a:cs typeface="PingFang SC Light" charset="-122"/>
              </a:rPr>
              <a:t>，对信用较差的社会组织，长期监测其信用，一旦有变化实时推送；</a:t>
            </a:r>
            <a:endParaRPr lang="en-US" altLang="zh-CN" sz="1000" dirty="0">
              <a:solidFill>
                <a:prstClr val="black"/>
              </a:solidFill>
              <a:latin typeface="微软雅黑" panose="020B0503020204020204" charset="-122"/>
              <a:ea typeface="微软雅黑" panose="020B0503020204020204" charset="-122"/>
              <a:cs typeface="PingFang SC Light" charset="-122"/>
            </a:endParaRPr>
          </a:p>
          <a:p>
            <a:pPr marL="213995" indent="-213995" defTabSz="455930">
              <a:lnSpc>
                <a:spcPct val="150000"/>
              </a:lnSpc>
              <a:buFont typeface="Wingdings" panose="05000000000000000000" pitchFamily="2" charset="2"/>
              <a:buChar char="p"/>
            </a:pPr>
            <a:r>
              <a:rPr lang="zh-CN" altLang="en-US" sz="1000" b="1" dirty="0">
                <a:solidFill>
                  <a:prstClr val="black"/>
                </a:solidFill>
                <a:latin typeface="微软雅黑" panose="020B0503020204020204" charset="-122"/>
                <a:ea typeface="微软雅黑" panose="020B0503020204020204" charset="-122"/>
                <a:cs typeface="PingFang SC Light" charset="-122"/>
              </a:rPr>
              <a:t>智能监管</a:t>
            </a:r>
            <a:r>
              <a:rPr lang="zh-CN" altLang="en-US" sz="1000" dirty="0">
                <a:solidFill>
                  <a:prstClr val="black"/>
                </a:solidFill>
                <a:latin typeface="微软雅黑" panose="020B0503020204020204" charset="-122"/>
                <a:ea typeface="微软雅黑" panose="020B0503020204020204" charset="-122"/>
                <a:cs typeface="PingFang SC Light" charset="-122"/>
              </a:rPr>
              <a:t>，通过风险分类，对监管对象进行精确监管，解决主管部门任务重，人手少的问题。</a:t>
            </a:r>
            <a:endParaRPr lang="en-US" altLang="zh-CN" sz="1000" dirty="0">
              <a:solidFill>
                <a:prstClr val="black"/>
              </a:solidFill>
              <a:latin typeface="微软雅黑" panose="020B0503020204020204" charset="-122"/>
              <a:ea typeface="微软雅黑" panose="020B0503020204020204" charset="-122"/>
              <a:cs typeface="PingFang SC Light" charset="-122"/>
            </a:endParaRPr>
          </a:p>
        </p:txBody>
      </p:sp>
      <p:pic>
        <p:nvPicPr>
          <p:cNvPr id="28" name="图片 17" descr="图片包含 屏幕截图&#10;&#10;已生成极高可信度的说明"/>
          <p:cNvPicPr/>
          <p:nvPr/>
        </p:nvPicPr>
        <p:blipFill>
          <a:blip r:embed="rId2"/>
          <a:stretch>
            <a:fillRect/>
          </a:stretch>
        </p:blipFill>
        <p:spPr>
          <a:xfrm>
            <a:off x="9158632" y="2094146"/>
            <a:ext cx="1340942" cy="1567336"/>
          </a:xfrm>
          <a:prstGeom prst="rect">
            <a:avLst/>
          </a:prstGeom>
          <a:ln>
            <a:solidFill>
              <a:schemeClr val="bg1">
                <a:lumMod val="75000"/>
              </a:schemeClr>
            </a:solidFill>
          </a:ln>
        </p:spPr>
      </p:pic>
      <p:pic>
        <p:nvPicPr>
          <p:cNvPr id="8" name="Picture 1"/>
          <p:cNvPicPr>
            <a:picLocks noChangeAspect="1"/>
          </p:cNvPicPr>
          <p:nvPr/>
        </p:nvPicPr>
        <p:blipFill>
          <a:blip r:embed="rId3"/>
          <a:stretch>
            <a:fillRect/>
          </a:stretch>
        </p:blipFill>
        <p:spPr>
          <a:xfrm>
            <a:off x="7617800" y="3984279"/>
            <a:ext cx="1488509" cy="1837874"/>
          </a:xfrm>
          <a:prstGeom prst="rect">
            <a:avLst/>
          </a:prstGeom>
          <a:ln>
            <a:solidFill>
              <a:schemeClr val="bg1">
                <a:lumMod val="75000"/>
              </a:schemeClr>
            </a:solidFill>
          </a:ln>
        </p:spPr>
      </p:pic>
      <p:sp>
        <p:nvSpPr>
          <p:cNvPr id="9" name="TextBox 29"/>
          <p:cNvSpPr txBox="1"/>
          <p:nvPr/>
        </p:nvSpPr>
        <p:spPr>
          <a:xfrm>
            <a:off x="9210494" y="1780105"/>
            <a:ext cx="1134764" cy="276999"/>
          </a:xfrm>
          <a:prstGeom prst="rect">
            <a:avLst/>
          </a:prstGeom>
          <a:noFill/>
        </p:spPr>
        <p:txBody>
          <a:bodyPr wrap="square" lIns="91436" tIns="45718" rIns="91436" bIns="45718" rtlCol="0">
            <a:spAutoFit/>
          </a:bodyPr>
          <a:lstStyle/>
          <a:p>
            <a:pPr algn="ctr" defTabSz="456565"/>
            <a:r>
              <a:rPr lang="zh-CN" altLang="en-US" sz="1200" b="1" dirty="0">
                <a:solidFill>
                  <a:prstClr val="black"/>
                </a:solidFill>
                <a:latin typeface="微软雅黑" panose="020B0503020204020204" charset="-122"/>
                <a:ea typeface="微软雅黑" panose="020B0503020204020204" charset="-122"/>
              </a:rPr>
              <a:t>信用报告</a:t>
            </a:r>
            <a:endParaRPr lang="en-US" sz="1200" b="1" dirty="0">
              <a:solidFill>
                <a:prstClr val="black"/>
              </a:solidFill>
              <a:ea typeface="+mj-ea"/>
            </a:endParaRPr>
          </a:p>
        </p:txBody>
      </p:sp>
      <p:sp>
        <p:nvSpPr>
          <p:cNvPr id="10" name="TextBox 30"/>
          <p:cNvSpPr txBox="1"/>
          <p:nvPr/>
        </p:nvSpPr>
        <p:spPr>
          <a:xfrm>
            <a:off x="7669661" y="1780102"/>
            <a:ext cx="1134764" cy="276999"/>
          </a:xfrm>
          <a:prstGeom prst="rect">
            <a:avLst/>
          </a:prstGeom>
          <a:noFill/>
        </p:spPr>
        <p:txBody>
          <a:bodyPr wrap="square" lIns="91436" tIns="45718" rIns="91436" bIns="45718" rtlCol="0">
            <a:spAutoFit/>
          </a:bodyPr>
          <a:lstStyle/>
          <a:p>
            <a:pPr algn="ctr" defTabSz="456565"/>
            <a:r>
              <a:rPr lang="zh-CN" altLang="en-US" sz="1200" b="1" dirty="0">
                <a:solidFill>
                  <a:prstClr val="black"/>
                </a:solidFill>
                <a:latin typeface="微软雅黑" panose="020B0503020204020204" charset="-122"/>
                <a:ea typeface="微软雅黑" panose="020B0503020204020204" charset="-122"/>
              </a:rPr>
              <a:t>信用评级</a:t>
            </a:r>
            <a:endParaRPr lang="en-US" sz="1200" b="1" dirty="0">
              <a:solidFill>
                <a:prstClr val="black"/>
              </a:solidFill>
              <a:ea typeface="+mj-ea"/>
            </a:endParaRPr>
          </a:p>
        </p:txBody>
      </p:sp>
      <p:sp>
        <p:nvSpPr>
          <p:cNvPr id="11" name="TextBox 31"/>
          <p:cNvSpPr txBox="1"/>
          <p:nvPr/>
        </p:nvSpPr>
        <p:spPr>
          <a:xfrm>
            <a:off x="7669661" y="3702979"/>
            <a:ext cx="1134764" cy="276999"/>
          </a:xfrm>
          <a:prstGeom prst="rect">
            <a:avLst/>
          </a:prstGeom>
          <a:noFill/>
        </p:spPr>
        <p:txBody>
          <a:bodyPr wrap="square" lIns="91436" tIns="45718" rIns="91436" bIns="45718" rtlCol="0">
            <a:spAutoFit/>
          </a:bodyPr>
          <a:lstStyle/>
          <a:p>
            <a:pPr algn="ctr" defTabSz="456565"/>
            <a:r>
              <a:rPr lang="zh-CN" altLang="en-US" sz="1200" b="1" dirty="0">
                <a:solidFill>
                  <a:prstClr val="black"/>
                </a:solidFill>
                <a:latin typeface="微软雅黑" panose="020B0503020204020204" charset="-122"/>
                <a:ea typeface="微软雅黑" panose="020B0503020204020204" charset="-122"/>
              </a:rPr>
              <a:t>可视化分析</a:t>
            </a:r>
            <a:endParaRPr lang="en-US" sz="1200" b="1" dirty="0">
              <a:solidFill>
                <a:prstClr val="black"/>
              </a:solidFill>
              <a:ea typeface="+mj-ea"/>
            </a:endParaRPr>
          </a:p>
        </p:txBody>
      </p:sp>
      <p:pic>
        <p:nvPicPr>
          <p:cNvPr id="12" name="Picture 11"/>
          <p:cNvPicPr>
            <a:picLocks noChangeAspect="1"/>
          </p:cNvPicPr>
          <p:nvPr/>
        </p:nvPicPr>
        <p:blipFill>
          <a:blip r:embed="rId4"/>
          <a:stretch>
            <a:fillRect/>
          </a:stretch>
        </p:blipFill>
        <p:spPr>
          <a:xfrm>
            <a:off x="9207165" y="3984280"/>
            <a:ext cx="1348668" cy="1771981"/>
          </a:xfrm>
          <a:prstGeom prst="rect">
            <a:avLst/>
          </a:prstGeom>
          <a:ln>
            <a:solidFill>
              <a:schemeClr val="bg1">
                <a:lumMod val="75000"/>
              </a:schemeClr>
            </a:solidFill>
          </a:ln>
        </p:spPr>
      </p:pic>
      <p:sp>
        <p:nvSpPr>
          <p:cNvPr id="13" name="TextBox 33"/>
          <p:cNvSpPr txBox="1"/>
          <p:nvPr/>
        </p:nvSpPr>
        <p:spPr>
          <a:xfrm>
            <a:off x="9242672" y="3722029"/>
            <a:ext cx="1134764" cy="276999"/>
          </a:xfrm>
          <a:prstGeom prst="rect">
            <a:avLst/>
          </a:prstGeom>
          <a:noFill/>
        </p:spPr>
        <p:txBody>
          <a:bodyPr wrap="square" lIns="91436" tIns="45718" rIns="91436" bIns="45718" rtlCol="0">
            <a:spAutoFit/>
          </a:bodyPr>
          <a:lstStyle/>
          <a:p>
            <a:pPr algn="ctr" defTabSz="456565"/>
            <a:r>
              <a:rPr lang="zh-CN" altLang="en-US" sz="1200" b="1" dirty="0">
                <a:solidFill>
                  <a:prstClr val="black"/>
                </a:solidFill>
                <a:latin typeface="微软雅黑" panose="020B0503020204020204" charset="-122"/>
                <a:ea typeface="微软雅黑" panose="020B0503020204020204" charset="-122"/>
              </a:rPr>
              <a:t>信用监控</a:t>
            </a:r>
            <a:endParaRPr lang="en-US" sz="1200" b="1" dirty="0">
              <a:solidFill>
                <a:prstClr val="black"/>
              </a:solidFill>
              <a:ea typeface="+mj-ea"/>
            </a:endParaRPr>
          </a:p>
        </p:txBody>
      </p:sp>
      <p:grpSp>
        <p:nvGrpSpPr>
          <p:cNvPr id="14" name="组合 13"/>
          <p:cNvGrpSpPr/>
          <p:nvPr/>
        </p:nvGrpSpPr>
        <p:grpSpPr>
          <a:xfrm>
            <a:off x="7669663" y="2089321"/>
            <a:ext cx="1391923" cy="1543584"/>
            <a:chOff x="4981554" y="1300733"/>
            <a:chExt cx="3756298" cy="3728494"/>
          </a:xfrm>
        </p:grpSpPr>
        <p:pic>
          <p:nvPicPr>
            <p:cNvPr id="15" name="图片 14"/>
            <p:cNvPicPr/>
            <p:nvPr/>
          </p:nvPicPr>
          <p:blipFill>
            <a:blip r:embed="rId5" cstate="print"/>
            <a:srcRect l="48953" t="18161"/>
            <a:stretch>
              <a:fillRect/>
            </a:stretch>
          </p:blipFill>
          <p:spPr bwMode="auto">
            <a:xfrm>
              <a:off x="4981554" y="1300733"/>
              <a:ext cx="3756298" cy="1305913"/>
            </a:xfrm>
            <a:prstGeom prst="rect">
              <a:avLst/>
            </a:prstGeom>
            <a:noFill/>
            <a:ln w="9525">
              <a:solidFill>
                <a:schemeClr val="bg1">
                  <a:lumMod val="75000"/>
                </a:schemeClr>
              </a:solidFill>
              <a:miter lim="800000"/>
              <a:headEnd/>
              <a:tailEnd/>
            </a:ln>
          </p:spPr>
        </p:pic>
        <p:pic>
          <p:nvPicPr>
            <p:cNvPr id="16" name="图片 15"/>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4981554" y="2632708"/>
              <a:ext cx="3756298" cy="2396519"/>
            </a:xfrm>
            <a:prstGeom prst="rect">
              <a:avLst/>
            </a:prstGeom>
            <a:ln>
              <a:solidFill>
                <a:schemeClr val="bg1">
                  <a:lumMod val="75000"/>
                </a:schemeClr>
              </a:solidFill>
            </a:ln>
          </p:spPr>
        </p:pic>
      </p:grpSp>
      <p:grpSp>
        <p:nvGrpSpPr>
          <p:cNvPr id="17" name="组 9"/>
          <p:cNvGrpSpPr/>
          <p:nvPr/>
        </p:nvGrpSpPr>
        <p:grpSpPr>
          <a:xfrm>
            <a:off x="1833967" y="1969477"/>
            <a:ext cx="970435" cy="908337"/>
            <a:chOff x="339618" y="1775362"/>
            <a:chExt cx="970435" cy="908337"/>
          </a:xfrm>
        </p:grpSpPr>
        <p:sp>
          <p:nvSpPr>
            <p:cNvPr id="18" name="六边形 17"/>
            <p:cNvSpPr/>
            <p:nvPr/>
          </p:nvSpPr>
          <p:spPr>
            <a:xfrm rot="5400000">
              <a:off x="454504" y="1828151"/>
              <a:ext cx="908337" cy="802760"/>
            </a:xfrm>
            <a:prstGeom prst="hexagon">
              <a:avLst/>
            </a:prstGeom>
            <a:noFill/>
            <a:ln w="120650" cap="rnd">
              <a:solidFill>
                <a:schemeClr val="accent1">
                  <a:lumMod val="75000"/>
                </a:schemeClr>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19" name="矩形 18"/>
            <p:cNvSpPr/>
            <p:nvPr/>
          </p:nvSpPr>
          <p:spPr>
            <a:xfrm>
              <a:off x="651988" y="1986022"/>
              <a:ext cx="543739" cy="523220"/>
            </a:xfrm>
            <a:prstGeom prst="rect">
              <a:avLst/>
            </a:prstGeom>
          </p:spPr>
          <p:txBody>
            <a:bodyPr wrap="none">
              <a:spAutoFit/>
            </a:bodyPr>
            <a:lstStyle/>
            <a:p>
              <a:pPr defTabSz="455930"/>
              <a:r>
                <a:rPr lang="zh-CN" altLang="en-US" sz="1400" dirty="0">
                  <a:solidFill>
                    <a:srgbClr val="0F6FC6">
                      <a:lumMod val="50000"/>
                    </a:srgbClr>
                  </a:solidFill>
                </a:rPr>
                <a:t>登记</a:t>
              </a:r>
              <a:endParaRPr lang="en-US" altLang="zh-CN" sz="1400" dirty="0">
                <a:solidFill>
                  <a:srgbClr val="0F6FC6">
                    <a:lumMod val="50000"/>
                  </a:srgbClr>
                </a:solidFill>
              </a:endParaRPr>
            </a:p>
            <a:p>
              <a:pPr defTabSz="455930"/>
              <a:r>
                <a:rPr lang="zh-CN" altLang="en-US" sz="1400" dirty="0">
                  <a:solidFill>
                    <a:srgbClr val="0F6FC6">
                      <a:lumMod val="50000"/>
                    </a:srgbClr>
                  </a:solidFill>
                </a:rPr>
                <a:t>注册</a:t>
              </a:r>
            </a:p>
          </p:txBody>
        </p:sp>
        <p:sp>
          <p:nvSpPr>
            <p:cNvPr id="20" name="椭圆 19"/>
            <p:cNvSpPr/>
            <p:nvPr/>
          </p:nvSpPr>
          <p:spPr>
            <a:xfrm>
              <a:off x="360184" y="2070000"/>
              <a:ext cx="297694" cy="297694"/>
            </a:xfrm>
            <a:prstGeom prst="ellipse">
              <a:avLst/>
            </a:prstGeom>
            <a:solidFill>
              <a:schemeClr val="accent1">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21" name="文本框 8"/>
            <p:cNvSpPr txBox="1"/>
            <p:nvPr/>
          </p:nvSpPr>
          <p:spPr>
            <a:xfrm>
              <a:off x="339618" y="2085592"/>
              <a:ext cx="335348" cy="246221"/>
            </a:xfrm>
            <a:prstGeom prst="rect">
              <a:avLst/>
            </a:prstGeom>
            <a:noFill/>
          </p:spPr>
          <p:txBody>
            <a:bodyPr wrap="none" rtlCol="0">
              <a:spAutoFit/>
            </a:bodyPr>
            <a:lstStyle/>
            <a:p>
              <a:pPr defTabSz="455930"/>
              <a:r>
                <a:rPr kumimoji="1" lang="en-US" altLang="zh-CN" sz="1000" dirty="0">
                  <a:solidFill>
                    <a:prstClr val="white"/>
                  </a:solidFill>
                </a:rPr>
                <a:t>01</a:t>
              </a:r>
              <a:endParaRPr kumimoji="1" lang="zh-CN" altLang="en-US" sz="1000" dirty="0">
                <a:solidFill>
                  <a:prstClr val="white"/>
                </a:solidFill>
              </a:endParaRPr>
            </a:p>
          </p:txBody>
        </p:sp>
      </p:grpSp>
      <p:grpSp>
        <p:nvGrpSpPr>
          <p:cNvPr id="44" name="组 39"/>
          <p:cNvGrpSpPr/>
          <p:nvPr/>
        </p:nvGrpSpPr>
        <p:grpSpPr>
          <a:xfrm>
            <a:off x="3204598" y="1969477"/>
            <a:ext cx="962005" cy="908337"/>
            <a:chOff x="348048" y="1775362"/>
            <a:chExt cx="962005" cy="908337"/>
          </a:xfrm>
        </p:grpSpPr>
        <p:sp>
          <p:nvSpPr>
            <p:cNvPr id="45" name="六边形 44"/>
            <p:cNvSpPr/>
            <p:nvPr/>
          </p:nvSpPr>
          <p:spPr>
            <a:xfrm rot="5400000">
              <a:off x="454504" y="1828151"/>
              <a:ext cx="908337" cy="802760"/>
            </a:xfrm>
            <a:prstGeom prst="hexagon">
              <a:avLst/>
            </a:prstGeom>
            <a:noFill/>
            <a:ln w="120650" cap="rnd">
              <a:solidFill>
                <a:schemeClr val="accent1">
                  <a:lumMod val="75000"/>
                </a:schemeClr>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46" name="矩形 45"/>
            <p:cNvSpPr/>
            <p:nvPr/>
          </p:nvSpPr>
          <p:spPr>
            <a:xfrm>
              <a:off x="651988" y="1986022"/>
              <a:ext cx="543739" cy="523220"/>
            </a:xfrm>
            <a:prstGeom prst="rect">
              <a:avLst/>
            </a:prstGeom>
          </p:spPr>
          <p:txBody>
            <a:bodyPr wrap="none">
              <a:spAutoFit/>
            </a:bodyPr>
            <a:lstStyle/>
            <a:p>
              <a:pPr defTabSz="455930"/>
              <a:r>
                <a:rPr lang="zh-CN" altLang="en-US" sz="1400" dirty="0">
                  <a:solidFill>
                    <a:srgbClr val="0F6FC6">
                      <a:lumMod val="50000"/>
                    </a:srgbClr>
                  </a:solidFill>
                </a:rPr>
                <a:t>日常</a:t>
              </a:r>
              <a:endParaRPr lang="en-US" altLang="zh-CN" sz="1400" dirty="0">
                <a:solidFill>
                  <a:srgbClr val="0F6FC6">
                    <a:lumMod val="50000"/>
                  </a:srgbClr>
                </a:solidFill>
              </a:endParaRPr>
            </a:p>
            <a:p>
              <a:pPr defTabSz="455930"/>
              <a:r>
                <a:rPr lang="zh-CN" altLang="en-US" sz="1400" dirty="0">
                  <a:solidFill>
                    <a:srgbClr val="0F6FC6">
                      <a:lumMod val="50000"/>
                    </a:srgbClr>
                  </a:solidFill>
                </a:rPr>
                <a:t>管理</a:t>
              </a:r>
            </a:p>
          </p:txBody>
        </p:sp>
        <p:sp>
          <p:nvSpPr>
            <p:cNvPr id="47" name="椭圆 46"/>
            <p:cNvSpPr/>
            <p:nvPr/>
          </p:nvSpPr>
          <p:spPr>
            <a:xfrm>
              <a:off x="360184" y="2070000"/>
              <a:ext cx="297694" cy="297694"/>
            </a:xfrm>
            <a:prstGeom prst="ellipse">
              <a:avLst/>
            </a:prstGeom>
            <a:solidFill>
              <a:schemeClr val="accent1">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48" name="文本框 43"/>
            <p:cNvSpPr txBox="1"/>
            <p:nvPr/>
          </p:nvSpPr>
          <p:spPr>
            <a:xfrm>
              <a:off x="348048" y="2089386"/>
              <a:ext cx="335348" cy="246221"/>
            </a:xfrm>
            <a:prstGeom prst="rect">
              <a:avLst/>
            </a:prstGeom>
            <a:noFill/>
          </p:spPr>
          <p:txBody>
            <a:bodyPr wrap="none" rtlCol="0">
              <a:spAutoFit/>
            </a:bodyPr>
            <a:lstStyle/>
            <a:p>
              <a:pPr defTabSz="455930"/>
              <a:r>
                <a:rPr kumimoji="1" lang="en-US" altLang="zh-CN" sz="1000" dirty="0">
                  <a:solidFill>
                    <a:prstClr val="white"/>
                  </a:solidFill>
                </a:rPr>
                <a:t>02</a:t>
              </a:r>
              <a:endParaRPr kumimoji="1" lang="zh-CN" altLang="en-US" sz="1000" dirty="0">
                <a:solidFill>
                  <a:prstClr val="white"/>
                </a:solidFill>
              </a:endParaRPr>
            </a:p>
          </p:txBody>
        </p:sp>
      </p:grpSp>
      <p:grpSp>
        <p:nvGrpSpPr>
          <p:cNvPr id="49" name="组 44"/>
          <p:cNvGrpSpPr/>
          <p:nvPr/>
        </p:nvGrpSpPr>
        <p:grpSpPr>
          <a:xfrm>
            <a:off x="4576805" y="1969477"/>
            <a:ext cx="952004" cy="908337"/>
            <a:chOff x="358049" y="1775362"/>
            <a:chExt cx="952004" cy="908337"/>
          </a:xfrm>
        </p:grpSpPr>
        <p:sp>
          <p:nvSpPr>
            <p:cNvPr id="50" name="六边形 49"/>
            <p:cNvSpPr/>
            <p:nvPr/>
          </p:nvSpPr>
          <p:spPr>
            <a:xfrm rot="5400000">
              <a:off x="454504" y="1828151"/>
              <a:ext cx="908337" cy="802760"/>
            </a:xfrm>
            <a:prstGeom prst="hexagon">
              <a:avLst/>
            </a:prstGeom>
            <a:noFill/>
            <a:ln w="120650" cap="rnd">
              <a:solidFill>
                <a:schemeClr val="accent1">
                  <a:lumMod val="75000"/>
                </a:schemeClr>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51" name="矩形 50"/>
            <p:cNvSpPr/>
            <p:nvPr/>
          </p:nvSpPr>
          <p:spPr>
            <a:xfrm>
              <a:off x="651988" y="1986022"/>
              <a:ext cx="543739" cy="523220"/>
            </a:xfrm>
            <a:prstGeom prst="rect">
              <a:avLst/>
            </a:prstGeom>
          </p:spPr>
          <p:txBody>
            <a:bodyPr wrap="none">
              <a:spAutoFit/>
            </a:bodyPr>
            <a:lstStyle/>
            <a:p>
              <a:pPr defTabSz="455930"/>
              <a:r>
                <a:rPr lang="zh-CN" altLang="en-US" sz="1400" dirty="0">
                  <a:solidFill>
                    <a:srgbClr val="0F6FC6">
                      <a:lumMod val="50000"/>
                    </a:srgbClr>
                  </a:solidFill>
                </a:rPr>
                <a:t>服务</a:t>
              </a:r>
              <a:endParaRPr lang="en-US" altLang="zh-CN" sz="1400" dirty="0">
                <a:solidFill>
                  <a:srgbClr val="0F6FC6">
                    <a:lumMod val="50000"/>
                  </a:srgbClr>
                </a:solidFill>
              </a:endParaRPr>
            </a:p>
            <a:p>
              <a:pPr defTabSz="455930"/>
              <a:r>
                <a:rPr lang="zh-CN" altLang="en-US" sz="1400" dirty="0">
                  <a:solidFill>
                    <a:srgbClr val="0F6FC6">
                      <a:lumMod val="50000"/>
                    </a:srgbClr>
                  </a:solidFill>
                </a:rPr>
                <a:t>支持</a:t>
              </a:r>
            </a:p>
          </p:txBody>
        </p:sp>
        <p:sp>
          <p:nvSpPr>
            <p:cNvPr id="52" name="椭圆 51"/>
            <p:cNvSpPr/>
            <p:nvPr/>
          </p:nvSpPr>
          <p:spPr>
            <a:xfrm>
              <a:off x="360184" y="2070000"/>
              <a:ext cx="297694" cy="297694"/>
            </a:xfrm>
            <a:prstGeom prst="ellipse">
              <a:avLst/>
            </a:prstGeom>
            <a:solidFill>
              <a:schemeClr val="accent1">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53" name="文本框 48"/>
            <p:cNvSpPr txBox="1"/>
            <p:nvPr/>
          </p:nvSpPr>
          <p:spPr>
            <a:xfrm>
              <a:off x="358049" y="2093537"/>
              <a:ext cx="335348" cy="246221"/>
            </a:xfrm>
            <a:prstGeom prst="rect">
              <a:avLst/>
            </a:prstGeom>
            <a:noFill/>
          </p:spPr>
          <p:txBody>
            <a:bodyPr wrap="none" rtlCol="0">
              <a:spAutoFit/>
            </a:bodyPr>
            <a:lstStyle/>
            <a:p>
              <a:pPr defTabSz="455930"/>
              <a:r>
                <a:rPr kumimoji="1" lang="en-US" altLang="zh-CN" sz="1000" dirty="0">
                  <a:solidFill>
                    <a:prstClr val="white"/>
                  </a:solidFill>
                </a:rPr>
                <a:t>03</a:t>
              </a:r>
              <a:endParaRPr kumimoji="1" lang="zh-CN" altLang="en-US" sz="1000" dirty="0">
                <a:solidFill>
                  <a:prstClr val="white"/>
                </a:solidFill>
              </a:endParaRPr>
            </a:p>
          </p:txBody>
        </p:sp>
      </p:grpSp>
      <p:grpSp>
        <p:nvGrpSpPr>
          <p:cNvPr id="54" name="组 49"/>
          <p:cNvGrpSpPr/>
          <p:nvPr/>
        </p:nvGrpSpPr>
        <p:grpSpPr>
          <a:xfrm>
            <a:off x="5920573" y="1969477"/>
            <a:ext cx="970435" cy="908337"/>
            <a:chOff x="339618" y="1775362"/>
            <a:chExt cx="970435" cy="908337"/>
          </a:xfrm>
        </p:grpSpPr>
        <p:sp>
          <p:nvSpPr>
            <p:cNvPr id="55" name="六边形 54"/>
            <p:cNvSpPr/>
            <p:nvPr/>
          </p:nvSpPr>
          <p:spPr>
            <a:xfrm rot="5400000">
              <a:off x="454504" y="1828151"/>
              <a:ext cx="908337" cy="802760"/>
            </a:xfrm>
            <a:prstGeom prst="hexagon">
              <a:avLst/>
            </a:prstGeom>
            <a:noFill/>
            <a:ln w="120650" cap="rnd">
              <a:solidFill>
                <a:schemeClr val="accent1">
                  <a:lumMod val="75000"/>
                </a:schemeClr>
              </a:solidFill>
              <a:prstDash val="solid"/>
              <a:roun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56" name="矩形 55"/>
            <p:cNvSpPr/>
            <p:nvPr/>
          </p:nvSpPr>
          <p:spPr>
            <a:xfrm>
              <a:off x="651988" y="1986022"/>
              <a:ext cx="543739" cy="523220"/>
            </a:xfrm>
            <a:prstGeom prst="rect">
              <a:avLst/>
            </a:prstGeom>
          </p:spPr>
          <p:txBody>
            <a:bodyPr wrap="none">
              <a:spAutoFit/>
            </a:bodyPr>
            <a:lstStyle/>
            <a:p>
              <a:pPr defTabSz="455930"/>
              <a:r>
                <a:rPr lang="zh-CN" altLang="en-US" sz="1400" dirty="0">
                  <a:solidFill>
                    <a:srgbClr val="0F6FC6">
                      <a:lumMod val="50000"/>
                    </a:srgbClr>
                  </a:solidFill>
                </a:rPr>
                <a:t>监督</a:t>
              </a:r>
              <a:endParaRPr lang="en-US" altLang="zh-CN" sz="1400" dirty="0">
                <a:solidFill>
                  <a:srgbClr val="0F6FC6">
                    <a:lumMod val="50000"/>
                  </a:srgbClr>
                </a:solidFill>
              </a:endParaRPr>
            </a:p>
            <a:p>
              <a:pPr defTabSz="455930"/>
              <a:r>
                <a:rPr lang="zh-CN" altLang="en-US" sz="1400" dirty="0">
                  <a:solidFill>
                    <a:srgbClr val="0F6FC6">
                      <a:lumMod val="50000"/>
                    </a:srgbClr>
                  </a:solidFill>
                </a:rPr>
                <a:t>执法</a:t>
              </a:r>
            </a:p>
          </p:txBody>
        </p:sp>
        <p:sp>
          <p:nvSpPr>
            <p:cNvPr id="57" name="椭圆 56"/>
            <p:cNvSpPr/>
            <p:nvPr/>
          </p:nvSpPr>
          <p:spPr>
            <a:xfrm>
              <a:off x="360184" y="2070000"/>
              <a:ext cx="297694" cy="297694"/>
            </a:xfrm>
            <a:prstGeom prst="ellipse">
              <a:avLst/>
            </a:prstGeom>
            <a:solidFill>
              <a:schemeClr val="accent1">
                <a:lumMod val="75000"/>
              </a:schemeClr>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5930"/>
              <a:endParaRPr kumimoji="1" lang="zh-CN" altLang="en-US">
                <a:solidFill>
                  <a:prstClr val="white"/>
                </a:solidFill>
              </a:endParaRPr>
            </a:p>
          </p:txBody>
        </p:sp>
        <p:sp>
          <p:nvSpPr>
            <p:cNvPr id="58" name="文本框 53"/>
            <p:cNvSpPr txBox="1"/>
            <p:nvPr/>
          </p:nvSpPr>
          <p:spPr>
            <a:xfrm>
              <a:off x="339618" y="2103692"/>
              <a:ext cx="335348" cy="246221"/>
            </a:xfrm>
            <a:prstGeom prst="rect">
              <a:avLst/>
            </a:prstGeom>
            <a:noFill/>
          </p:spPr>
          <p:txBody>
            <a:bodyPr wrap="none" rtlCol="0">
              <a:spAutoFit/>
            </a:bodyPr>
            <a:lstStyle/>
            <a:p>
              <a:pPr defTabSz="455930"/>
              <a:r>
                <a:rPr kumimoji="1" lang="en-US" altLang="zh-CN" sz="1000" dirty="0">
                  <a:solidFill>
                    <a:prstClr val="white"/>
                  </a:solidFill>
                </a:rPr>
                <a:t>04</a:t>
              </a:r>
              <a:endParaRPr kumimoji="1" lang="zh-CN" altLang="en-US" sz="1000" dirty="0">
                <a:solidFill>
                  <a:prstClr val="white"/>
                </a:solidFill>
              </a:endParaRP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11835"/>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综合应用</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外部应用</a:t>
            </a:r>
          </a:p>
        </p:txBody>
      </p:sp>
      <p:sp>
        <p:nvSpPr>
          <p:cNvPr id="6" name="矩形 5"/>
          <p:cNvSpPr/>
          <p:nvPr/>
        </p:nvSpPr>
        <p:spPr>
          <a:xfrm>
            <a:off x="589915" y="791845"/>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63307" y="4103584"/>
            <a:ext cx="9144002" cy="2035343"/>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8465" tIns="34244" rIns="68465" bIns="34244" rtlCol="0" anchor="ctr"/>
          <a:lstStyle/>
          <a:p>
            <a:pPr algn="ctr" defTabSz="341630"/>
            <a:endParaRPr lang="zh-CN" altLang="en-US" sz="1400" dirty="0">
              <a:solidFill>
                <a:prstClr val="white">
                  <a:lumMod val="50000"/>
                </a:prstClr>
              </a:solidFill>
            </a:endParaRPr>
          </a:p>
        </p:txBody>
      </p:sp>
      <p:sp>
        <p:nvSpPr>
          <p:cNvPr id="4" name="TextBox 6"/>
          <p:cNvSpPr txBox="1"/>
          <p:nvPr/>
        </p:nvSpPr>
        <p:spPr>
          <a:xfrm>
            <a:off x="5013690" y="4302218"/>
            <a:ext cx="5192484" cy="1174750"/>
          </a:xfrm>
          <a:prstGeom prst="rect">
            <a:avLst/>
          </a:prstGeom>
          <a:noFill/>
        </p:spPr>
        <p:txBody>
          <a:bodyPr wrap="square" lIns="68465" tIns="34244" rIns="68465" bIns="34244" rtlCol="0">
            <a:spAutoFit/>
          </a:bodyPr>
          <a:lstStyle/>
          <a:p>
            <a:pPr defTabSz="912495">
              <a:lnSpc>
                <a:spcPct val="200000"/>
              </a:lnSpc>
            </a:pPr>
            <a:r>
              <a:rPr lang="zh-CN" altLang="en-US" sz="1200" kern="100" dirty="0">
                <a:solidFill>
                  <a:schemeClr val="bg1"/>
                </a:solidFill>
                <a:latin typeface="微软雅黑" panose="020B0503020204020204" charset="-122"/>
                <a:ea typeface="微软雅黑" panose="020B0503020204020204" charset="-122"/>
                <a:cs typeface="仿宋" panose="02010609060101010101" pitchFamily="49" charset="-122"/>
              </a:rPr>
              <a:t>基于各社会组织的地理位置分布，在空间上全面呈现社会组织信用分布情况，社会公众可查看各区域社会组织分布情况、社会组织信用信息及信用评价结果等，并可对社会组织进行评价，投诉举报。</a:t>
            </a:r>
            <a:endParaRPr lang="zh-CN" altLang="en-US" sz="1200" kern="100" dirty="0">
              <a:solidFill>
                <a:schemeClr val="bg1"/>
              </a:solidFill>
              <a:latin typeface="微软雅黑" panose="020B0503020204020204" charset="-122"/>
              <a:ea typeface="微软雅黑" panose="020B0503020204020204" charset="-122"/>
            </a:endParaRPr>
          </a:p>
        </p:txBody>
      </p:sp>
      <p:sp>
        <p:nvSpPr>
          <p:cNvPr id="22" name="TextBox 2"/>
          <p:cNvSpPr txBox="1"/>
          <p:nvPr/>
        </p:nvSpPr>
        <p:spPr>
          <a:xfrm>
            <a:off x="1879884" y="2132283"/>
            <a:ext cx="415266" cy="1625683"/>
          </a:xfrm>
          <a:prstGeom prst="rect">
            <a:avLst/>
          </a:prstGeom>
          <a:noFill/>
        </p:spPr>
        <p:txBody>
          <a:bodyPr vert="eaVert" wrap="square" lIns="68465" tIns="34244" rIns="68465" bIns="34244" rtlCol="0">
            <a:spAutoFit/>
          </a:bodyPr>
          <a:lstStyle/>
          <a:p>
            <a:pPr algn="ctr" defTabSz="683895"/>
            <a:r>
              <a:rPr lang="zh-CN" altLang="en-US" b="1" dirty="0" smtClean="0">
                <a:solidFill>
                  <a:srgbClr val="5B9BD5">
                    <a:lumMod val="75000"/>
                  </a:srgbClr>
                </a:solidFill>
                <a:latin typeface="微软雅黑" panose="020B0503020204020204" charset="-122"/>
                <a:ea typeface="微软雅黑" panose="020B0503020204020204" charset="-122"/>
              </a:rPr>
              <a:t>信息公示</a:t>
            </a:r>
            <a:endParaRPr lang="en-US" altLang="zh-CN" b="1" dirty="0">
              <a:solidFill>
                <a:srgbClr val="5B9BD5">
                  <a:lumMod val="75000"/>
                </a:srgbClr>
              </a:solidFill>
              <a:latin typeface="微软雅黑" panose="020B0503020204020204" charset="-122"/>
              <a:ea typeface="微软雅黑" panose="020B0503020204020204" charset="-122"/>
            </a:endParaRPr>
          </a:p>
        </p:txBody>
      </p:sp>
      <p:sp>
        <p:nvSpPr>
          <p:cNvPr id="23" name="矩形 22"/>
          <p:cNvSpPr/>
          <p:nvPr/>
        </p:nvSpPr>
        <p:spPr>
          <a:xfrm>
            <a:off x="4941455" y="2260639"/>
            <a:ext cx="5595258" cy="1520836"/>
          </a:xfrm>
          <a:prstGeom prst="rect">
            <a:avLst/>
          </a:prstGeom>
        </p:spPr>
        <p:txBody>
          <a:bodyPr wrap="square" lIns="68465" tIns="34244" rIns="68465" bIns="34244">
            <a:spAutoFit/>
          </a:bodyPr>
          <a:lstStyle/>
          <a:p>
            <a:pPr defTabSz="683895">
              <a:spcBef>
                <a:spcPts val="450"/>
              </a:spcBef>
              <a:spcAft>
                <a:spcPts val="450"/>
              </a:spcAft>
            </a:pPr>
            <a:r>
              <a:rPr lang="zh-CN" altLang="en-US" sz="1400" b="1" dirty="0">
                <a:solidFill>
                  <a:schemeClr val="tx1">
                    <a:lumMod val="65000"/>
                    <a:lumOff val="35000"/>
                  </a:schemeClr>
                </a:solidFill>
                <a:latin typeface="微软雅黑" panose="020B0503020204020204" charset="-122"/>
                <a:ea typeface="微软雅黑" panose="020B0503020204020204" charset="-122"/>
              </a:rPr>
              <a:t>社会组织信用档案，违法失信名单公开公示</a:t>
            </a:r>
            <a:endParaRPr lang="en-US" altLang="zh-CN" sz="1400" b="1" dirty="0">
              <a:solidFill>
                <a:schemeClr val="tx1">
                  <a:lumMod val="65000"/>
                  <a:lumOff val="35000"/>
                </a:schemeClr>
              </a:solidFill>
              <a:latin typeface="微软雅黑" panose="020B0503020204020204" charset="-122"/>
              <a:ea typeface="微软雅黑" panose="020B0503020204020204" charset="-122"/>
            </a:endParaRPr>
          </a:p>
          <a:p>
            <a:pPr defTabSz="683895">
              <a:lnSpc>
                <a:spcPct val="200000"/>
              </a:lnSpc>
              <a:spcBef>
                <a:spcPts val="450"/>
              </a:spcBef>
              <a:spcAft>
                <a:spcPts val="450"/>
              </a:spcAft>
            </a:pPr>
            <a:r>
              <a:rPr lang="zh-CN" altLang="en-US" sz="1200" kern="100" dirty="0">
                <a:solidFill>
                  <a:schemeClr val="tx1">
                    <a:lumMod val="65000"/>
                    <a:lumOff val="35000"/>
                  </a:schemeClr>
                </a:solidFill>
                <a:latin typeface="微软雅黑" panose="020B0503020204020204" charset="-122"/>
                <a:ea typeface="微软雅黑" panose="020B0503020204020204" charset="-122"/>
                <a:cs typeface="仿宋" panose="02010609060101010101" pitchFamily="49" charset="-122"/>
              </a:rPr>
              <a:t>面向社会公开社会组织登记事项、组织结构、年报信息、经营信息、信用评价结果、公开运行情况、重大违法失信名单等，实现</a:t>
            </a:r>
            <a:r>
              <a:rPr lang="zh-CN" altLang="en-US" sz="1200" b="1" kern="100" dirty="0">
                <a:solidFill>
                  <a:srgbClr val="FF0000"/>
                </a:solidFill>
                <a:latin typeface="微软雅黑" panose="020B0503020204020204" charset="-122"/>
                <a:ea typeface="微软雅黑" panose="020B0503020204020204" charset="-122"/>
                <a:cs typeface="仿宋" panose="02010609060101010101" pitchFamily="49" charset="-122"/>
              </a:rPr>
              <a:t>“一户一档”</a:t>
            </a:r>
            <a:r>
              <a:rPr lang="zh-CN" altLang="en-US" sz="1200" kern="100" dirty="0">
                <a:solidFill>
                  <a:schemeClr val="tx1">
                    <a:lumMod val="65000"/>
                    <a:lumOff val="35000"/>
                  </a:schemeClr>
                </a:solidFill>
                <a:latin typeface="微软雅黑" panose="020B0503020204020204" charset="-122"/>
                <a:ea typeface="微软雅黑" panose="020B0503020204020204" charset="-122"/>
                <a:cs typeface="仿宋" panose="02010609060101010101" pitchFamily="49" charset="-122"/>
              </a:rPr>
              <a:t>的诚信公示制度，接受社会监督，强化自身信用信息的公开共享，同时也可让山寨社团无所遁形。</a:t>
            </a:r>
          </a:p>
        </p:txBody>
      </p:sp>
      <p:sp>
        <p:nvSpPr>
          <p:cNvPr id="26" name="TextBox 17"/>
          <p:cNvSpPr txBox="1"/>
          <p:nvPr/>
        </p:nvSpPr>
        <p:spPr>
          <a:xfrm>
            <a:off x="1879884" y="4225065"/>
            <a:ext cx="415266" cy="1625683"/>
          </a:xfrm>
          <a:prstGeom prst="rect">
            <a:avLst/>
          </a:prstGeom>
          <a:noFill/>
        </p:spPr>
        <p:txBody>
          <a:bodyPr vert="eaVert" wrap="square" lIns="68465" tIns="34244" rIns="68465" bIns="34244" rtlCol="0">
            <a:spAutoFit/>
          </a:bodyPr>
          <a:lstStyle/>
          <a:p>
            <a:pPr algn="ctr" defTabSz="683895"/>
            <a:r>
              <a:rPr lang="zh-CN" altLang="en-US" b="1" dirty="0" smtClean="0">
                <a:solidFill>
                  <a:prstClr val="white"/>
                </a:solidFill>
                <a:latin typeface="微软雅黑" panose="020B0503020204020204" charset="-122"/>
                <a:ea typeface="微软雅黑" panose="020B0503020204020204" charset="-122"/>
              </a:rPr>
              <a:t>信用地图</a:t>
            </a:r>
            <a:endParaRPr lang="en-US" altLang="zh-CN" b="1" dirty="0">
              <a:solidFill>
                <a:prstClr val="white"/>
              </a:solidFill>
              <a:latin typeface="微软雅黑" panose="020B0503020204020204" charset="-122"/>
              <a:ea typeface="微软雅黑" panose="020B0503020204020204" charset="-122"/>
            </a:endParaRPr>
          </a:p>
        </p:txBody>
      </p:sp>
      <p:pic>
        <p:nvPicPr>
          <p:cNvPr id="27" name="Picture 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18402" y="4373535"/>
            <a:ext cx="2303069" cy="1489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9" name="组合 28"/>
          <p:cNvGrpSpPr/>
          <p:nvPr/>
        </p:nvGrpSpPr>
        <p:grpSpPr>
          <a:xfrm>
            <a:off x="2465359" y="2184440"/>
            <a:ext cx="2256104" cy="1587032"/>
            <a:chOff x="847725" y="1844210"/>
            <a:chExt cx="3876672" cy="2984991"/>
          </a:xfrm>
        </p:grpSpPr>
        <p:pic>
          <p:nvPicPr>
            <p:cNvPr id="30"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47725" y="2904540"/>
              <a:ext cx="3876672" cy="1924661"/>
            </a:xfrm>
            <a:prstGeom prst="rect">
              <a:avLst/>
            </a:prstGeom>
            <a:noFill/>
            <a:ln w="9525">
              <a:solidFill>
                <a:schemeClr val="bg1">
                  <a:lumMod val="65000"/>
                </a:schemeClr>
              </a:solidFill>
              <a:miter lim="800000"/>
              <a:headEnd/>
              <a:tailEnd/>
            </a:ln>
            <a:effectLst>
              <a:outerShdw dist="35921" dir="2700000" algn="ctr" rotWithShape="0">
                <a:srgbClr val="EEECE1"/>
              </a:outerShdw>
            </a:effectLst>
            <a:extLst>
              <a:ext uri="{909E8E84-426E-40DD-AFC4-6F175D3DCCD1}">
                <a14:hiddenFill xmlns:a14="http://schemas.microsoft.com/office/drawing/2010/main" xmlns="">
                  <a:solidFill>
                    <a:schemeClr val="accent1"/>
                  </a:solidFill>
                </a14:hiddenFill>
              </a:ext>
            </a:extLst>
          </p:spPr>
        </p:pic>
        <p:pic>
          <p:nvPicPr>
            <p:cNvPr id="31"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47725" y="1844210"/>
              <a:ext cx="3876672" cy="1019117"/>
            </a:xfrm>
            <a:prstGeom prst="rect">
              <a:avLst/>
            </a:prstGeom>
            <a:noFill/>
            <a:ln w="9525">
              <a:solidFill>
                <a:schemeClr val="bg1">
                  <a:lumMod val="65000"/>
                </a:schemeClr>
              </a:solidFill>
              <a:miter lim="800000"/>
              <a:headEnd/>
              <a:tailEnd/>
            </a:ln>
            <a:effectLst>
              <a:outerShdw dist="35921" dir="2700000" algn="ctr" rotWithShape="0">
                <a:srgbClr val="EEECE1"/>
              </a:outerShdw>
            </a:effectLst>
            <a:extLst>
              <a:ext uri="{909E8E84-426E-40DD-AFC4-6F175D3DCCD1}">
                <a14:hiddenFill xmlns:a14="http://schemas.microsoft.com/office/drawing/2010/main" xmlns="">
                  <a:solidFill>
                    <a:schemeClr val="accent1"/>
                  </a:solidFill>
                </a14:hiddenFill>
              </a:ext>
            </a:extLst>
          </p:spPr>
        </p:pic>
      </p:grpSp>
      <p:cxnSp>
        <p:nvCxnSpPr>
          <p:cNvPr id="33" name="直接连接符 32"/>
          <p:cNvCxnSpPr/>
          <p:nvPr/>
        </p:nvCxnSpPr>
        <p:spPr>
          <a:xfrm>
            <a:off x="1889760" y="1866058"/>
            <a:ext cx="841166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11835"/>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综合应用</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社会组织自查</a:t>
            </a:r>
          </a:p>
        </p:txBody>
      </p:sp>
      <p:sp>
        <p:nvSpPr>
          <p:cNvPr id="6" name="矩形 5"/>
          <p:cNvSpPr/>
          <p:nvPr/>
        </p:nvSpPr>
        <p:spPr>
          <a:xfrm>
            <a:off x="589915" y="791845"/>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4"/>
          <p:cNvSpPr/>
          <p:nvPr/>
        </p:nvSpPr>
        <p:spPr>
          <a:xfrm>
            <a:off x="1802250" y="1661826"/>
            <a:ext cx="3800990" cy="3908762"/>
          </a:xfrm>
          <a:prstGeom prst="rect">
            <a:avLst/>
          </a:prstGeom>
          <a:noFill/>
        </p:spPr>
        <p:txBody>
          <a:bodyPr wrap="square" lIns="91436" tIns="45718" rIns="91436" bIns="45718" rtlCol="0">
            <a:spAutoFit/>
          </a:bodyPr>
          <a:lstStyle/>
          <a:p>
            <a:pPr defTabSz="456565">
              <a:lnSpc>
                <a:spcPct val="200000"/>
              </a:lnSpc>
              <a:spcBef>
                <a:spcPct val="0"/>
              </a:spcBef>
            </a:pPr>
            <a:r>
              <a:rPr lang="zh-CN" altLang="en-US" sz="1400" b="1" dirty="0">
                <a:solidFill>
                  <a:prstClr val="black"/>
                </a:solidFill>
                <a:latin typeface="微软雅黑" panose="020B0503020204020204" charset="-122"/>
                <a:ea typeface="微软雅黑" panose="020B0503020204020204" charset="-122"/>
              </a:rPr>
              <a:t>对于社会组织而言，可以在分配了权限的信用管理系统中，实现：</a:t>
            </a:r>
            <a:endParaRPr lang="en-US" altLang="zh-CN" sz="1400" b="1" dirty="0">
              <a:solidFill>
                <a:prstClr val="black"/>
              </a:solidFill>
              <a:latin typeface="微软雅黑" panose="020B0503020204020204" charset="-122"/>
              <a:ea typeface="微软雅黑" panose="020B0503020204020204" charset="-122"/>
            </a:endParaRPr>
          </a:p>
          <a:p>
            <a:pPr marL="171450" indent="-171450" defTabSz="456565">
              <a:lnSpc>
                <a:spcPct val="200000"/>
              </a:lnSpc>
              <a:spcBef>
                <a:spcPct val="0"/>
              </a:spcBef>
              <a:buFont typeface="Wingdings" panose="05000000000000000000" pitchFamily="2" charset="2"/>
              <a:buChar char="ü"/>
            </a:pPr>
            <a:r>
              <a:rPr lang="zh-CN" altLang="en-US" sz="1200" dirty="0">
                <a:solidFill>
                  <a:schemeClr val="tx1">
                    <a:lumMod val="75000"/>
                    <a:lumOff val="25000"/>
                  </a:schemeClr>
                </a:solidFill>
                <a:latin typeface="微软雅黑" panose="020B0503020204020204" charset="-122"/>
                <a:ea typeface="微软雅黑" panose="020B0503020204020204" charset="-122"/>
              </a:rPr>
              <a:t>了解信用评价的指标体系，以及不同级别对应的奖优罚劣的措施；</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defTabSz="456565">
              <a:lnSpc>
                <a:spcPct val="200000"/>
              </a:lnSpc>
              <a:spcBef>
                <a:spcPct val="0"/>
              </a:spcBef>
              <a:buFont typeface="Wingdings" panose="05000000000000000000" pitchFamily="2" charset="2"/>
              <a:buChar char="ü"/>
            </a:pPr>
            <a:r>
              <a:rPr lang="zh-CN" altLang="en-US" sz="1200" dirty="0">
                <a:solidFill>
                  <a:schemeClr val="tx1">
                    <a:lumMod val="75000"/>
                    <a:lumOff val="25000"/>
                  </a:schemeClr>
                </a:solidFill>
                <a:latin typeface="微软雅黑" panose="020B0503020204020204" charset="-122"/>
                <a:ea typeface="微软雅黑" panose="020B0503020204020204" charset="-122"/>
              </a:rPr>
              <a:t>了解自身的</a:t>
            </a:r>
            <a:r>
              <a:rPr lang="zh-CN" altLang="en-US" sz="1200" b="1" dirty="0">
                <a:solidFill>
                  <a:schemeClr val="tx1">
                    <a:lumMod val="75000"/>
                    <a:lumOff val="25000"/>
                  </a:schemeClr>
                </a:solidFill>
                <a:latin typeface="微软雅黑" panose="020B0503020204020204" charset="-122"/>
                <a:ea typeface="微软雅黑" panose="020B0503020204020204" charset="-122"/>
              </a:rPr>
              <a:t>信用档案</a:t>
            </a:r>
            <a:r>
              <a:rPr lang="zh-CN" altLang="en-US" sz="1200" dirty="0">
                <a:solidFill>
                  <a:schemeClr val="tx1">
                    <a:lumMod val="75000"/>
                    <a:lumOff val="25000"/>
                  </a:schemeClr>
                </a:solidFill>
                <a:latin typeface="微软雅黑" panose="020B0503020204020204" charset="-122"/>
                <a:ea typeface="微软雅黑" panose="020B0503020204020204" charset="-122"/>
              </a:rPr>
              <a:t>和</a:t>
            </a:r>
            <a:r>
              <a:rPr lang="zh-CN" altLang="en-US" sz="1200" b="1" dirty="0">
                <a:solidFill>
                  <a:schemeClr val="tx1">
                    <a:lumMod val="75000"/>
                    <a:lumOff val="25000"/>
                  </a:schemeClr>
                </a:solidFill>
                <a:latin typeface="微软雅黑" panose="020B0503020204020204" charset="-122"/>
                <a:ea typeface="微软雅黑" panose="020B0503020204020204" charset="-122"/>
              </a:rPr>
              <a:t>信用评级</a:t>
            </a:r>
            <a:r>
              <a:rPr lang="zh-CN" altLang="en-US" sz="1200" dirty="0">
                <a:solidFill>
                  <a:schemeClr val="tx1">
                    <a:lumMod val="75000"/>
                    <a:lumOff val="25000"/>
                  </a:schemeClr>
                </a:solidFill>
                <a:latin typeface="微软雅黑" panose="020B0503020204020204" charset="-122"/>
                <a:ea typeface="微软雅黑" panose="020B0503020204020204" charset="-122"/>
              </a:rPr>
              <a:t>，可补充更新各类指标信息，系统自动更新信用档案和信用评级结果，增加申报信息的准确性和能动性；</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defTabSz="456565">
              <a:lnSpc>
                <a:spcPct val="200000"/>
              </a:lnSpc>
              <a:spcBef>
                <a:spcPct val="0"/>
              </a:spcBef>
              <a:buFont typeface="Wingdings" panose="05000000000000000000" pitchFamily="2" charset="2"/>
              <a:buChar char="ü"/>
            </a:pPr>
            <a:r>
              <a:rPr lang="zh-CN" altLang="en-US" sz="1200" dirty="0">
                <a:solidFill>
                  <a:schemeClr val="tx1">
                    <a:lumMod val="75000"/>
                    <a:lumOff val="25000"/>
                  </a:schemeClr>
                </a:solidFill>
                <a:latin typeface="微软雅黑" panose="020B0503020204020204" charset="-122"/>
                <a:ea typeface="微软雅黑" panose="020B0503020204020204" charset="-122"/>
              </a:rPr>
              <a:t>在申请政府招投标、资金扶持等项目时，主动</a:t>
            </a:r>
            <a:r>
              <a:rPr lang="zh-CN" altLang="en-US" sz="1200" b="1" dirty="0">
                <a:solidFill>
                  <a:schemeClr val="tx1">
                    <a:lumMod val="75000"/>
                    <a:lumOff val="25000"/>
                  </a:schemeClr>
                </a:solidFill>
                <a:latin typeface="微软雅黑" panose="020B0503020204020204" charset="-122"/>
                <a:ea typeface="微软雅黑" panose="020B0503020204020204" charset="-122"/>
              </a:rPr>
              <a:t>申请自身征信报告</a:t>
            </a:r>
            <a:r>
              <a:rPr lang="zh-CN" altLang="en-US" sz="1200" dirty="0">
                <a:solidFill>
                  <a:schemeClr val="tx1">
                    <a:lumMod val="75000"/>
                    <a:lumOff val="25000"/>
                  </a:schemeClr>
                </a:solidFill>
                <a:latin typeface="微软雅黑" panose="020B0503020204020204" charset="-122"/>
                <a:ea typeface="微软雅黑" panose="020B0503020204020204" charset="-122"/>
              </a:rPr>
              <a:t>，作为项目提交材料的一部分；</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a:p>
            <a:pPr marL="171450" indent="-171450" defTabSz="456565">
              <a:lnSpc>
                <a:spcPct val="200000"/>
              </a:lnSpc>
              <a:spcBef>
                <a:spcPct val="0"/>
              </a:spcBef>
              <a:buFont typeface="Wingdings" panose="05000000000000000000" pitchFamily="2" charset="2"/>
              <a:buChar char="ü"/>
            </a:pPr>
            <a:r>
              <a:rPr lang="zh-CN" altLang="en-US" sz="1200" dirty="0">
                <a:solidFill>
                  <a:schemeClr val="tx1">
                    <a:lumMod val="75000"/>
                    <a:lumOff val="25000"/>
                  </a:schemeClr>
                </a:solidFill>
                <a:latin typeface="微软雅黑" panose="020B0503020204020204" charset="-122"/>
                <a:ea typeface="微软雅黑" panose="020B0503020204020204" charset="-122"/>
              </a:rPr>
              <a:t>社会组织可在系统内进行</a:t>
            </a:r>
            <a:r>
              <a:rPr lang="zh-CN" altLang="en-US" sz="1200" b="1" dirty="0">
                <a:solidFill>
                  <a:schemeClr val="tx1">
                    <a:lumMod val="75000"/>
                    <a:lumOff val="25000"/>
                  </a:schemeClr>
                </a:solidFill>
                <a:latin typeface="微软雅黑" panose="020B0503020204020204" charset="-122"/>
                <a:ea typeface="微软雅黑" panose="020B0503020204020204" charset="-122"/>
              </a:rPr>
              <a:t>咨询、申诉和修复</a:t>
            </a:r>
            <a:r>
              <a:rPr lang="zh-CN" altLang="en-US" sz="1200" dirty="0">
                <a:solidFill>
                  <a:schemeClr val="tx1">
                    <a:lumMod val="75000"/>
                    <a:lumOff val="25000"/>
                  </a:schemeClr>
                </a:solidFill>
                <a:latin typeface="微软雅黑" panose="020B0503020204020204" charset="-122"/>
                <a:ea typeface="微软雅黑" panose="020B0503020204020204" charset="-122"/>
              </a:rPr>
              <a:t>等行为</a:t>
            </a:r>
            <a:r>
              <a:rPr lang="zh-CN" altLang="en-US" sz="1200" b="1" dirty="0">
                <a:solidFill>
                  <a:schemeClr val="tx1">
                    <a:lumMod val="75000"/>
                    <a:lumOff val="25000"/>
                  </a:schemeClr>
                </a:solidFill>
                <a:latin typeface="微软雅黑" panose="020B0503020204020204" charset="-122"/>
                <a:ea typeface="微软雅黑" panose="020B0503020204020204" charset="-122"/>
              </a:rPr>
              <a:t>；</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pic>
        <p:nvPicPr>
          <p:cNvPr id="29" name="图片 8"/>
          <p:cNvPicPr/>
          <p:nvPr/>
        </p:nvPicPr>
        <p:blipFill rotWithShape="1">
          <a:blip r:embed="rId2" cstate="print">
            <a:extLst>
              <a:ext uri="{28A0092B-C50C-407E-A947-70E740481C1C}">
                <a14:useLocalDpi xmlns:a14="http://schemas.microsoft.com/office/drawing/2010/main" xmlns="" val="0"/>
              </a:ext>
            </a:extLst>
          </a:blip>
          <a:srcRect b="46925"/>
          <a:stretch>
            <a:fillRect/>
          </a:stretch>
        </p:blipFill>
        <p:spPr bwMode="auto">
          <a:xfrm>
            <a:off x="6637968" y="3491581"/>
            <a:ext cx="3015050" cy="2239603"/>
          </a:xfrm>
          <a:prstGeom prst="rect">
            <a:avLst/>
          </a:prstGeom>
          <a:noFill/>
          <a:ln>
            <a:solidFill>
              <a:schemeClr val="bg1">
                <a:lumMod val="50000"/>
              </a:schemeClr>
            </a:solidFill>
          </a:ln>
        </p:spPr>
      </p:pic>
      <p:pic>
        <p:nvPicPr>
          <p:cNvPr id="30"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10288" y="1973500"/>
            <a:ext cx="4012565" cy="135255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1" name="TextBox 7"/>
          <p:cNvSpPr txBox="1"/>
          <p:nvPr/>
        </p:nvSpPr>
        <p:spPr>
          <a:xfrm rot="1775336">
            <a:off x="8944010" y="3477780"/>
            <a:ext cx="914400" cy="311621"/>
          </a:xfrm>
          <a:prstGeom prst="rect">
            <a:avLst/>
          </a:prstGeom>
          <a:noFill/>
          <a:ln>
            <a:solidFill>
              <a:srgbClr val="FF0000"/>
            </a:solidFill>
          </a:ln>
        </p:spPr>
        <p:txBody>
          <a:bodyPr wrap="square" lIns="91436" tIns="45718" rIns="91436" bIns="45718" rtlCol="0">
            <a:spAutoFit/>
          </a:bodyPr>
          <a:lstStyle/>
          <a:p>
            <a:pPr algn="ctr"/>
            <a:r>
              <a:rPr lang="zh-CN" altLang="en-US" sz="1400" b="1" dirty="0">
                <a:solidFill>
                  <a:srgbClr val="FF5050"/>
                </a:solidFill>
                <a:latin typeface="微软雅黑" panose="020B0503020204020204" charset="-122"/>
                <a:ea typeface="微软雅黑" panose="020B0503020204020204" charset="-122"/>
              </a:rPr>
              <a:t>举例</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上海市社会信用促进中心VI手册-57"/>
          <p:cNvPicPr>
            <a:picLocks noChangeAspect="1"/>
          </p:cNvPicPr>
          <p:nvPr/>
        </p:nvPicPr>
        <p:blipFill>
          <a:blip r:embed="rId3"/>
          <a:stretch>
            <a:fillRect/>
          </a:stretch>
        </p:blipFill>
        <p:spPr>
          <a:xfrm>
            <a:off x="-7620" y="-4445"/>
            <a:ext cx="12207240" cy="6867525"/>
          </a:xfrm>
          <a:prstGeom prst="rect">
            <a:avLst/>
          </a:prstGeom>
        </p:spPr>
      </p:pic>
      <p:sp>
        <p:nvSpPr>
          <p:cNvPr id="3" name="텍스트 개체 틀 2"/>
          <p:cNvSpPr>
            <a:spLocks noGrp="1"/>
          </p:cNvSpPr>
          <p:nvPr>
            <p:ph type="body" sz="quarter" idx="13"/>
          </p:nvPr>
        </p:nvSpPr>
        <p:spPr>
          <a:xfrm>
            <a:off x="1975485" y="3251200"/>
            <a:ext cx="3774440" cy="368935"/>
          </a:xfrm>
        </p:spPr>
        <p:txBody>
          <a:bodyPr wrap="square"/>
          <a:lstStyle/>
          <a:p>
            <a:pPr algn="l"/>
            <a:r>
              <a:rPr lang="zh-CN" sz="2400" b="0">
                <a:solidFill>
                  <a:schemeClr val="tx1">
                    <a:lumMod val="75000"/>
                    <a:lumOff val="25000"/>
                  </a:schemeClr>
                </a:solidFill>
                <a:effectLst/>
                <a:latin typeface="Adobe 黑体 Std R" panose="020B0400000000000000" charset="-122"/>
                <a:ea typeface="Adobe 黑体 Std R" panose="020B0400000000000000" charset="-122"/>
                <a:sym typeface="+mn-ea"/>
              </a:rPr>
              <a:t>一</a:t>
            </a:r>
            <a:r>
              <a:rPr lang="en-US" altLang="zh-CN" sz="2400" b="0">
                <a:solidFill>
                  <a:schemeClr val="tx1">
                    <a:lumMod val="75000"/>
                    <a:lumOff val="25000"/>
                  </a:schemeClr>
                </a:solidFill>
                <a:effectLst/>
                <a:latin typeface="Adobe 黑体 Std R" panose="020B0400000000000000" charset="-122"/>
                <a:ea typeface="Adobe 黑体 Std R" panose="020B0400000000000000" charset="-122"/>
                <a:sym typeface="+mn-ea"/>
              </a:rPr>
              <a:t>. </a:t>
            </a:r>
            <a:r>
              <a:rPr lang="zh-CN" sz="2400" b="0">
                <a:solidFill>
                  <a:schemeClr val="tx1">
                    <a:lumMod val="75000"/>
                    <a:lumOff val="25000"/>
                  </a:schemeClr>
                </a:solidFill>
                <a:effectLst/>
                <a:latin typeface="Adobe 黑体 Std R" panose="020B0400000000000000" charset="-122"/>
                <a:ea typeface="Adobe 黑体 Std R" panose="020B0400000000000000" charset="-122"/>
                <a:sym typeface="+mn-ea"/>
              </a:rPr>
              <a:t>目前现状</a:t>
            </a:r>
            <a:r>
              <a:rPr lang="zh-CN" altLang="en-US" sz="2400" b="0">
                <a:solidFill>
                  <a:schemeClr val="tx1">
                    <a:lumMod val="75000"/>
                    <a:lumOff val="25000"/>
                  </a:schemeClr>
                </a:solidFill>
                <a:effectLst/>
                <a:latin typeface="Adobe 黑体 Std R" panose="020B0400000000000000" charset="-122"/>
                <a:ea typeface="Adobe 黑体 Std R" panose="020B0400000000000000" charset="-122"/>
              </a:rPr>
              <a:t> </a:t>
            </a:r>
            <a:endParaRPr lang="zh-CN" altLang="en-US" sz="2400" b="0" dirty="0">
              <a:solidFill>
                <a:schemeClr val="tx1">
                  <a:lumMod val="75000"/>
                  <a:lumOff val="25000"/>
                </a:schemeClr>
              </a:solidFill>
              <a:effectLst/>
              <a:latin typeface="Adobe 黑体 Std R" panose="020B0400000000000000" charset="-122"/>
              <a:ea typeface="Adobe 黑体 Std R" panose="020B0400000000000000" charset="-122"/>
            </a:endParaRPr>
          </a:p>
        </p:txBody>
      </p:sp>
      <p:sp>
        <p:nvSpPr>
          <p:cNvPr id="13" name="텍스트 개체 틀 3"/>
          <p:cNvSpPr>
            <a:spLocks noGrp="1"/>
          </p:cNvSpPr>
          <p:nvPr/>
        </p:nvSpPr>
        <p:spPr>
          <a:xfrm>
            <a:off x="1975591" y="4408255"/>
            <a:ext cx="5028565" cy="368935"/>
          </a:xfrm>
          <a:prstGeom prst="rect">
            <a:avLst/>
          </a:prstGeom>
          <a:effectLst/>
        </p:spPr>
        <p:txBody>
          <a:bodyPr vert="horz" wrap="square" lIns="0" tIns="0" rIns="0" bIns="0" rtlCol="0" anchor="ctr">
            <a:spAutoFit/>
          </a:bodyPr>
          <a:lstStyle>
            <a:lvl1pPr marL="0" marR="0" indent="0" algn="ctr" defTabSz="913765" rtl="0" eaLnBrk="1" fontAlgn="auto" latinLnBrk="0" hangingPunct="1">
              <a:lnSpc>
                <a:spcPct val="100000"/>
              </a:lnSpc>
              <a:spcBef>
                <a:spcPct val="0"/>
              </a:spcBef>
              <a:spcAft>
                <a:spcPts val="0"/>
              </a:spcAft>
              <a:buClrTx/>
              <a:buSzTx/>
              <a:buFontTx/>
              <a:buNone/>
              <a:defRPr lang="ko-KR" altLang="en-US" sz="1600" b="1" i="0" kern="1200" smtClean="0">
                <a:solidFill>
                  <a:schemeClr val="bg1"/>
                </a:solidFill>
                <a:effectLst>
                  <a:outerShdw blurRad="25400" dist="12700" dir="5400000" algn="t" rotWithShape="0">
                    <a:prstClr val="black">
                      <a:alpha val="80000"/>
                    </a:prstClr>
                  </a:outerShdw>
                </a:effectLst>
                <a:latin typeface="Calibri" panose="020F0502020204030204" pitchFamily="34" charset="0"/>
                <a:ea typeface="+mj-ea"/>
                <a:cs typeface="Tahoma" panose="020B0604030504040204" pitchFamily="34" charset="0"/>
              </a:defRPr>
            </a:lvl1pPr>
            <a:lvl2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2pPr>
            <a:lvl3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3pPr>
            <a:lvl4pPr marL="0" marR="0" indent="0" algn="ctr" defTabSz="913765" rtl="0" eaLnBrk="1" fontAlgn="auto" latinLnBrk="1" hangingPunct="1">
              <a:lnSpc>
                <a:spcPct val="100000"/>
              </a:lnSpc>
              <a:spcBef>
                <a:spcPct val="0"/>
              </a:spcBef>
              <a:spcAft>
                <a:spcPts val="0"/>
              </a:spcAft>
              <a:buClrTx/>
              <a:buSzTx/>
              <a:buFontTx/>
              <a:buNone/>
              <a:defRPr lang="ko-KR" altLang="en-US" sz="2000" b="1" kern="1200" smtClean="0">
                <a:solidFill>
                  <a:schemeClr val="tx1"/>
                </a:solidFill>
                <a:latin typeface="Arial" panose="020B0604020202020204" pitchFamily="34" charset="0"/>
                <a:ea typeface="+mj-ea"/>
                <a:cs typeface="Arial" panose="020B0604020202020204" pitchFamily="34" charset="0"/>
              </a:defRPr>
            </a:lvl4pPr>
            <a:lvl5pPr marL="0" marR="0" indent="0" algn="ctr" defTabSz="913765" rtl="0" eaLnBrk="1" fontAlgn="auto" latinLnBrk="1" hangingPunct="1">
              <a:lnSpc>
                <a:spcPct val="100000"/>
              </a:lnSpc>
              <a:spcBef>
                <a:spcPct val="0"/>
              </a:spcBef>
              <a:spcAft>
                <a:spcPts val="0"/>
              </a:spcAft>
              <a:buClrTx/>
              <a:buSzTx/>
              <a:buFontTx/>
              <a:buNone/>
              <a:defRPr lang="ko-KR" altLang="en-US" sz="2000" b="1" kern="1200" dirty="0" smtClean="0">
                <a:solidFill>
                  <a:schemeClr val="tx1"/>
                </a:solidFill>
                <a:latin typeface="Arial" panose="020B0604020202020204" pitchFamily="34" charset="0"/>
                <a:ea typeface="+mj-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sz="2400" b="0">
                <a:solidFill>
                  <a:schemeClr val="tx1">
                    <a:lumMod val="75000"/>
                    <a:lumOff val="25000"/>
                  </a:schemeClr>
                </a:solidFill>
                <a:effectLst/>
                <a:latin typeface="Adobe 黑体 Std R" panose="020B0400000000000000" charset="-122"/>
                <a:ea typeface="Adobe 黑体 Std R" panose="020B0400000000000000" charset="-122"/>
                <a:sym typeface="+mn-ea"/>
              </a:rPr>
              <a:t>二</a:t>
            </a:r>
            <a:r>
              <a:rPr lang="en-US" altLang="zh-CN" sz="2400" b="0">
                <a:solidFill>
                  <a:schemeClr val="tx1">
                    <a:lumMod val="75000"/>
                    <a:lumOff val="25000"/>
                  </a:schemeClr>
                </a:solidFill>
                <a:effectLst/>
                <a:latin typeface="Adobe 黑体 Std R" panose="020B0400000000000000" charset="-122"/>
                <a:ea typeface="Adobe 黑体 Std R" panose="020B0400000000000000" charset="-122"/>
                <a:sym typeface="+mn-ea"/>
              </a:rPr>
              <a:t>. </a:t>
            </a:r>
            <a:r>
              <a:rPr lang="zh-CN" sz="2400" b="0">
                <a:solidFill>
                  <a:schemeClr val="tx1">
                    <a:lumMod val="75000"/>
                    <a:lumOff val="25000"/>
                  </a:schemeClr>
                </a:solidFill>
                <a:effectLst/>
                <a:latin typeface="Adobe 黑体 Std R" panose="020B0400000000000000" charset="-122"/>
                <a:ea typeface="Adobe 黑体 Std R" panose="020B0400000000000000" charset="-122"/>
                <a:sym typeface="+mn-ea"/>
              </a:rPr>
              <a:t>解决思路</a:t>
            </a:r>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政府层面</a:t>
            </a:r>
          </a:p>
        </p:txBody>
      </p:sp>
      <p:sp>
        <p:nvSpPr>
          <p:cNvPr id="2" name="原创设计师QQ598969553          _14"/>
          <p:cNvSpPr>
            <a:spLocks noChangeArrowheads="1"/>
          </p:cNvSpPr>
          <p:nvPr/>
        </p:nvSpPr>
        <p:spPr bwMode="auto">
          <a:xfrm>
            <a:off x="775970" y="711835"/>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综合应用</a:t>
            </a:r>
            <a:r>
              <a:rPr lang="en-US" altLang="zh-CN" sz="2400" b="1" dirty="0">
                <a:solidFill>
                  <a:schemeClr val="tx1"/>
                </a:solidFill>
                <a:latin typeface="微软雅黑" panose="020B0503020204020204" charset="-122"/>
                <a:ea typeface="微软雅黑" panose="020B0503020204020204" charset="-122"/>
              </a:rPr>
              <a:t>-</a:t>
            </a:r>
            <a:r>
              <a:rPr lang="zh-CN" altLang="en-US" sz="2400" b="1" dirty="0">
                <a:solidFill>
                  <a:schemeClr val="tx1"/>
                </a:solidFill>
                <a:latin typeface="微软雅黑" panose="020B0503020204020204" charset="-122"/>
                <a:ea typeface="微软雅黑" panose="020B0503020204020204" charset="-122"/>
              </a:rPr>
              <a:t>信用闭环与联动奖惩</a:t>
            </a:r>
          </a:p>
        </p:txBody>
      </p:sp>
      <p:sp>
        <p:nvSpPr>
          <p:cNvPr id="6" name="矩形 5"/>
          <p:cNvSpPr/>
          <p:nvPr/>
        </p:nvSpPr>
        <p:spPr>
          <a:xfrm>
            <a:off x="589915" y="791845"/>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3"/>
          <p:cNvSpPr>
            <a:spLocks noChangeArrowheads="1"/>
          </p:cNvSpPr>
          <p:nvPr/>
        </p:nvSpPr>
        <p:spPr bwMode="auto">
          <a:xfrm>
            <a:off x="5537835" y="1798778"/>
            <a:ext cx="4943476" cy="3970314"/>
          </a:xfrm>
          <a:prstGeom prst="rect">
            <a:avLst/>
          </a:prstGeom>
          <a:solidFill>
            <a:schemeClr val="bg2"/>
          </a:solidFill>
        </p:spPr>
        <p:txBody>
          <a:bodyPr wrap="square" lIns="91436" tIns="45718" rIns="91436" bIns="45718" rtlCol="0">
            <a:spAutoFit/>
          </a:bodyPr>
          <a:lstStyle/>
          <a:p>
            <a:pPr marL="171450" indent="-171450" defTabSz="456565">
              <a:lnSpc>
                <a:spcPct val="200000"/>
              </a:lnSpc>
              <a:spcBef>
                <a:spcPct val="0"/>
              </a:spcBef>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对于所有信用管理对象的信用结果、失信名单，可以在不违反法律法规的原则下，</a:t>
            </a:r>
            <a:r>
              <a:rPr lang="zh-CN" altLang="en-US" sz="1400" b="1" dirty="0">
                <a:solidFill>
                  <a:prstClr val="black"/>
                </a:solidFill>
                <a:latin typeface="微软雅黑" panose="020B0503020204020204" charset="-122"/>
                <a:ea typeface="微软雅黑" panose="020B0503020204020204" charset="-122"/>
              </a:rPr>
              <a:t>分享给政府其他部门和社会</a:t>
            </a:r>
            <a:r>
              <a:rPr lang="zh-CN" altLang="en-US" sz="1400" b="1" dirty="0" smtClean="0">
                <a:solidFill>
                  <a:prstClr val="black"/>
                </a:solidFill>
                <a:latin typeface="微软雅黑" panose="020B0503020204020204" charset="-122"/>
                <a:ea typeface="微软雅黑" panose="020B0503020204020204" charset="-122"/>
              </a:rPr>
              <a:t>，实现数据共享交换，在全社会范围内联合惩戒，形成</a:t>
            </a:r>
            <a:r>
              <a:rPr lang="zh-CN" altLang="en-US" sz="1400" b="1" dirty="0">
                <a:solidFill>
                  <a:prstClr val="black"/>
                </a:solidFill>
                <a:latin typeface="微软雅黑" panose="020B0503020204020204" charset="-122"/>
                <a:ea typeface="微软雅黑" panose="020B0503020204020204" charset="-122"/>
              </a:rPr>
              <a:t>征信</a:t>
            </a:r>
            <a:r>
              <a:rPr lang="zh-CN" altLang="en-US" sz="1400" b="1" dirty="0" smtClean="0">
                <a:solidFill>
                  <a:prstClr val="black"/>
                </a:solidFill>
                <a:latin typeface="微软雅黑" panose="020B0503020204020204" charset="-122"/>
                <a:ea typeface="微软雅黑" panose="020B0503020204020204" charset="-122"/>
              </a:rPr>
              <a:t>闭环</a:t>
            </a:r>
            <a:r>
              <a:rPr lang="zh-CN" altLang="en-US" sz="1400" dirty="0" smtClean="0">
                <a:solidFill>
                  <a:prstClr val="black"/>
                </a:solidFill>
                <a:latin typeface="微软雅黑" panose="020B0503020204020204" charset="-122"/>
                <a:ea typeface="微软雅黑" panose="020B0503020204020204" charset="-122"/>
              </a:rPr>
              <a:t>。</a:t>
            </a:r>
            <a:r>
              <a:rPr lang="zh-CN" altLang="en-US" sz="1400" dirty="0">
                <a:solidFill>
                  <a:prstClr val="black"/>
                </a:solidFill>
                <a:latin typeface="微软雅黑" panose="020B0503020204020204" charset="-122"/>
                <a:ea typeface="微软雅黑" panose="020B0503020204020204" charset="-122"/>
              </a:rPr>
              <a:t>最终，借助内部</a:t>
            </a:r>
            <a:r>
              <a:rPr lang="en-US" altLang="zh-CN" sz="1400" dirty="0">
                <a:solidFill>
                  <a:prstClr val="black"/>
                </a:solidFill>
                <a:latin typeface="微软雅黑" panose="020B0503020204020204" charset="-122"/>
                <a:ea typeface="微软雅黑" panose="020B0503020204020204" charset="-122"/>
              </a:rPr>
              <a:t>+</a:t>
            </a:r>
            <a:r>
              <a:rPr lang="zh-CN" altLang="en-US" sz="1400" dirty="0">
                <a:solidFill>
                  <a:prstClr val="black"/>
                </a:solidFill>
                <a:latin typeface="微软雅黑" panose="020B0503020204020204" charset="-122"/>
                <a:ea typeface="微软雅黑" panose="020B0503020204020204" charset="-122"/>
              </a:rPr>
              <a:t>社会</a:t>
            </a:r>
            <a:r>
              <a:rPr lang="zh-CN" altLang="en-US" sz="1400" dirty="0" smtClean="0">
                <a:solidFill>
                  <a:prstClr val="black"/>
                </a:solidFill>
                <a:latin typeface="微软雅黑" panose="020B0503020204020204" charset="-122"/>
                <a:ea typeface="微软雅黑" panose="020B0503020204020204" charset="-122"/>
              </a:rPr>
              <a:t>的力量，</a:t>
            </a:r>
            <a:r>
              <a:rPr lang="zh-CN" altLang="en-US" sz="1400" dirty="0">
                <a:solidFill>
                  <a:prstClr val="black"/>
                </a:solidFill>
                <a:latin typeface="微软雅黑" panose="020B0503020204020204" charset="-122"/>
                <a:ea typeface="微软雅黑" panose="020B0503020204020204" charset="-122"/>
              </a:rPr>
              <a:t>形成既有民政特色又结合社会实际的信用规范</a:t>
            </a:r>
            <a:r>
              <a:rPr lang="zh-CN" altLang="en-US" sz="1400" dirty="0" smtClean="0">
                <a:solidFill>
                  <a:prstClr val="black"/>
                </a:solidFill>
                <a:latin typeface="微软雅黑" panose="020B0503020204020204" charset="-122"/>
                <a:ea typeface="微软雅黑" panose="020B0503020204020204" charset="-122"/>
              </a:rPr>
              <a:t>。</a:t>
            </a:r>
            <a:endParaRPr lang="en-US" altLang="zh-CN" sz="1400" dirty="0">
              <a:solidFill>
                <a:prstClr val="black"/>
              </a:solidFill>
              <a:latin typeface="微软雅黑" panose="020B0503020204020204" charset="-122"/>
              <a:ea typeface="微软雅黑" panose="020B0503020204020204" charset="-122"/>
            </a:endParaRPr>
          </a:p>
          <a:p>
            <a:pPr defTabSz="456565">
              <a:lnSpc>
                <a:spcPct val="200000"/>
              </a:lnSpc>
              <a:spcBef>
                <a:spcPct val="0"/>
              </a:spcBef>
            </a:pPr>
            <a:endParaRPr lang="en-US" altLang="zh-CN" sz="1400" dirty="0">
              <a:solidFill>
                <a:prstClr val="black"/>
              </a:solidFill>
              <a:latin typeface="微软雅黑" panose="020B0503020204020204" charset="-122"/>
              <a:ea typeface="微软雅黑" panose="020B0503020204020204" charset="-122"/>
            </a:endParaRPr>
          </a:p>
          <a:p>
            <a:pPr marL="171450" indent="-171450" defTabSz="456565">
              <a:lnSpc>
                <a:spcPct val="200000"/>
              </a:lnSpc>
              <a:spcBef>
                <a:spcPct val="0"/>
              </a:spcBef>
              <a:buFont typeface="Arial" panose="020B0604020202020204" pitchFamily="34" charset="0"/>
              <a:buChar char="•"/>
            </a:pPr>
            <a:r>
              <a:rPr lang="zh-CN" altLang="en-US" sz="1400" dirty="0">
                <a:solidFill>
                  <a:prstClr val="black"/>
                </a:solidFill>
                <a:latin typeface="微软雅黑" panose="020B0503020204020204" charset="-122"/>
                <a:ea typeface="微软雅黑" panose="020B0503020204020204" charset="-122"/>
              </a:rPr>
              <a:t>联合惩戒不仅对政府整体信用体系有贡献，增强政府工作透明度，更对社会组织相关管理服务工作起到增强社会影响力，协助执法、增强威慑力和加强公平性等作用。</a:t>
            </a:r>
            <a:endParaRPr lang="en-US" altLang="zh-CN" sz="1400" dirty="0">
              <a:solidFill>
                <a:prstClr val="black"/>
              </a:solidFill>
              <a:latin typeface="微软雅黑" panose="020B0503020204020204" charset="-122"/>
              <a:ea typeface="微软雅黑" panose="020B0503020204020204" charset="-122"/>
            </a:endParaRPr>
          </a:p>
        </p:txBody>
      </p:sp>
      <p:graphicFrame>
        <p:nvGraphicFramePr>
          <p:cNvPr id="22" name="图示 21"/>
          <p:cNvGraphicFramePr/>
          <p:nvPr/>
        </p:nvGraphicFramePr>
        <p:xfrm>
          <a:off x="1042036" y="2160907"/>
          <a:ext cx="5198124" cy="29855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48449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r>
              <a:rPr lang="en-US" altLang="zh-CN" sz="2000" b="1" dirty="0">
                <a:solidFill>
                  <a:schemeClr val="tx1">
                    <a:lumMod val="65000"/>
                    <a:lumOff val="35000"/>
                  </a:schemeClr>
                </a:solidFill>
                <a:latin typeface="微软雅黑" panose="020B0503020204020204" charset="-122"/>
                <a:ea typeface="微软雅黑" panose="020B0503020204020204" charset="-122"/>
              </a:rPr>
              <a:t>-</a:t>
            </a:r>
            <a:r>
              <a:rPr lang="zh-CN" altLang="en-US" sz="2000" b="1" dirty="0">
                <a:solidFill>
                  <a:schemeClr val="tx1">
                    <a:lumMod val="65000"/>
                    <a:lumOff val="35000"/>
                  </a:schemeClr>
                </a:solidFill>
                <a:latin typeface="微软雅黑" panose="020B0503020204020204" charset="-122"/>
                <a:ea typeface="微软雅黑" panose="020B0503020204020204" charset="-122"/>
              </a:rPr>
              <a:t>组织架构、四步走、综合服务</a:t>
            </a:r>
          </a:p>
        </p:txBody>
      </p:sp>
      <p:sp>
        <p:nvSpPr>
          <p:cNvPr id="2" name="原创设计师QQ598969553          _14"/>
          <p:cNvSpPr>
            <a:spLocks noChangeArrowheads="1"/>
          </p:cNvSpPr>
          <p:nvPr/>
        </p:nvSpPr>
        <p:spPr bwMode="auto">
          <a:xfrm>
            <a:off x="775970" y="72517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组织架构</a:t>
            </a:r>
          </a:p>
        </p:txBody>
      </p:sp>
      <p:sp>
        <p:nvSpPr>
          <p:cNvPr id="6" name="矩形 5"/>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249670" y="4881880"/>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六边形 3"/>
          <p:cNvSpPr/>
          <p:nvPr/>
        </p:nvSpPr>
        <p:spPr>
          <a:xfrm>
            <a:off x="6295390" y="1433830"/>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 name="文本框 2"/>
          <p:cNvSpPr txBox="1"/>
          <p:nvPr/>
        </p:nvSpPr>
        <p:spPr>
          <a:xfrm>
            <a:off x="6618605" y="1703070"/>
            <a:ext cx="3237230" cy="953135"/>
          </a:xfrm>
          <a:prstGeom prst="rect">
            <a:avLst/>
          </a:prstGeom>
          <a:noFill/>
        </p:spPr>
        <p:txBody>
          <a:bodyPr wrap="square" rtlCol="0">
            <a:spAutoFit/>
          </a:bodyPr>
          <a:lstStyle/>
          <a:p>
            <a:pPr algn="ctr"/>
            <a:r>
              <a:rPr kumimoji="1" lang="zh-CN" altLang="en-US" sz="2800" dirty="0" smtClean="0">
                <a:solidFill>
                  <a:schemeClr val="bg1"/>
                </a:solidFill>
                <a:latin typeface="微软雅黑" panose="020B0503020204020204" charset="-122"/>
                <a:ea typeface="微软雅黑" panose="020B0503020204020204" charset="-122"/>
                <a:cs typeface="微软雅黑" panose="020B0503020204020204" charset="-122"/>
              </a:rPr>
              <a:t>社会信用体系建设联席会议</a:t>
            </a:r>
          </a:p>
        </p:txBody>
      </p:sp>
      <p:sp>
        <p:nvSpPr>
          <p:cNvPr id="13" name="文本框 12"/>
          <p:cNvSpPr txBox="1"/>
          <p:nvPr/>
        </p:nvSpPr>
        <p:spPr>
          <a:xfrm>
            <a:off x="6618605" y="5151120"/>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sym typeface="+mn-ea"/>
              </a:rPr>
              <a:t>信用工作室</a:t>
            </a:r>
          </a:p>
        </p:txBody>
      </p:sp>
      <p:sp>
        <p:nvSpPr>
          <p:cNvPr id="20" name="六边形 19"/>
          <p:cNvSpPr/>
          <p:nvPr/>
        </p:nvSpPr>
        <p:spPr>
          <a:xfrm>
            <a:off x="6221730" y="1365885"/>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六边形 21"/>
          <p:cNvSpPr/>
          <p:nvPr/>
        </p:nvSpPr>
        <p:spPr>
          <a:xfrm>
            <a:off x="6176010" y="4813300"/>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六边形 7"/>
          <p:cNvSpPr/>
          <p:nvPr/>
        </p:nvSpPr>
        <p:spPr>
          <a:xfrm>
            <a:off x="6269990" y="3173730"/>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文本框 8"/>
          <p:cNvSpPr txBox="1"/>
          <p:nvPr/>
        </p:nvSpPr>
        <p:spPr>
          <a:xfrm>
            <a:off x="6593205" y="3442970"/>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rPr>
              <a:t>信用工作站</a:t>
            </a:r>
          </a:p>
        </p:txBody>
      </p:sp>
      <p:sp>
        <p:nvSpPr>
          <p:cNvPr id="10" name="六边形 9"/>
          <p:cNvSpPr/>
          <p:nvPr/>
        </p:nvSpPr>
        <p:spPr>
          <a:xfrm>
            <a:off x="6196330" y="3105785"/>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 name="右箭头 4"/>
          <p:cNvSpPr/>
          <p:nvPr/>
        </p:nvSpPr>
        <p:spPr>
          <a:xfrm>
            <a:off x="4480560" y="1703070"/>
            <a:ext cx="1695450" cy="766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4487545" y="3403600"/>
            <a:ext cx="1695450" cy="766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4494530" y="5117465"/>
            <a:ext cx="1695450" cy="766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861185" y="1580515"/>
            <a:ext cx="2579370" cy="9531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市、区</a:t>
            </a:r>
          </a:p>
        </p:txBody>
      </p:sp>
      <p:sp>
        <p:nvSpPr>
          <p:cNvPr id="14" name="圆角矩形 13"/>
          <p:cNvSpPr/>
          <p:nvPr/>
        </p:nvSpPr>
        <p:spPr>
          <a:xfrm>
            <a:off x="1868170" y="3281045"/>
            <a:ext cx="2579370" cy="9531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t>街镇、行业</a:t>
            </a:r>
          </a:p>
        </p:txBody>
      </p:sp>
      <p:sp>
        <p:nvSpPr>
          <p:cNvPr id="15" name="圆角矩形 14"/>
          <p:cNvSpPr/>
          <p:nvPr/>
        </p:nvSpPr>
        <p:spPr>
          <a:xfrm>
            <a:off x="1875155" y="5021580"/>
            <a:ext cx="2579370" cy="9531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社区、志愿者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linds(horizontal)">
                                      <p:cBhvr>
                                        <p:cTn id="24" dur="500"/>
                                        <p:tgtEl>
                                          <p:spTgt spid="22"/>
                                        </p:tgtEl>
                                      </p:cBhvr>
                                    </p:animEffect>
                                  </p:childTnLst>
                                </p:cTn>
                              </p:par>
                            </p:childTnLst>
                          </p:cTn>
                        </p:par>
                        <p:par>
                          <p:cTn id="25" fill="hold">
                            <p:stCondLst>
                              <p:cond delay="500"/>
                            </p:stCondLst>
                            <p:childTnLst>
                              <p:par>
                                <p:cTn id="26" presetID="3"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4" grpId="0" bldLvl="0" animBg="1"/>
      <p:bldP spid="3" grpId="0"/>
      <p:bldP spid="13" grpId="0"/>
      <p:bldP spid="20" grpId="0" bldLvl="0" animBg="1"/>
      <p:bldP spid="22" grpId="0" bldLvl="0" animBg="1"/>
      <p:bldP spid="8" grpId="0" bldLvl="0" animBg="1"/>
      <p:bldP spid="9" grpId="0"/>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srcRect/>
          <a:stretch>
            <a:fillRect/>
          </a:stretch>
        </p:blipFill>
        <p:spPr>
          <a:xfrm>
            <a:off x="1474716" y="1144101"/>
            <a:ext cx="7110229" cy="5216035"/>
          </a:xfrm>
          <a:prstGeom prst="rect">
            <a:avLst/>
          </a:prstGeom>
        </p:spPr>
      </p:pic>
      <p:grpSp>
        <p:nvGrpSpPr>
          <p:cNvPr id="4" name="组 3"/>
          <p:cNvGrpSpPr/>
          <p:nvPr/>
        </p:nvGrpSpPr>
        <p:grpSpPr>
          <a:xfrm>
            <a:off x="-6233" y="249081"/>
            <a:ext cx="6407033" cy="431776"/>
            <a:chOff x="-6233" y="249081"/>
            <a:chExt cx="6407033"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11365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社会组织层面</a:t>
              </a:r>
              <a:endParaRPr lang="zh-CN" altLang="en-US" sz="2000" b="1" dirty="0" smtClean="0">
                <a:solidFill>
                  <a:schemeClr val="tx1">
                    <a:lumMod val="65000"/>
                    <a:lumOff val="35000"/>
                  </a:schemeClr>
                </a:solidFill>
                <a:latin typeface="微软雅黑" panose="020B0503020204020204" charset="-122"/>
                <a:ea typeface="微软雅黑" panose="020B0503020204020204" charset="-122"/>
              </a:endParaRPr>
            </a:p>
          </p:txBody>
        </p:sp>
      </p:grpSp>
      <p:grpSp>
        <p:nvGrpSpPr>
          <p:cNvPr id="6" name="组 5"/>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latin typeface="微软雅黑" panose="020B0503020204020204" charset="-122"/>
                  <a:ea typeface="微软雅黑" panose="020B0503020204020204" charset="-122"/>
                  <a:sym typeface="+mn-ea"/>
                </a:rPr>
                <a:t>四步走</a:t>
              </a:r>
              <a:endParaRPr lang="zh-CN" altLang="en-US" sz="2400" b="1" dirty="0" smtClean="0">
                <a:solidFill>
                  <a:schemeClr val="tx1"/>
                </a:solidFill>
                <a:latin typeface="微软雅黑" panose="020B0503020204020204" charset="-122"/>
                <a:ea typeface="微软雅黑" panose="020B0503020204020204" charset="-122"/>
              </a:endParaRP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 14"/>
          <p:cNvGrpSpPr/>
          <p:nvPr/>
        </p:nvGrpSpPr>
        <p:grpSpPr>
          <a:xfrm>
            <a:off x="-6233" y="5578720"/>
            <a:ext cx="4588293" cy="831678"/>
            <a:chOff x="5909945" y="5766263"/>
            <a:chExt cx="3979545" cy="551815"/>
          </a:xfrm>
        </p:grpSpPr>
        <p:sp>
          <p:nvSpPr>
            <p:cNvPr id="37" name="任意多边形 36"/>
            <p:cNvSpPr/>
            <p:nvPr/>
          </p:nvSpPr>
          <p:spPr>
            <a:xfrm>
              <a:off x="8418195" y="5766263"/>
              <a:ext cx="1296670" cy="551815"/>
            </a:xfrm>
            <a:custGeom>
              <a:avLst/>
              <a:gdLst>
                <a:gd name="connisteX0" fmla="*/ 1524000 w 1524000"/>
                <a:gd name="connsiteY0" fmla="*/ 0 h 647700"/>
                <a:gd name="connisteX1" fmla="*/ 0 w 1524000"/>
                <a:gd name="connsiteY1" fmla="*/ 0 h 647700"/>
                <a:gd name="connisteX2" fmla="*/ 0 w 1524000"/>
                <a:gd name="connsiteY2" fmla="*/ 647700 h 647700"/>
                <a:gd name="connisteX3" fmla="*/ 1156970 w 1524000"/>
                <a:gd name="connsiteY3" fmla="*/ 647700 h 647700"/>
                <a:gd name="connisteX4" fmla="*/ 1524000 w 1524000"/>
                <a:gd name="connsiteY4" fmla="*/ 0 h 6477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524000" h="647700">
                  <a:moveTo>
                    <a:pt x="1524000" y="0"/>
                  </a:moveTo>
                  <a:lnTo>
                    <a:pt x="0" y="0"/>
                  </a:lnTo>
                  <a:lnTo>
                    <a:pt x="0" y="647700"/>
                  </a:lnTo>
                  <a:lnTo>
                    <a:pt x="1156970" y="647700"/>
                  </a:lnTo>
                  <a:lnTo>
                    <a:pt x="1524000" y="0"/>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909945" y="5766263"/>
              <a:ext cx="2604135" cy="55181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039248" y="5902434"/>
              <a:ext cx="3274496" cy="265471"/>
            </a:xfrm>
            <a:prstGeom prst="rect">
              <a:avLst/>
            </a:prstGeom>
            <a:noFill/>
          </p:spPr>
          <p:txBody>
            <a:bodyPr wrap="none" rtlCol="0">
              <a:spAutoFit/>
            </a:bodyPr>
            <a:lstStyle/>
            <a:p>
              <a:pPr algn="ctr"/>
              <a:r>
                <a:rPr kumimoji="1" lang="zh-CN" altLang="en-US" sz="2000" dirty="0" smtClean="0">
                  <a:solidFill>
                    <a:schemeClr val="bg1"/>
                  </a:solidFill>
                  <a:latin typeface="微软雅黑" panose="020B0503020204020204" charset="-122"/>
                  <a:ea typeface="微软雅黑" panose="020B0503020204020204" charset="-122"/>
                </a:rPr>
                <a:t>提高效率，创造市场、降低成本</a:t>
              </a:r>
            </a:p>
          </p:txBody>
        </p:sp>
        <p:sp>
          <p:nvSpPr>
            <p:cNvPr id="44" name="任意多边形 43"/>
            <p:cNvSpPr/>
            <p:nvPr/>
          </p:nvSpPr>
          <p:spPr>
            <a:xfrm>
              <a:off x="9464040" y="5766263"/>
              <a:ext cx="425450" cy="551815"/>
            </a:xfrm>
            <a:custGeom>
              <a:avLst/>
              <a:gdLst>
                <a:gd name="connisteX0" fmla="*/ 0 w 485775"/>
                <a:gd name="connsiteY0" fmla="*/ 631825 h 635000"/>
                <a:gd name="connisteX1" fmla="*/ 364490 w 485775"/>
                <a:gd name="connsiteY1" fmla="*/ 0 h 635000"/>
                <a:gd name="connisteX2" fmla="*/ 485775 w 485775"/>
                <a:gd name="connsiteY2" fmla="*/ 0 h 635000"/>
                <a:gd name="connisteX3" fmla="*/ 120015 w 485775"/>
                <a:gd name="connsiteY3" fmla="*/ 635000 h 635000"/>
                <a:gd name="connisteX4" fmla="*/ 0 w 485775"/>
                <a:gd name="connsiteY4" fmla="*/ 631825 h 635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85775" h="635000">
                  <a:moveTo>
                    <a:pt x="0" y="631825"/>
                  </a:moveTo>
                  <a:lnTo>
                    <a:pt x="364490" y="0"/>
                  </a:lnTo>
                  <a:lnTo>
                    <a:pt x="485775" y="0"/>
                  </a:lnTo>
                  <a:lnTo>
                    <a:pt x="120015" y="635000"/>
                  </a:lnTo>
                  <a:lnTo>
                    <a:pt x="0" y="631825"/>
                  </a:lnTo>
                  <a:close/>
                </a:path>
              </a:pathLst>
            </a:custGeom>
            <a:noFill/>
            <a:ln>
              <a:solidFill>
                <a:srgbClr val="E83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 25"/>
          <p:cNvGrpSpPr/>
          <p:nvPr/>
        </p:nvGrpSpPr>
        <p:grpSpPr>
          <a:xfrm>
            <a:off x="6740880" y="1005259"/>
            <a:ext cx="5451119" cy="821805"/>
            <a:chOff x="7552524" y="2858944"/>
            <a:chExt cx="5451119" cy="821805"/>
          </a:xfrm>
          <a:effectLst/>
        </p:grpSpPr>
        <p:sp>
          <p:nvSpPr>
            <p:cNvPr id="24" name="五边形 23"/>
            <p:cNvSpPr/>
            <p:nvPr/>
          </p:nvSpPr>
          <p:spPr>
            <a:xfrm rot="10800000">
              <a:off x="7901175" y="2858947"/>
              <a:ext cx="5102468" cy="821802"/>
            </a:xfrm>
            <a:prstGeom prst="homePlate">
              <a:avLst>
                <a:gd name="adj" fmla="val 48592"/>
              </a:avLst>
            </a:prstGeom>
            <a:solidFill>
              <a:srgbClr val="E8380D"/>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zh-CN" altLang="en-US"/>
            </a:p>
          </p:txBody>
        </p:sp>
        <p:sp>
          <p:nvSpPr>
            <p:cNvPr id="19" name="文本框 18"/>
            <p:cNvSpPr txBox="1"/>
            <p:nvPr/>
          </p:nvSpPr>
          <p:spPr>
            <a:xfrm>
              <a:off x="8235257" y="2997786"/>
              <a:ext cx="1537702" cy="523220"/>
            </a:xfrm>
            <a:prstGeom prst="rect">
              <a:avLst/>
            </a:prstGeom>
            <a:noFill/>
          </p:spPr>
          <p:txBody>
            <a:bodyPr wrap="square" rtlCol="0">
              <a:spAutoFit/>
            </a:bodyPr>
            <a:lstStyle/>
            <a:p>
              <a:pPr algn="dist"/>
              <a:r>
                <a:rPr kumimoji="1" lang="zh-CN" altLang="en-US" sz="2800" dirty="0" smtClean="0">
                  <a:solidFill>
                    <a:schemeClr val="bg1"/>
                  </a:solidFill>
                  <a:latin typeface="微软雅黑" panose="020B0503020204020204" charset="-122"/>
                  <a:ea typeface="微软雅黑" panose="020B0503020204020204" charset="-122"/>
                </a:rPr>
                <a:t>亮信</a:t>
              </a:r>
            </a:p>
          </p:txBody>
        </p:sp>
        <p:sp>
          <p:nvSpPr>
            <p:cNvPr id="25" name="燕尾形 24"/>
            <p:cNvSpPr/>
            <p:nvPr/>
          </p:nvSpPr>
          <p:spPr>
            <a:xfrm rot="10800000">
              <a:off x="7731326" y="2858945"/>
              <a:ext cx="527454" cy="821804"/>
            </a:xfrm>
            <a:prstGeom prst="chevron">
              <a:avLst>
                <a:gd name="adj" fmla="val 76084"/>
              </a:avLst>
            </a:prstGeom>
            <a:solidFill>
              <a:srgbClr val="E8380D">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1" name="燕尾形 60"/>
            <p:cNvSpPr/>
            <p:nvPr/>
          </p:nvSpPr>
          <p:spPr>
            <a:xfrm rot="10800000">
              <a:off x="7552524" y="2858944"/>
              <a:ext cx="527454" cy="821804"/>
            </a:xfrm>
            <a:prstGeom prst="chevron">
              <a:avLst>
                <a:gd name="adj" fmla="val 76084"/>
              </a:avLst>
            </a:prstGeom>
            <a:solidFill>
              <a:srgbClr val="E8380D">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62" name="组 61"/>
          <p:cNvGrpSpPr/>
          <p:nvPr/>
        </p:nvGrpSpPr>
        <p:grpSpPr>
          <a:xfrm>
            <a:off x="7652483" y="1974952"/>
            <a:ext cx="4539516" cy="821805"/>
            <a:chOff x="7552524" y="2858944"/>
            <a:chExt cx="4539516" cy="821805"/>
          </a:xfrm>
        </p:grpSpPr>
        <p:sp>
          <p:nvSpPr>
            <p:cNvPr id="63" name="五边形 62"/>
            <p:cNvSpPr/>
            <p:nvPr/>
          </p:nvSpPr>
          <p:spPr>
            <a:xfrm rot="10800000">
              <a:off x="7901175" y="2858947"/>
              <a:ext cx="4190865" cy="821802"/>
            </a:xfrm>
            <a:prstGeom prst="homePlate">
              <a:avLst>
                <a:gd name="adj" fmla="val 48592"/>
              </a:avLst>
            </a:prstGeom>
            <a:solidFill>
              <a:srgbClr val="E8380D"/>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zh-CN" altLang="en-US"/>
            </a:p>
          </p:txBody>
        </p:sp>
        <p:sp>
          <p:nvSpPr>
            <p:cNvPr id="64" name="文本框 63"/>
            <p:cNvSpPr txBox="1"/>
            <p:nvPr/>
          </p:nvSpPr>
          <p:spPr>
            <a:xfrm>
              <a:off x="8277868" y="2991654"/>
              <a:ext cx="1537702" cy="523220"/>
            </a:xfrm>
            <a:prstGeom prst="rect">
              <a:avLst/>
            </a:prstGeom>
            <a:noFill/>
          </p:spPr>
          <p:txBody>
            <a:bodyPr wrap="square" rtlCol="0">
              <a:spAutoFit/>
            </a:bodyPr>
            <a:lstStyle/>
            <a:p>
              <a:pPr algn="dist"/>
              <a:r>
                <a:rPr kumimoji="1" lang="zh-CN" altLang="en-US" sz="2800" dirty="0" smtClean="0">
                  <a:solidFill>
                    <a:schemeClr val="bg1"/>
                  </a:solidFill>
                  <a:latin typeface="微软雅黑" panose="020B0503020204020204" charset="-122"/>
                  <a:ea typeface="微软雅黑" panose="020B0503020204020204" charset="-122"/>
                </a:rPr>
                <a:t>立信</a:t>
              </a:r>
            </a:p>
          </p:txBody>
        </p:sp>
        <p:sp>
          <p:nvSpPr>
            <p:cNvPr id="65" name="燕尾形 64"/>
            <p:cNvSpPr/>
            <p:nvPr/>
          </p:nvSpPr>
          <p:spPr>
            <a:xfrm rot="10800000">
              <a:off x="7731326" y="2858945"/>
              <a:ext cx="527454" cy="821804"/>
            </a:xfrm>
            <a:prstGeom prst="chevron">
              <a:avLst>
                <a:gd name="adj" fmla="val 76084"/>
              </a:avLst>
            </a:prstGeom>
            <a:solidFill>
              <a:srgbClr val="E8380D">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6" name="燕尾形 65"/>
            <p:cNvSpPr/>
            <p:nvPr/>
          </p:nvSpPr>
          <p:spPr>
            <a:xfrm rot="10800000">
              <a:off x="7552524" y="2858944"/>
              <a:ext cx="527454" cy="821804"/>
            </a:xfrm>
            <a:prstGeom prst="chevron">
              <a:avLst>
                <a:gd name="adj" fmla="val 76084"/>
              </a:avLst>
            </a:prstGeom>
            <a:solidFill>
              <a:srgbClr val="E8380D">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67" name="组 66"/>
          <p:cNvGrpSpPr/>
          <p:nvPr/>
        </p:nvGrpSpPr>
        <p:grpSpPr>
          <a:xfrm>
            <a:off x="8584945" y="2942039"/>
            <a:ext cx="3607054" cy="821805"/>
            <a:chOff x="7552524" y="2858944"/>
            <a:chExt cx="3607054" cy="821805"/>
          </a:xfrm>
        </p:grpSpPr>
        <p:sp>
          <p:nvSpPr>
            <p:cNvPr id="68" name="五边形 67"/>
            <p:cNvSpPr/>
            <p:nvPr/>
          </p:nvSpPr>
          <p:spPr>
            <a:xfrm rot="10800000">
              <a:off x="7901176" y="2858947"/>
              <a:ext cx="3258402" cy="821802"/>
            </a:xfrm>
            <a:prstGeom prst="homePlate">
              <a:avLst>
                <a:gd name="adj" fmla="val 48592"/>
              </a:avLst>
            </a:prstGeom>
            <a:solidFill>
              <a:srgbClr val="E8380D"/>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zh-CN" altLang="en-US"/>
            </a:p>
          </p:txBody>
        </p:sp>
        <p:sp>
          <p:nvSpPr>
            <p:cNvPr id="69" name="文本框 68"/>
            <p:cNvSpPr txBox="1"/>
            <p:nvPr/>
          </p:nvSpPr>
          <p:spPr>
            <a:xfrm>
              <a:off x="8366448" y="2983691"/>
              <a:ext cx="1537702" cy="523220"/>
            </a:xfrm>
            <a:prstGeom prst="rect">
              <a:avLst/>
            </a:prstGeom>
            <a:noFill/>
          </p:spPr>
          <p:txBody>
            <a:bodyPr wrap="square" rtlCol="0">
              <a:spAutoFit/>
            </a:bodyPr>
            <a:lstStyle/>
            <a:p>
              <a:pPr algn="dist"/>
              <a:r>
                <a:rPr kumimoji="1" lang="zh-CN" altLang="en-US" sz="2800" dirty="0" smtClean="0">
                  <a:solidFill>
                    <a:schemeClr val="bg1"/>
                  </a:solidFill>
                  <a:latin typeface="微软雅黑" panose="020B0503020204020204" charset="-122"/>
                  <a:ea typeface="微软雅黑" panose="020B0503020204020204" charset="-122"/>
                </a:rPr>
                <a:t>联信</a:t>
              </a:r>
            </a:p>
          </p:txBody>
        </p:sp>
        <p:sp>
          <p:nvSpPr>
            <p:cNvPr id="70" name="燕尾形 69"/>
            <p:cNvSpPr/>
            <p:nvPr/>
          </p:nvSpPr>
          <p:spPr>
            <a:xfrm rot="10800000">
              <a:off x="7731326" y="2858945"/>
              <a:ext cx="527454" cy="821804"/>
            </a:xfrm>
            <a:prstGeom prst="chevron">
              <a:avLst>
                <a:gd name="adj" fmla="val 76084"/>
              </a:avLst>
            </a:prstGeom>
            <a:solidFill>
              <a:srgbClr val="E8380D">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1" name="燕尾形 70"/>
            <p:cNvSpPr/>
            <p:nvPr/>
          </p:nvSpPr>
          <p:spPr>
            <a:xfrm rot="10800000">
              <a:off x="7552524" y="2858944"/>
              <a:ext cx="527454" cy="821804"/>
            </a:xfrm>
            <a:prstGeom prst="chevron">
              <a:avLst>
                <a:gd name="adj" fmla="val 76084"/>
              </a:avLst>
            </a:prstGeom>
            <a:solidFill>
              <a:srgbClr val="E8380D">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nvGrpSpPr>
          <p:cNvPr id="72" name="组 71"/>
          <p:cNvGrpSpPr/>
          <p:nvPr/>
        </p:nvGrpSpPr>
        <p:grpSpPr>
          <a:xfrm>
            <a:off x="9526240" y="3897553"/>
            <a:ext cx="2665759" cy="821805"/>
            <a:chOff x="7552524" y="2858944"/>
            <a:chExt cx="2665759" cy="821805"/>
          </a:xfrm>
        </p:grpSpPr>
        <p:sp>
          <p:nvSpPr>
            <p:cNvPr id="73" name="五边形 72"/>
            <p:cNvSpPr/>
            <p:nvPr/>
          </p:nvSpPr>
          <p:spPr>
            <a:xfrm rot="10800000">
              <a:off x="7901174" y="2858947"/>
              <a:ext cx="2317109" cy="821802"/>
            </a:xfrm>
            <a:prstGeom prst="homePlate">
              <a:avLst>
                <a:gd name="adj" fmla="val 48592"/>
              </a:avLst>
            </a:prstGeom>
            <a:solidFill>
              <a:srgbClr val="E8380D"/>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zh-CN" altLang="en-US"/>
            </a:p>
          </p:txBody>
        </p:sp>
        <p:sp>
          <p:nvSpPr>
            <p:cNvPr id="74" name="文本框 73"/>
            <p:cNvSpPr txBox="1"/>
            <p:nvPr/>
          </p:nvSpPr>
          <p:spPr>
            <a:xfrm>
              <a:off x="8469680" y="3000046"/>
              <a:ext cx="1537702" cy="523220"/>
            </a:xfrm>
            <a:prstGeom prst="rect">
              <a:avLst/>
            </a:prstGeom>
            <a:noFill/>
          </p:spPr>
          <p:txBody>
            <a:bodyPr wrap="square" rtlCol="0">
              <a:spAutoFit/>
            </a:bodyPr>
            <a:lstStyle/>
            <a:p>
              <a:pPr algn="dist"/>
              <a:r>
                <a:rPr kumimoji="1" lang="zh-CN" altLang="en-US" sz="2800" dirty="0" smtClean="0">
                  <a:solidFill>
                    <a:schemeClr val="bg1"/>
                  </a:solidFill>
                  <a:latin typeface="微软雅黑" panose="020B0503020204020204" charset="-122"/>
                  <a:ea typeface="微软雅黑" panose="020B0503020204020204" charset="-122"/>
                </a:rPr>
                <a:t>用信</a:t>
              </a:r>
            </a:p>
          </p:txBody>
        </p:sp>
        <p:sp>
          <p:nvSpPr>
            <p:cNvPr id="75" name="燕尾形 74"/>
            <p:cNvSpPr/>
            <p:nvPr/>
          </p:nvSpPr>
          <p:spPr>
            <a:xfrm rot="10800000">
              <a:off x="7731326" y="2858945"/>
              <a:ext cx="527454" cy="821804"/>
            </a:xfrm>
            <a:prstGeom prst="chevron">
              <a:avLst>
                <a:gd name="adj" fmla="val 76084"/>
              </a:avLst>
            </a:prstGeom>
            <a:solidFill>
              <a:srgbClr val="E8380D">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6" name="燕尾形 75"/>
            <p:cNvSpPr/>
            <p:nvPr/>
          </p:nvSpPr>
          <p:spPr>
            <a:xfrm rot="10800000">
              <a:off x="7552524" y="2858944"/>
              <a:ext cx="527454" cy="821804"/>
            </a:xfrm>
            <a:prstGeom prst="chevron">
              <a:avLst>
                <a:gd name="adj" fmla="val 76084"/>
              </a:avLst>
            </a:prstGeom>
            <a:solidFill>
              <a:srgbClr val="E8380D">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left)">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2" fill="hold" nodeType="click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p:tgtEl>
                                          <p:spTgt spid="62"/>
                                        </p:tgtEl>
                                        <p:attrNameLst>
                                          <p:attrName>ppt_x</p:attrName>
                                        </p:attrNameLst>
                                      </p:cBhvr>
                                      <p:tavLst>
                                        <p:tav tm="0">
                                          <p:val>
                                            <p:strVal val="#ppt_x+#ppt_w*1.125000"/>
                                          </p:val>
                                        </p:tav>
                                        <p:tav tm="100000">
                                          <p:val>
                                            <p:strVal val="#ppt_x"/>
                                          </p:val>
                                        </p:tav>
                                      </p:tavLst>
                                    </p:anim>
                                    <p:animEffect transition="in" filter="wipe(left)">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2" fill="hold" nodeType="click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additive="base">
                                        <p:cTn id="32" dur="500"/>
                                        <p:tgtEl>
                                          <p:spTgt spid="67"/>
                                        </p:tgtEl>
                                        <p:attrNameLst>
                                          <p:attrName>ppt_x</p:attrName>
                                        </p:attrNameLst>
                                      </p:cBhvr>
                                      <p:tavLst>
                                        <p:tav tm="0">
                                          <p:val>
                                            <p:strVal val="#ppt_x+#ppt_w*1.125000"/>
                                          </p:val>
                                        </p:tav>
                                        <p:tav tm="100000">
                                          <p:val>
                                            <p:strVal val="#ppt_x"/>
                                          </p:val>
                                        </p:tav>
                                      </p:tavLst>
                                    </p:anim>
                                    <p:animEffect transition="in" filter="wipe(left)">
                                      <p:cBhvr>
                                        <p:cTn id="33" dur="500"/>
                                        <p:tgtEl>
                                          <p:spTgt spid="67"/>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2" fill="hold" nodeType="click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additive="base">
                                        <p:cTn id="38" dur="500"/>
                                        <p:tgtEl>
                                          <p:spTgt spid="72"/>
                                        </p:tgtEl>
                                        <p:attrNameLst>
                                          <p:attrName>ppt_x</p:attrName>
                                        </p:attrNameLst>
                                      </p:cBhvr>
                                      <p:tavLst>
                                        <p:tav tm="0">
                                          <p:val>
                                            <p:strVal val="#ppt_x+#ppt_w*1.125000"/>
                                          </p:val>
                                        </p:tav>
                                        <p:tav tm="100000">
                                          <p:val>
                                            <p:strVal val="#ppt_x"/>
                                          </p:val>
                                        </p:tav>
                                      </p:tavLst>
                                    </p:anim>
                                    <p:animEffect transition="in" filter="wipe(left)">
                                      <p:cBhvr>
                                        <p:cTn id="39" dur="500"/>
                                        <p:tgtEl>
                                          <p:spTgt spid="72"/>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15363" name="AutoShape 9"/>
          <p:cNvSpPr/>
          <p:nvPr/>
        </p:nvSpPr>
        <p:spPr bwMode="auto">
          <a:xfrm>
            <a:off x="4408011" y="960438"/>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65" name="AutoShape 9"/>
          <p:cNvSpPr/>
          <p:nvPr/>
        </p:nvSpPr>
        <p:spPr bwMode="auto">
          <a:xfrm>
            <a:off x="7395686" y="2663825"/>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66" name="AutoShape 9"/>
          <p:cNvSpPr/>
          <p:nvPr/>
        </p:nvSpPr>
        <p:spPr bwMode="auto">
          <a:xfrm>
            <a:off x="6400324" y="950913"/>
            <a:ext cx="1922462" cy="2217737"/>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67" name="AutoShape 9"/>
          <p:cNvSpPr/>
          <p:nvPr/>
        </p:nvSpPr>
        <p:spPr bwMode="auto">
          <a:xfrm>
            <a:off x="3411061" y="2649538"/>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68" name="AutoShape 9"/>
          <p:cNvSpPr/>
          <p:nvPr/>
        </p:nvSpPr>
        <p:spPr bwMode="auto">
          <a:xfrm>
            <a:off x="6381274" y="4352925"/>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69" name="AutoShape 9"/>
          <p:cNvSpPr/>
          <p:nvPr/>
        </p:nvSpPr>
        <p:spPr bwMode="auto">
          <a:xfrm>
            <a:off x="8375174" y="931863"/>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F4BB43"/>
          </a:solidFill>
          <a:ln w="25400" cap="flat" cmpd="sng">
            <a:solidFill>
              <a:srgbClr val="000000">
                <a:alpha val="0"/>
              </a:srgbClr>
            </a:solidFill>
            <a:round/>
          </a:ln>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70" name="AutoShape 9"/>
          <p:cNvSpPr/>
          <p:nvPr/>
        </p:nvSpPr>
        <p:spPr bwMode="auto">
          <a:xfrm>
            <a:off x="4408011" y="4384675"/>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B70501"/>
          </a:solidFill>
          <a:ln w="25400" cap="flat" cmpd="sng">
            <a:solidFill>
              <a:srgbClr val="000000">
                <a:alpha val="0"/>
              </a:srgbClr>
            </a:solidFill>
            <a:round/>
          </a:ln>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6" name="AutoShape 9"/>
          <p:cNvSpPr/>
          <p:nvPr/>
        </p:nvSpPr>
        <p:spPr bwMode="auto">
          <a:xfrm>
            <a:off x="2406174" y="4389438"/>
            <a:ext cx="1920875" cy="2216150"/>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w 21600"/>
              <a:gd name="T9" fmla="*/ 2147483646 h 21600"/>
              <a:gd name="T10" fmla="*/ 0 w 21600"/>
              <a:gd name="T11" fmla="*/ 2147483646 h 21600"/>
              <a:gd name="T12" fmla="*/ 2147483646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5">
              <a:lumMod val="60000"/>
              <a:lumOff val="40000"/>
            </a:schemeClr>
          </a:solidFill>
          <a:ln w="25400" cap="flat" cmpd="sng">
            <a:solidFill>
              <a:srgbClr val="000000">
                <a:alpha val="0"/>
              </a:srgbClr>
            </a:solidFill>
            <a:round/>
          </a:ln>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defRPr/>
            </a:pPr>
            <a:endParaRPr lang="zh-CN" altLang="en-US"/>
          </a:p>
        </p:txBody>
      </p:sp>
      <p:sp>
        <p:nvSpPr>
          <p:cNvPr id="7" name="AutoShape 9"/>
          <p:cNvSpPr/>
          <p:nvPr/>
        </p:nvSpPr>
        <p:spPr bwMode="auto">
          <a:xfrm>
            <a:off x="5397024" y="2640013"/>
            <a:ext cx="1920875" cy="2216150"/>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w 21600"/>
              <a:gd name="T9" fmla="*/ 2147483646 h 21600"/>
              <a:gd name="T10" fmla="*/ 0 w 21600"/>
              <a:gd name="T11" fmla="*/ 2147483646 h 21600"/>
              <a:gd name="T12" fmla="*/ 2147483646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5">
              <a:lumMod val="75000"/>
            </a:schemeClr>
          </a:solidFill>
          <a:ln w="25400" cap="flat" cmpd="sng">
            <a:solidFill>
              <a:schemeClr val="accent4">
                <a:lumMod val="20000"/>
                <a:lumOff val="80000"/>
                <a:alpha val="0"/>
              </a:schemeClr>
            </a:solidFill>
            <a:round/>
          </a:ln>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defRPr/>
            </a:pPr>
            <a:endParaRPr lang="zh-CN" altLang="en-US"/>
          </a:p>
        </p:txBody>
      </p:sp>
      <p:sp>
        <p:nvSpPr>
          <p:cNvPr id="15373" name="TextBox 13"/>
          <p:cNvSpPr txBox="1">
            <a:spLocks noChangeArrowheads="1"/>
          </p:cNvSpPr>
          <p:nvPr/>
        </p:nvSpPr>
        <p:spPr bwMode="auto">
          <a:xfrm>
            <a:off x="4173061" y="1885950"/>
            <a:ext cx="23383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商圈</a:t>
            </a:r>
          </a:p>
        </p:txBody>
      </p:sp>
      <p:sp>
        <p:nvSpPr>
          <p:cNvPr id="15374" name="TextBox 13"/>
          <p:cNvSpPr txBox="1">
            <a:spLocks noChangeArrowheads="1"/>
          </p:cNvSpPr>
          <p:nvPr/>
        </p:nvSpPr>
        <p:spPr bwMode="auto">
          <a:xfrm>
            <a:off x="6149499" y="5354638"/>
            <a:ext cx="23383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出行</a:t>
            </a:r>
          </a:p>
        </p:txBody>
      </p:sp>
      <p:sp>
        <p:nvSpPr>
          <p:cNvPr id="15375" name="TextBox 13"/>
          <p:cNvSpPr txBox="1">
            <a:spLocks noChangeArrowheads="1"/>
          </p:cNvSpPr>
          <p:nvPr/>
        </p:nvSpPr>
        <p:spPr bwMode="auto">
          <a:xfrm>
            <a:off x="4171474" y="5357813"/>
            <a:ext cx="2336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养老</a:t>
            </a:r>
          </a:p>
        </p:txBody>
      </p:sp>
      <p:sp>
        <p:nvSpPr>
          <p:cNvPr id="15376" name="TextBox 13"/>
          <p:cNvSpPr txBox="1">
            <a:spLocks noChangeArrowheads="1"/>
          </p:cNvSpPr>
          <p:nvPr/>
        </p:nvSpPr>
        <p:spPr bwMode="auto">
          <a:xfrm>
            <a:off x="2185511" y="5380038"/>
            <a:ext cx="23383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志愿者</a:t>
            </a:r>
          </a:p>
        </p:txBody>
      </p:sp>
      <p:sp>
        <p:nvSpPr>
          <p:cNvPr id="15377" name="AutoShape 9"/>
          <p:cNvSpPr/>
          <p:nvPr/>
        </p:nvSpPr>
        <p:spPr bwMode="auto">
          <a:xfrm>
            <a:off x="8371999" y="4384675"/>
            <a:ext cx="1920875" cy="221615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w 21600"/>
              <a:gd name="T9" fmla="*/ 2147483647 h 21600"/>
              <a:gd name="T10" fmla="*/ 0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F4BB43"/>
          </a:solidFill>
          <a:ln w="25400" cap="flat" cmpd="sng">
            <a:solidFill>
              <a:srgbClr val="000000">
                <a:alpha val="0"/>
              </a:srgbClr>
            </a:solidFill>
            <a:round/>
          </a:ln>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78" name="TextBox 13"/>
          <p:cNvSpPr txBox="1">
            <a:spLocks noChangeArrowheads="1"/>
          </p:cNvSpPr>
          <p:nvPr/>
        </p:nvSpPr>
        <p:spPr bwMode="auto">
          <a:xfrm>
            <a:off x="8149749" y="5368925"/>
            <a:ext cx="2336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社区文明</a:t>
            </a:r>
          </a:p>
        </p:txBody>
      </p:sp>
      <p:sp>
        <p:nvSpPr>
          <p:cNvPr id="8" name="AutoShape 9"/>
          <p:cNvSpPr/>
          <p:nvPr/>
        </p:nvSpPr>
        <p:spPr bwMode="auto">
          <a:xfrm>
            <a:off x="2423636" y="919163"/>
            <a:ext cx="1920875" cy="2216150"/>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w 21600"/>
              <a:gd name="T9" fmla="*/ 2147483646 h 21600"/>
              <a:gd name="T10" fmla="*/ 0 w 21600"/>
              <a:gd name="T11" fmla="*/ 2147483646 h 21600"/>
              <a:gd name="T12" fmla="*/ 2147483646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accent5">
              <a:lumMod val="60000"/>
              <a:lumOff val="40000"/>
            </a:schemeClr>
          </a:solidFill>
          <a:ln w="25400" cap="flat" cmpd="sng">
            <a:solidFill>
              <a:srgbClr val="FFFF00">
                <a:alpha val="0"/>
              </a:srgbClr>
            </a:solidFill>
            <a:round/>
          </a:ln>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defRPr/>
            </a:pPr>
            <a:endParaRPr lang="zh-CN" altLang="en-US"/>
          </a:p>
        </p:txBody>
      </p:sp>
      <p:sp>
        <p:nvSpPr>
          <p:cNvPr id="15380" name="TextBox 13"/>
          <p:cNvSpPr txBox="1">
            <a:spLocks noChangeArrowheads="1"/>
          </p:cNvSpPr>
          <p:nvPr/>
        </p:nvSpPr>
        <p:spPr bwMode="auto">
          <a:xfrm>
            <a:off x="2222024" y="1885950"/>
            <a:ext cx="2338387" cy="30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物业</a:t>
            </a:r>
          </a:p>
        </p:txBody>
      </p:sp>
      <p:sp>
        <p:nvSpPr>
          <p:cNvPr id="15381" name="TextBox 13"/>
          <p:cNvSpPr txBox="1">
            <a:spLocks noChangeArrowheads="1"/>
          </p:cNvSpPr>
          <p:nvPr/>
        </p:nvSpPr>
        <p:spPr bwMode="auto">
          <a:xfrm>
            <a:off x="6193949" y="1920875"/>
            <a:ext cx="2338387" cy="30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社会组织</a:t>
            </a:r>
          </a:p>
        </p:txBody>
      </p:sp>
      <p:sp>
        <p:nvSpPr>
          <p:cNvPr id="15382" name="TextBox 13"/>
          <p:cNvSpPr txBox="1">
            <a:spLocks noChangeArrowheads="1"/>
          </p:cNvSpPr>
          <p:nvPr/>
        </p:nvSpPr>
        <p:spPr bwMode="auto">
          <a:xfrm>
            <a:off x="7128986" y="3592513"/>
            <a:ext cx="23383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健身</a:t>
            </a:r>
          </a:p>
        </p:txBody>
      </p:sp>
      <p:sp>
        <p:nvSpPr>
          <p:cNvPr id="15383" name="TextBox 13"/>
          <p:cNvSpPr txBox="1">
            <a:spLocks noChangeArrowheads="1"/>
          </p:cNvSpPr>
          <p:nvPr/>
        </p:nvSpPr>
        <p:spPr bwMode="auto">
          <a:xfrm>
            <a:off x="8141811" y="1933575"/>
            <a:ext cx="23383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社区服务</a:t>
            </a:r>
          </a:p>
        </p:txBody>
      </p:sp>
      <p:sp>
        <p:nvSpPr>
          <p:cNvPr id="15384" name="TextBox 13"/>
          <p:cNvSpPr txBox="1">
            <a:spLocks noChangeArrowheads="1"/>
          </p:cNvSpPr>
          <p:nvPr/>
        </p:nvSpPr>
        <p:spPr bwMode="auto">
          <a:xfrm>
            <a:off x="5154136" y="3597275"/>
            <a:ext cx="23383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综合治理</a:t>
            </a:r>
          </a:p>
        </p:txBody>
      </p:sp>
      <p:sp>
        <p:nvSpPr>
          <p:cNvPr id="15385" name="TextBox 13"/>
          <p:cNvSpPr txBox="1">
            <a:spLocks noChangeArrowheads="1"/>
          </p:cNvSpPr>
          <p:nvPr/>
        </p:nvSpPr>
        <p:spPr bwMode="auto">
          <a:xfrm>
            <a:off x="3161824" y="3579813"/>
            <a:ext cx="23383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医疗</a:t>
            </a:r>
          </a:p>
        </p:txBody>
      </p:sp>
      <p:pic>
        <p:nvPicPr>
          <p:cNvPr id="15386" name="稻壳儿小白白(http://dwz.cn/Wu2UP)"/>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7786" y="4657725"/>
            <a:ext cx="442913" cy="38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7" name="稻壳儿小白白(http://dwz.cn/Wu2UP)"/>
          <p:cNvPicPr>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157186" y="2873375"/>
            <a:ext cx="442913"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88" name="稻壳儿小白白(http://dwz.cn/Wu2UP)"/>
          <p:cNvPicPr>
            <a:picLocks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116536" y="4641850"/>
            <a:ext cx="442913"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89" name="稻壳儿小白白(http://dwz.cn/Wu2UP)"/>
          <p:cNvSpPr/>
          <p:nvPr/>
        </p:nvSpPr>
        <p:spPr bwMode="auto">
          <a:xfrm>
            <a:off x="3161824" y="1198563"/>
            <a:ext cx="441325" cy="381000"/>
          </a:xfrm>
          <a:custGeom>
            <a:avLst/>
            <a:gdLst>
              <a:gd name="T0" fmla="*/ 2147483647 w 619"/>
              <a:gd name="T1" fmla="*/ 2147483647 h 620"/>
              <a:gd name="T2" fmla="*/ 2147483647 w 619"/>
              <a:gd name="T3" fmla="*/ 2147483647 h 620"/>
              <a:gd name="T4" fmla="*/ 2147483647 w 619"/>
              <a:gd name="T5" fmla="*/ 2147483647 h 620"/>
              <a:gd name="T6" fmla="*/ 2147483647 w 619"/>
              <a:gd name="T7" fmla="*/ 2147483647 h 620"/>
              <a:gd name="T8" fmla="*/ 2147483647 w 619"/>
              <a:gd name="T9" fmla="*/ 2147483647 h 620"/>
              <a:gd name="T10" fmla="*/ 2147483647 w 619"/>
              <a:gd name="T11" fmla="*/ 2147483647 h 620"/>
              <a:gd name="T12" fmla="*/ 2147483647 w 619"/>
              <a:gd name="T13" fmla="*/ 2147483647 h 620"/>
              <a:gd name="T14" fmla="*/ 2147483647 w 619"/>
              <a:gd name="T15" fmla="*/ 2147483647 h 620"/>
              <a:gd name="T16" fmla="*/ 2147483647 w 619"/>
              <a:gd name="T17" fmla="*/ 2147483647 h 620"/>
              <a:gd name="T18" fmla="*/ 2147483647 w 619"/>
              <a:gd name="T19" fmla="*/ 2147483647 h 620"/>
              <a:gd name="T20" fmla="*/ 2147483647 w 619"/>
              <a:gd name="T21" fmla="*/ 2147483647 h 620"/>
              <a:gd name="T22" fmla="*/ 2147483647 w 619"/>
              <a:gd name="T23" fmla="*/ 2147483647 h 620"/>
              <a:gd name="T24" fmla="*/ 2147483647 w 619"/>
              <a:gd name="T25" fmla="*/ 2147483647 h 620"/>
              <a:gd name="T26" fmla="*/ 2147483647 w 619"/>
              <a:gd name="T27" fmla="*/ 2147483647 h 620"/>
              <a:gd name="T28" fmla="*/ 2147483647 w 619"/>
              <a:gd name="T29" fmla="*/ 2147483647 h 620"/>
              <a:gd name="T30" fmla="*/ 2147483647 w 619"/>
              <a:gd name="T31" fmla="*/ 2147483647 h 620"/>
              <a:gd name="T32" fmla="*/ 2147483647 w 619"/>
              <a:gd name="T33" fmla="*/ 2147483647 h 620"/>
              <a:gd name="T34" fmla="*/ 2147483647 w 619"/>
              <a:gd name="T35" fmla="*/ 2147483647 h 620"/>
              <a:gd name="T36" fmla="*/ 2147483647 w 619"/>
              <a:gd name="T37" fmla="*/ 2147483647 h 620"/>
              <a:gd name="T38" fmla="*/ 2147483647 w 619"/>
              <a:gd name="T39" fmla="*/ 2147483647 h 620"/>
              <a:gd name="T40" fmla="*/ 2147483647 w 619"/>
              <a:gd name="T41" fmla="*/ 2147483647 h 620"/>
              <a:gd name="T42" fmla="*/ 2147483647 w 619"/>
              <a:gd name="T43" fmla="*/ 2147483647 h 620"/>
              <a:gd name="T44" fmla="*/ 2147483647 w 619"/>
              <a:gd name="T45" fmla="*/ 2147483647 h 620"/>
              <a:gd name="T46" fmla="*/ 2147483647 w 619"/>
              <a:gd name="T47" fmla="*/ 2147483647 h 620"/>
              <a:gd name="T48" fmla="*/ 2147483647 w 619"/>
              <a:gd name="T49" fmla="*/ 2147483647 h 620"/>
              <a:gd name="T50" fmla="*/ 2147483647 w 619"/>
              <a:gd name="T51" fmla="*/ 2147483647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19"/>
              <a:gd name="T79" fmla="*/ 0 h 620"/>
              <a:gd name="T80" fmla="*/ 619 w 619"/>
              <a:gd name="T81" fmla="*/ 620 h 6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wrap="none" lIns="121908" tIns="60955" rIns="121908" bIns="60955"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0" name="稻壳儿小白白(http://dwz.cn/Wu2UP)"/>
          <p:cNvSpPr/>
          <p:nvPr/>
        </p:nvSpPr>
        <p:spPr bwMode="auto">
          <a:xfrm>
            <a:off x="3203099" y="4697413"/>
            <a:ext cx="442912" cy="381000"/>
          </a:xfrm>
          <a:custGeom>
            <a:avLst/>
            <a:gdLst>
              <a:gd name="T0" fmla="*/ 2147483647 w 443"/>
              <a:gd name="T1" fmla="*/ 0 h 590"/>
              <a:gd name="T2" fmla="*/ 2147483647 w 443"/>
              <a:gd name="T3" fmla="*/ 0 h 590"/>
              <a:gd name="T4" fmla="*/ 2147483647 w 443"/>
              <a:gd name="T5" fmla="*/ 0 h 590"/>
              <a:gd name="T6" fmla="*/ 0 w 443"/>
              <a:gd name="T7" fmla="*/ 2147483647 h 590"/>
              <a:gd name="T8" fmla="*/ 0 w 443"/>
              <a:gd name="T9" fmla="*/ 2147483647 h 590"/>
              <a:gd name="T10" fmla="*/ 2147483647 w 443"/>
              <a:gd name="T11" fmla="*/ 2147483647 h 590"/>
              <a:gd name="T12" fmla="*/ 2147483647 w 443"/>
              <a:gd name="T13" fmla="*/ 2147483647 h 590"/>
              <a:gd name="T14" fmla="*/ 2147483647 w 443"/>
              <a:gd name="T15" fmla="*/ 2147483647 h 590"/>
              <a:gd name="T16" fmla="*/ 2147483647 w 443"/>
              <a:gd name="T17" fmla="*/ 2147483647 h 590"/>
              <a:gd name="T18" fmla="*/ 2147483647 w 443"/>
              <a:gd name="T19" fmla="*/ 2147483647 h 590"/>
              <a:gd name="T20" fmla="*/ 2147483647 w 443"/>
              <a:gd name="T21" fmla="*/ 0 h 590"/>
              <a:gd name="T22" fmla="*/ 2147483647 w 443"/>
              <a:gd name="T23" fmla="*/ 2147483647 h 590"/>
              <a:gd name="T24" fmla="*/ 2147483647 w 443"/>
              <a:gd name="T25" fmla="*/ 2147483647 h 590"/>
              <a:gd name="T26" fmla="*/ 2147483647 w 443"/>
              <a:gd name="T27" fmla="*/ 2147483647 h 590"/>
              <a:gd name="T28" fmla="*/ 2147483647 w 443"/>
              <a:gd name="T29" fmla="*/ 2147483647 h 590"/>
              <a:gd name="T30" fmla="*/ 2147483647 w 443"/>
              <a:gd name="T31" fmla="*/ 2147483647 h 590"/>
              <a:gd name="T32" fmla="*/ 2147483647 w 443"/>
              <a:gd name="T33" fmla="*/ 2147483647 h 590"/>
              <a:gd name="T34" fmla="*/ 2147483647 w 443"/>
              <a:gd name="T35" fmla="*/ 2147483647 h 590"/>
              <a:gd name="T36" fmla="*/ 2147483647 w 443"/>
              <a:gd name="T37" fmla="*/ 2147483647 h 590"/>
              <a:gd name="T38" fmla="*/ 2147483647 w 443"/>
              <a:gd name="T39" fmla="*/ 2147483647 h 590"/>
              <a:gd name="T40" fmla="*/ 2147483647 w 443"/>
              <a:gd name="T41" fmla="*/ 2147483647 h 590"/>
              <a:gd name="T42" fmla="*/ 2147483647 w 443"/>
              <a:gd name="T43" fmla="*/ 214748364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3"/>
              <a:gd name="T67" fmla="*/ 0 h 590"/>
              <a:gd name="T68" fmla="*/ 443 w 443"/>
              <a:gd name="T69" fmla="*/ 590 h 5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wrap="none" lIns="121908" tIns="60955" rIns="121908" bIns="60955"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1" name="稻壳儿小白白(http://dwz.cn/Wu2UP)"/>
          <p:cNvSpPr>
            <a:spLocks noEditPoints="1"/>
          </p:cNvSpPr>
          <p:nvPr/>
        </p:nvSpPr>
        <p:spPr bwMode="auto">
          <a:xfrm>
            <a:off x="9146699" y="1273175"/>
            <a:ext cx="442912" cy="381000"/>
          </a:xfrm>
          <a:custGeom>
            <a:avLst/>
            <a:gdLst>
              <a:gd name="T0" fmla="*/ 2147483647 w 115"/>
              <a:gd name="T1" fmla="*/ 2147483647 h 114"/>
              <a:gd name="T2" fmla="*/ 2147483647 w 115"/>
              <a:gd name="T3" fmla="*/ 2147483647 h 114"/>
              <a:gd name="T4" fmla="*/ 2147483647 w 115"/>
              <a:gd name="T5" fmla="*/ 2147483647 h 114"/>
              <a:gd name="T6" fmla="*/ 2147483647 w 115"/>
              <a:gd name="T7" fmla="*/ 2147483647 h 114"/>
              <a:gd name="T8" fmla="*/ 2147483647 w 115"/>
              <a:gd name="T9" fmla="*/ 0 h 114"/>
              <a:gd name="T10" fmla="*/ 2147483647 w 115"/>
              <a:gd name="T11" fmla="*/ 2147483647 h 114"/>
              <a:gd name="T12" fmla="*/ 2147483647 w 115"/>
              <a:gd name="T13" fmla="*/ 2147483647 h 114"/>
              <a:gd name="T14" fmla="*/ 2147483647 w 115"/>
              <a:gd name="T15" fmla="*/ 2147483647 h 114"/>
              <a:gd name="T16" fmla="*/ 2147483647 w 115"/>
              <a:gd name="T17" fmla="*/ 2147483647 h 114"/>
              <a:gd name="T18" fmla="*/ 2147483647 w 115"/>
              <a:gd name="T19" fmla="*/ 2147483647 h 114"/>
              <a:gd name="T20" fmla="*/ 2147483647 w 115"/>
              <a:gd name="T21" fmla="*/ 2147483647 h 114"/>
              <a:gd name="T22" fmla="*/ 2147483647 w 115"/>
              <a:gd name="T23" fmla="*/ 2147483647 h 114"/>
              <a:gd name="T24" fmla="*/ 2147483647 w 115"/>
              <a:gd name="T25" fmla="*/ 2147483647 h 114"/>
              <a:gd name="T26" fmla="*/ 2147483647 w 115"/>
              <a:gd name="T27" fmla="*/ 2147483647 h 114"/>
              <a:gd name="T28" fmla="*/ 2147483647 w 115"/>
              <a:gd name="T29" fmla="*/ 2147483647 h 114"/>
              <a:gd name="T30" fmla="*/ 2147483647 w 115"/>
              <a:gd name="T31" fmla="*/ 2147483647 h 114"/>
              <a:gd name="T32" fmla="*/ 2147483647 w 115"/>
              <a:gd name="T33" fmla="*/ 2147483647 h 114"/>
              <a:gd name="T34" fmla="*/ 2147483647 w 115"/>
              <a:gd name="T35" fmla="*/ 2147483647 h 114"/>
              <a:gd name="T36" fmla="*/ 2147483647 w 115"/>
              <a:gd name="T37" fmla="*/ 2147483647 h 114"/>
              <a:gd name="T38" fmla="*/ 2147483647 w 115"/>
              <a:gd name="T39" fmla="*/ 2147483647 h 114"/>
              <a:gd name="T40" fmla="*/ 2147483647 w 115"/>
              <a:gd name="T41" fmla="*/ 2147483647 h 114"/>
              <a:gd name="T42" fmla="*/ 2147483647 w 115"/>
              <a:gd name="T43" fmla="*/ 2147483647 h 114"/>
              <a:gd name="T44" fmla="*/ 2147483647 w 115"/>
              <a:gd name="T45" fmla="*/ 2147483647 h 114"/>
              <a:gd name="T46" fmla="*/ 2147483647 w 115"/>
              <a:gd name="T47" fmla="*/ 2147483647 h 114"/>
              <a:gd name="T48" fmla="*/ 2147483647 w 115"/>
              <a:gd name="T49" fmla="*/ 2147483647 h 114"/>
              <a:gd name="T50" fmla="*/ 2147483647 w 115"/>
              <a:gd name="T51" fmla="*/ 2147483647 h 114"/>
              <a:gd name="T52" fmla="*/ 2147483647 w 115"/>
              <a:gd name="T53" fmla="*/ 2147483647 h 114"/>
              <a:gd name="T54" fmla="*/ 2147483647 w 115"/>
              <a:gd name="T55" fmla="*/ 2147483647 h 114"/>
              <a:gd name="T56" fmla="*/ 2147483647 w 115"/>
              <a:gd name="T57" fmla="*/ 2147483647 h 114"/>
              <a:gd name="T58" fmla="*/ 2147483647 w 115"/>
              <a:gd name="T59" fmla="*/ 2147483647 h 114"/>
              <a:gd name="T60" fmla="*/ 2147483647 w 115"/>
              <a:gd name="T61" fmla="*/ 2147483647 h 114"/>
              <a:gd name="T62" fmla="*/ 2147483647 w 115"/>
              <a:gd name="T63" fmla="*/ 2147483647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5"/>
              <a:gd name="T97" fmla="*/ 0 h 114"/>
              <a:gd name="T98" fmla="*/ 115 w 115"/>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5" h="114">
                <a:moveTo>
                  <a:pt x="111" y="101"/>
                </a:moveTo>
                <a:cubicBezTo>
                  <a:pt x="110" y="101"/>
                  <a:pt x="97" y="92"/>
                  <a:pt x="78" y="88"/>
                </a:cubicBezTo>
                <a:cubicBezTo>
                  <a:pt x="85" y="79"/>
                  <a:pt x="90" y="67"/>
                  <a:pt x="92" y="59"/>
                </a:cubicBezTo>
                <a:cubicBezTo>
                  <a:pt x="94" y="48"/>
                  <a:pt x="93" y="26"/>
                  <a:pt x="83" y="12"/>
                </a:cubicBezTo>
                <a:cubicBezTo>
                  <a:pt x="76" y="4"/>
                  <a:pt x="68" y="0"/>
                  <a:pt x="57" y="0"/>
                </a:cubicBezTo>
                <a:cubicBezTo>
                  <a:pt x="47" y="0"/>
                  <a:pt x="38" y="4"/>
                  <a:pt x="32" y="12"/>
                </a:cubicBezTo>
                <a:cubicBezTo>
                  <a:pt x="21" y="26"/>
                  <a:pt x="20" y="48"/>
                  <a:pt x="23" y="59"/>
                </a:cubicBezTo>
                <a:cubicBezTo>
                  <a:pt x="25" y="67"/>
                  <a:pt x="29" y="79"/>
                  <a:pt x="36" y="88"/>
                </a:cubicBezTo>
                <a:cubicBezTo>
                  <a:pt x="17" y="92"/>
                  <a:pt x="4" y="101"/>
                  <a:pt x="3" y="101"/>
                </a:cubicBezTo>
                <a:cubicBezTo>
                  <a:pt x="1" y="103"/>
                  <a:pt x="0" y="106"/>
                  <a:pt x="1" y="109"/>
                </a:cubicBezTo>
                <a:cubicBezTo>
                  <a:pt x="1" y="112"/>
                  <a:pt x="4" y="114"/>
                  <a:pt x="7" y="114"/>
                </a:cubicBezTo>
                <a:cubicBezTo>
                  <a:pt x="107" y="114"/>
                  <a:pt x="107" y="114"/>
                  <a:pt x="107" y="114"/>
                </a:cubicBezTo>
                <a:cubicBezTo>
                  <a:pt x="110" y="114"/>
                  <a:pt x="113" y="112"/>
                  <a:pt x="114" y="109"/>
                </a:cubicBezTo>
                <a:cubicBezTo>
                  <a:pt x="115" y="106"/>
                  <a:pt x="114" y="103"/>
                  <a:pt x="111" y="101"/>
                </a:cubicBezTo>
                <a:close/>
                <a:moveTo>
                  <a:pt x="29" y="38"/>
                </a:moveTo>
                <a:cubicBezTo>
                  <a:pt x="31" y="23"/>
                  <a:pt x="40" y="7"/>
                  <a:pt x="57" y="7"/>
                </a:cubicBezTo>
                <a:cubicBezTo>
                  <a:pt x="75" y="7"/>
                  <a:pt x="83" y="23"/>
                  <a:pt x="85" y="38"/>
                </a:cubicBezTo>
                <a:cubicBezTo>
                  <a:pt x="87" y="54"/>
                  <a:pt x="82" y="71"/>
                  <a:pt x="72" y="83"/>
                </a:cubicBezTo>
                <a:cubicBezTo>
                  <a:pt x="71" y="85"/>
                  <a:pt x="71" y="85"/>
                  <a:pt x="71" y="85"/>
                </a:cubicBezTo>
                <a:cubicBezTo>
                  <a:pt x="63" y="95"/>
                  <a:pt x="52" y="95"/>
                  <a:pt x="43" y="85"/>
                </a:cubicBezTo>
                <a:cubicBezTo>
                  <a:pt x="42" y="83"/>
                  <a:pt x="42" y="83"/>
                  <a:pt x="42" y="83"/>
                </a:cubicBezTo>
                <a:cubicBezTo>
                  <a:pt x="32" y="71"/>
                  <a:pt x="27" y="54"/>
                  <a:pt x="29" y="38"/>
                </a:cubicBezTo>
                <a:close/>
                <a:moveTo>
                  <a:pt x="7" y="107"/>
                </a:moveTo>
                <a:cubicBezTo>
                  <a:pt x="8" y="107"/>
                  <a:pt x="20" y="99"/>
                  <a:pt x="38" y="95"/>
                </a:cubicBezTo>
                <a:cubicBezTo>
                  <a:pt x="47" y="93"/>
                  <a:pt x="47" y="93"/>
                  <a:pt x="47" y="93"/>
                </a:cubicBezTo>
                <a:cubicBezTo>
                  <a:pt x="50" y="95"/>
                  <a:pt x="53" y="96"/>
                  <a:pt x="57" y="96"/>
                </a:cubicBezTo>
                <a:cubicBezTo>
                  <a:pt x="61" y="96"/>
                  <a:pt x="65" y="95"/>
                  <a:pt x="68" y="93"/>
                </a:cubicBezTo>
                <a:cubicBezTo>
                  <a:pt x="77" y="95"/>
                  <a:pt x="77" y="95"/>
                  <a:pt x="77" y="95"/>
                </a:cubicBezTo>
                <a:cubicBezTo>
                  <a:pt x="94" y="99"/>
                  <a:pt x="107" y="106"/>
                  <a:pt x="107" y="107"/>
                </a:cubicBezTo>
                <a:lnTo>
                  <a:pt x="7" y="107"/>
                </a:lnTo>
                <a:close/>
                <a:moveTo>
                  <a:pt x="7" y="107"/>
                </a:moveTo>
                <a:cubicBezTo>
                  <a:pt x="7" y="107"/>
                  <a:pt x="7" y="107"/>
                  <a:pt x="7" y="107"/>
                </a:cubicBez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2" name="稻壳儿小白白(http://dwz.cn/Wu2UP)"/>
          <p:cNvSpPr>
            <a:spLocks noEditPoints="1"/>
          </p:cNvSpPr>
          <p:nvPr/>
        </p:nvSpPr>
        <p:spPr bwMode="auto">
          <a:xfrm>
            <a:off x="6143149" y="2862263"/>
            <a:ext cx="442912" cy="382587"/>
          </a:xfrm>
          <a:custGeom>
            <a:avLst/>
            <a:gdLst>
              <a:gd name="T0" fmla="*/ 2147483647 w 41"/>
              <a:gd name="T1" fmla="*/ 2147483647 h 41"/>
              <a:gd name="T2" fmla="*/ 0 w 41"/>
              <a:gd name="T3" fmla="*/ 2147483647 h 41"/>
              <a:gd name="T4" fmla="*/ 2147483647 w 41"/>
              <a:gd name="T5" fmla="*/ 0 h 41"/>
              <a:gd name="T6" fmla="*/ 2147483647 w 41"/>
              <a:gd name="T7" fmla="*/ 2147483647 h 41"/>
              <a:gd name="T8" fmla="*/ 2147483647 w 41"/>
              <a:gd name="T9" fmla="*/ 2147483647 h 41"/>
              <a:gd name="T10" fmla="*/ 2147483647 w 41"/>
              <a:gd name="T11" fmla="*/ 2147483647 h 41"/>
              <a:gd name="T12" fmla="*/ 2147483647 w 41"/>
              <a:gd name="T13" fmla="*/ 2147483647 h 41"/>
              <a:gd name="T14" fmla="*/ 2147483647 w 41"/>
              <a:gd name="T15" fmla="*/ 2147483647 h 41"/>
              <a:gd name="T16" fmla="*/ 2147483647 w 41"/>
              <a:gd name="T17" fmla="*/ 2147483647 h 41"/>
              <a:gd name="T18" fmla="*/ 2147483647 w 41"/>
              <a:gd name="T19" fmla="*/ 2147483647 h 41"/>
              <a:gd name="T20" fmla="*/ 2147483647 w 41"/>
              <a:gd name="T21" fmla="*/ 2147483647 h 41"/>
              <a:gd name="T22" fmla="*/ 2147483647 w 41"/>
              <a:gd name="T23" fmla="*/ 2147483647 h 41"/>
              <a:gd name="T24" fmla="*/ 2147483647 w 41"/>
              <a:gd name="T25" fmla="*/ 2147483647 h 41"/>
              <a:gd name="T26" fmla="*/ 2147483647 w 41"/>
              <a:gd name="T27" fmla="*/ 2147483647 h 41"/>
              <a:gd name="T28" fmla="*/ 2147483647 w 41"/>
              <a:gd name="T29" fmla="*/ 2147483647 h 41"/>
              <a:gd name="T30" fmla="*/ 2147483647 w 41"/>
              <a:gd name="T31" fmla="*/ 2147483647 h 41"/>
              <a:gd name="T32" fmla="*/ 2147483647 w 41"/>
              <a:gd name="T33" fmla="*/ 2147483647 h 41"/>
              <a:gd name="T34" fmla="*/ 2147483647 w 41"/>
              <a:gd name="T35" fmla="*/ 2147483647 h 41"/>
              <a:gd name="T36" fmla="*/ 2147483647 w 41"/>
              <a:gd name="T37" fmla="*/ 2147483647 h 41"/>
              <a:gd name="T38" fmla="*/ 2147483647 w 41"/>
              <a:gd name="T39" fmla="*/ 2147483647 h 41"/>
              <a:gd name="T40" fmla="*/ 2147483647 w 41"/>
              <a:gd name="T41" fmla="*/ 2147483647 h 41"/>
              <a:gd name="T42" fmla="*/ 2147483647 w 41"/>
              <a:gd name="T43" fmla="*/ 2147483647 h 41"/>
              <a:gd name="T44" fmla="*/ 2147483647 w 41"/>
              <a:gd name="T45" fmla="*/ 2147483647 h 41"/>
              <a:gd name="T46" fmla="*/ 2147483647 w 41"/>
              <a:gd name="T47" fmla="*/ 2147483647 h 41"/>
              <a:gd name="T48" fmla="*/ 2147483647 w 41"/>
              <a:gd name="T49" fmla="*/ 2147483647 h 41"/>
              <a:gd name="T50" fmla="*/ 2147483647 w 41"/>
              <a:gd name="T51" fmla="*/ 2147483647 h 41"/>
              <a:gd name="T52" fmla="*/ 2147483647 w 41"/>
              <a:gd name="T53" fmla="*/ 2147483647 h 41"/>
              <a:gd name="T54" fmla="*/ 2147483647 w 41"/>
              <a:gd name="T55" fmla="*/ 2147483647 h 41"/>
              <a:gd name="T56" fmla="*/ 2147483647 w 41"/>
              <a:gd name="T57" fmla="*/ 2147483647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1"/>
              <a:gd name="T88" fmla="*/ 0 h 41"/>
              <a:gd name="T89" fmla="*/ 41 w 41"/>
              <a:gd name="T90" fmla="*/ 41 h 4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21920" tIns="60960" rIns="121920" bIns="60960"/>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pic>
        <p:nvPicPr>
          <p:cNvPr id="15393" name="稻壳儿小白白(http://dwz.cn/Wu2UP)"/>
          <p:cNvPicPr>
            <a:picLocks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168674" y="1301750"/>
            <a:ext cx="442912"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94" name="稻壳儿小白白(http://dwz.cn/Wu2UP)"/>
          <p:cNvSpPr>
            <a:spLocks noEditPoints="1"/>
          </p:cNvSpPr>
          <p:nvPr/>
        </p:nvSpPr>
        <p:spPr bwMode="auto">
          <a:xfrm>
            <a:off x="5141436" y="1182688"/>
            <a:ext cx="442913" cy="382587"/>
          </a:xfrm>
          <a:custGeom>
            <a:avLst/>
            <a:gdLst>
              <a:gd name="T0" fmla="*/ 2147483647 w 48"/>
              <a:gd name="T1" fmla="*/ 2147483647 h 38"/>
              <a:gd name="T2" fmla="*/ 2147483647 w 48"/>
              <a:gd name="T3" fmla="*/ 2147483647 h 38"/>
              <a:gd name="T4" fmla="*/ 2147483647 w 48"/>
              <a:gd name="T5" fmla="*/ 2147483647 h 38"/>
              <a:gd name="T6" fmla="*/ 2147483647 w 48"/>
              <a:gd name="T7" fmla="*/ 2147483647 h 38"/>
              <a:gd name="T8" fmla="*/ 2147483647 w 48"/>
              <a:gd name="T9" fmla="*/ 2147483647 h 38"/>
              <a:gd name="T10" fmla="*/ 2147483647 w 48"/>
              <a:gd name="T11" fmla="*/ 2147483647 h 38"/>
              <a:gd name="T12" fmla="*/ 2147483647 w 48"/>
              <a:gd name="T13" fmla="*/ 2147483647 h 38"/>
              <a:gd name="T14" fmla="*/ 0 w 48"/>
              <a:gd name="T15" fmla="*/ 2147483647 h 38"/>
              <a:gd name="T16" fmla="*/ 0 w 48"/>
              <a:gd name="T17" fmla="*/ 2147483647 h 38"/>
              <a:gd name="T18" fmla="*/ 2147483647 w 48"/>
              <a:gd name="T19" fmla="*/ 2147483647 h 38"/>
              <a:gd name="T20" fmla="*/ 0 w 48"/>
              <a:gd name="T21" fmla="*/ 2147483647 h 38"/>
              <a:gd name="T22" fmla="*/ 0 w 48"/>
              <a:gd name="T23" fmla="*/ 2147483647 h 38"/>
              <a:gd name="T24" fmla="*/ 2147483647 w 48"/>
              <a:gd name="T25" fmla="*/ 2147483647 h 38"/>
              <a:gd name="T26" fmla="*/ 2147483647 w 48"/>
              <a:gd name="T27" fmla="*/ 0 h 38"/>
              <a:gd name="T28" fmla="*/ 2147483647 w 48"/>
              <a:gd name="T29" fmla="*/ 2147483647 h 38"/>
              <a:gd name="T30" fmla="*/ 2147483647 w 48"/>
              <a:gd name="T31" fmla="*/ 2147483647 h 38"/>
              <a:gd name="T32" fmla="*/ 2147483647 w 48"/>
              <a:gd name="T33" fmla="*/ 0 h 38"/>
              <a:gd name="T34" fmla="*/ 2147483647 w 48"/>
              <a:gd name="T35" fmla="*/ 2147483647 h 38"/>
              <a:gd name="T36" fmla="*/ 2147483647 w 48"/>
              <a:gd name="T37" fmla="*/ 2147483647 h 38"/>
              <a:gd name="T38" fmla="*/ 2147483647 w 48"/>
              <a:gd name="T39" fmla="*/ 0 h 38"/>
              <a:gd name="T40" fmla="*/ 2147483647 w 48"/>
              <a:gd name="T41" fmla="*/ 2147483647 h 38"/>
              <a:gd name="T42" fmla="*/ 2147483647 w 48"/>
              <a:gd name="T43" fmla="*/ 2147483647 h 38"/>
              <a:gd name="T44" fmla="*/ 2147483647 w 48"/>
              <a:gd name="T45" fmla="*/ 2147483647 h 38"/>
              <a:gd name="T46" fmla="*/ 2147483647 w 48"/>
              <a:gd name="T47" fmla="*/ 2147483647 h 38"/>
              <a:gd name="T48" fmla="*/ 2147483647 w 48"/>
              <a:gd name="T49" fmla="*/ 2147483647 h 38"/>
              <a:gd name="T50" fmla="*/ 2147483647 w 48"/>
              <a:gd name="T51" fmla="*/ 2147483647 h 38"/>
              <a:gd name="T52" fmla="*/ 2147483647 w 48"/>
              <a:gd name="T53" fmla="*/ 2147483647 h 38"/>
              <a:gd name="T54" fmla="*/ 2147483647 w 48"/>
              <a:gd name="T55" fmla="*/ 2147483647 h 38"/>
              <a:gd name="T56" fmla="*/ 2147483647 w 48"/>
              <a:gd name="T57" fmla="*/ 2147483647 h 38"/>
              <a:gd name="T58" fmla="*/ 2147483647 w 48"/>
              <a:gd name="T59" fmla="*/ 2147483647 h 38"/>
              <a:gd name="T60" fmla="*/ 2147483647 w 48"/>
              <a:gd name="T61" fmla="*/ 2147483647 h 38"/>
              <a:gd name="T62" fmla="*/ 2147483647 w 48"/>
              <a:gd name="T63" fmla="*/ 2147483647 h 38"/>
              <a:gd name="T64" fmla="*/ 2147483647 w 48"/>
              <a:gd name="T65" fmla="*/ 2147483647 h 38"/>
              <a:gd name="T66" fmla="*/ 2147483647 w 48"/>
              <a:gd name="T67" fmla="*/ 2147483647 h 38"/>
              <a:gd name="T68" fmla="*/ 2147483647 w 48"/>
              <a:gd name="T69" fmla="*/ 2147483647 h 38"/>
              <a:gd name="T70" fmla="*/ 2147483647 w 48"/>
              <a:gd name="T71" fmla="*/ 2147483647 h 38"/>
              <a:gd name="T72" fmla="*/ 2147483647 w 48"/>
              <a:gd name="T73" fmla="*/ 2147483647 h 38"/>
              <a:gd name="T74" fmla="*/ 2147483647 w 48"/>
              <a:gd name="T75" fmla="*/ 2147483647 h 38"/>
              <a:gd name="T76" fmla="*/ 2147483647 w 48"/>
              <a:gd name="T77" fmla="*/ 2147483647 h 38"/>
              <a:gd name="T78" fmla="*/ 2147483647 w 48"/>
              <a:gd name="T79" fmla="*/ 2147483647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8"/>
              <a:gd name="T121" fmla="*/ 0 h 38"/>
              <a:gd name="T122" fmla="*/ 48 w 48"/>
              <a:gd name="T123" fmla="*/ 38 h 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8" h="38">
                <a:moveTo>
                  <a:pt x="48" y="20"/>
                </a:moveTo>
                <a:cubicBezTo>
                  <a:pt x="48" y="21"/>
                  <a:pt x="47" y="21"/>
                  <a:pt x="47" y="21"/>
                </a:cubicBezTo>
                <a:cubicBezTo>
                  <a:pt x="41" y="21"/>
                  <a:pt x="41" y="21"/>
                  <a:pt x="41" y="21"/>
                </a:cubicBezTo>
                <a:cubicBezTo>
                  <a:pt x="37" y="38"/>
                  <a:pt x="37" y="38"/>
                  <a:pt x="37" y="38"/>
                </a:cubicBezTo>
                <a:cubicBezTo>
                  <a:pt x="36" y="38"/>
                  <a:pt x="36" y="38"/>
                  <a:pt x="36" y="38"/>
                </a:cubicBezTo>
                <a:cubicBezTo>
                  <a:pt x="32" y="38"/>
                  <a:pt x="32" y="38"/>
                  <a:pt x="32" y="38"/>
                </a:cubicBezTo>
                <a:cubicBezTo>
                  <a:pt x="31" y="38"/>
                  <a:pt x="31" y="38"/>
                  <a:pt x="31" y="38"/>
                </a:cubicBezTo>
                <a:cubicBezTo>
                  <a:pt x="26" y="21"/>
                  <a:pt x="26" y="21"/>
                  <a:pt x="26" y="21"/>
                </a:cubicBezTo>
                <a:cubicBezTo>
                  <a:pt x="21" y="21"/>
                  <a:pt x="21" y="21"/>
                  <a:pt x="21" y="21"/>
                </a:cubicBezTo>
                <a:cubicBezTo>
                  <a:pt x="16" y="38"/>
                  <a:pt x="16" y="38"/>
                  <a:pt x="16" y="38"/>
                </a:cubicBezTo>
                <a:cubicBezTo>
                  <a:pt x="16" y="38"/>
                  <a:pt x="16" y="38"/>
                  <a:pt x="15" y="38"/>
                </a:cubicBezTo>
                <a:cubicBezTo>
                  <a:pt x="11" y="38"/>
                  <a:pt x="11" y="38"/>
                  <a:pt x="11" y="38"/>
                </a:cubicBezTo>
                <a:cubicBezTo>
                  <a:pt x="11" y="38"/>
                  <a:pt x="10" y="38"/>
                  <a:pt x="10" y="38"/>
                </a:cubicBezTo>
                <a:cubicBezTo>
                  <a:pt x="6" y="21"/>
                  <a:pt x="6" y="21"/>
                  <a:pt x="6" y="21"/>
                </a:cubicBezTo>
                <a:cubicBezTo>
                  <a:pt x="0" y="21"/>
                  <a:pt x="0" y="21"/>
                  <a:pt x="0" y="21"/>
                </a:cubicBezTo>
                <a:cubicBezTo>
                  <a:pt x="0" y="21"/>
                  <a:pt x="0" y="21"/>
                  <a:pt x="0" y="20"/>
                </a:cubicBezTo>
                <a:cubicBezTo>
                  <a:pt x="0" y="18"/>
                  <a:pt x="0" y="18"/>
                  <a:pt x="0" y="18"/>
                </a:cubicBezTo>
                <a:cubicBezTo>
                  <a:pt x="0" y="18"/>
                  <a:pt x="0" y="18"/>
                  <a:pt x="0" y="18"/>
                </a:cubicBezTo>
                <a:cubicBezTo>
                  <a:pt x="5" y="18"/>
                  <a:pt x="5" y="18"/>
                  <a:pt x="5" y="18"/>
                </a:cubicBezTo>
                <a:cubicBezTo>
                  <a:pt x="4" y="14"/>
                  <a:pt x="4" y="14"/>
                  <a:pt x="4" y="14"/>
                </a:cubicBezTo>
                <a:cubicBezTo>
                  <a:pt x="0" y="14"/>
                  <a:pt x="0" y="14"/>
                  <a:pt x="0" y="14"/>
                </a:cubicBezTo>
                <a:cubicBezTo>
                  <a:pt x="0" y="14"/>
                  <a:pt x="0" y="14"/>
                  <a:pt x="0" y="13"/>
                </a:cubicBezTo>
                <a:cubicBezTo>
                  <a:pt x="0" y="12"/>
                  <a:pt x="0" y="12"/>
                  <a:pt x="0" y="12"/>
                </a:cubicBezTo>
                <a:cubicBezTo>
                  <a:pt x="0" y="11"/>
                  <a:pt x="0" y="11"/>
                  <a:pt x="0" y="11"/>
                </a:cubicBezTo>
                <a:cubicBezTo>
                  <a:pt x="3" y="11"/>
                  <a:pt x="3" y="11"/>
                  <a:pt x="3" y="11"/>
                </a:cubicBezTo>
                <a:cubicBezTo>
                  <a:pt x="1" y="2"/>
                  <a:pt x="1" y="2"/>
                  <a:pt x="1" y="2"/>
                </a:cubicBezTo>
                <a:cubicBezTo>
                  <a:pt x="1" y="1"/>
                  <a:pt x="1" y="1"/>
                  <a:pt x="1" y="1"/>
                </a:cubicBezTo>
                <a:cubicBezTo>
                  <a:pt x="1" y="1"/>
                  <a:pt x="1" y="0"/>
                  <a:pt x="2" y="0"/>
                </a:cubicBezTo>
                <a:cubicBezTo>
                  <a:pt x="5" y="0"/>
                  <a:pt x="5" y="0"/>
                  <a:pt x="5" y="0"/>
                </a:cubicBezTo>
                <a:cubicBezTo>
                  <a:pt x="6" y="0"/>
                  <a:pt x="6" y="1"/>
                  <a:pt x="6" y="1"/>
                </a:cubicBezTo>
                <a:cubicBezTo>
                  <a:pt x="9" y="11"/>
                  <a:pt x="9" y="11"/>
                  <a:pt x="9" y="11"/>
                </a:cubicBezTo>
                <a:cubicBezTo>
                  <a:pt x="18" y="11"/>
                  <a:pt x="18" y="11"/>
                  <a:pt x="18" y="11"/>
                </a:cubicBezTo>
                <a:cubicBezTo>
                  <a:pt x="21" y="1"/>
                  <a:pt x="21" y="1"/>
                  <a:pt x="21" y="1"/>
                </a:cubicBezTo>
                <a:cubicBezTo>
                  <a:pt x="21" y="1"/>
                  <a:pt x="21" y="0"/>
                  <a:pt x="22" y="0"/>
                </a:cubicBezTo>
                <a:cubicBezTo>
                  <a:pt x="25" y="0"/>
                  <a:pt x="25" y="0"/>
                  <a:pt x="25" y="0"/>
                </a:cubicBezTo>
                <a:cubicBezTo>
                  <a:pt x="26" y="0"/>
                  <a:pt x="26" y="1"/>
                  <a:pt x="26" y="1"/>
                </a:cubicBezTo>
                <a:cubicBezTo>
                  <a:pt x="29" y="11"/>
                  <a:pt x="29" y="11"/>
                  <a:pt x="29" y="11"/>
                </a:cubicBezTo>
                <a:cubicBezTo>
                  <a:pt x="38" y="11"/>
                  <a:pt x="38" y="11"/>
                  <a:pt x="38" y="11"/>
                </a:cubicBezTo>
                <a:cubicBezTo>
                  <a:pt x="41" y="1"/>
                  <a:pt x="41" y="1"/>
                  <a:pt x="41" y="1"/>
                </a:cubicBezTo>
                <a:cubicBezTo>
                  <a:pt x="41" y="1"/>
                  <a:pt x="41" y="0"/>
                  <a:pt x="42" y="0"/>
                </a:cubicBezTo>
                <a:cubicBezTo>
                  <a:pt x="45" y="0"/>
                  <a:pt x="45" y="0"/>
                  <a:pt x="45" y="0"/>
                </a:cubicBezTo>
                <a:cubicBezTo>
                  <a:pt x="46" y="0"/>
                  <a:pt x="46" y="1"/>
                  <a:pt x="46" y="1"/>
                </a:cubicBezTo>
                <a:cubicBezTo>
                  <a:pt x="46" y="1"/>
                  <a:pt x="46" y="1"/>
                  <a:pt x="46" y="2"/>
                </a:cubicBezTo>
                <a:cubicBezTo>
                  <a:pt x="44" y="11"/>
                  <a:pt x="44" y="11"/>
                  <a:pt x="44" y="11"/>
                </a:cubicBezTo>
                <a:cubicBezTo>
                  <a:pt x="47" y="11"/>
                  <a:pt x="47" y="11"/>
                  <a:pt x="47" y="11"/>
                </a:cubicBezTo>
                <a:cubicBezTo>
                  <a:pt x="47" y="11"/>
                  <a:pt x="48" y="11"/>
                  <a:pt x="48" y="12"/>
                </a:cubicBezTo>
                <a:cubicBezTo>
                  <a:pt x="48" y="13"/>
                  <a:pt x="48" y="13"/>
                  <a:pt x="48" y="13"/>
                </a:cubicBezTo>
                <a:cubicBezTo>
                  <a:pt x="48" y="14"/>
                  <a:pt x="47" y="14"/>
                  <a:pt x="47" y="14"/>
                </a:cubicBezTo>
                <a:cubicBezTo>
                  <a:pt x="43" y="14"/>
                  <a:pt x="43" y="14"/>
                  <a:pt x="43" y="14"/>
                </a:cubicBezTo>
                <a:cubicBezTo>
                  <a:pt x="42" y="18"/>
                  <a:pt x="42" y="18"/>
                  <a:pt x="42" y="18"/>
                </a:cubicBezTo>
                <a:cubicBezTo>
                  <a:pt x="47" y="18"/>
                  <a:pt x="47" y="18"/>
                  <a:pt x="47" y="18"/>
                </a:cubicBezTo>
                <a:cubicBezTo>
                  <a:pt x="47" y="18"/>
                  <a:pt x="48" y="18"/>
                  <a:pt x="48" y="18"/>
                </a:cubicBezTo>
                <a:lnTo>
                  <a:pt x="48" y="20"/>
                </a:lnTo>
                <a:close/>
                <a:moveTo>
                  <a:pt x="17" y="14"/>
                </a:moveTo>
                <a:cubicBezTo>
                  <a:pt x="10" y="14"/>
                  <a:pt x="10" y="14"/>
                  <a:pt x="10" y="14"/>
                </a:cubicBezTo>
                <a:cubicBezTo>
                  <a:pt x="10" y="18"/>
                  <a:pt x="10" y="18"/>
                  <a:pt x="10" y="18"/>
                </a:cubicBezTo>
                <a:cubicBezTo>
                  <a:pt x="16" y="18"/>
                  <a:pt x="16" y="18"/>
                  <a:pt x="16" y="18"/>
                </a:cubicBezTo>
                <a:lnTo>
                  <a:pt x="17" y="14"/>
                </a:lnTo>
                <a:close/>
                <a:moveTo>
                  <a:pt x="15" y="21"/>
                </a:moveTo>
                <a:cubicBezTo>
                  <a:pt x="11" y="21"/>
                  <a:pt x="11" y="21"/>
                  <a:pt x="11" y="21"/>
                </a:cubicBezTo>
                <a:cubicBezTo>
                  <a:pt x="13" y="29"/>
                  <a:pt x="13" y="29"/>
                  <a:pt x="13" y="29"/>
                </a:cubicBezTo>
                <a:cubicBezTo>
                  <a:pt x="13" y="29"/>
                  <a:pt x="13" y="29"/>
                  <a:pt x="13" y="29"/>
                </a:cubicBezTo>
                <a:cubicBezTo>
                  <a:pt x="13" y="29"/>
                  <a:pt x="13" y="29"/>
                  <a:pt x="13" y="29"/>
                </a:cubicBezTo>
                <a:lnTo>
                  <a:pt x="15" y="21"/>
                </a:lnTo>
                <a:close/>
                <a:moveTo>
                  <a:pt x="25" y="18"/>
                </a:moveTo>
                <a:cubicBezTo>
                  <a:pt x="24" y="14"/>
                  <a:pt x="24" y="14"/>
                  <a:pt x="24" y="14"/>
                </a:cubicBezTo>
                <a:cubicBezTo>
                  <a:pt x="22" y="14"/>
                  <a:pt x="22" y="14"/>
                  <a:pt x="22" y="14"/>
                </a:cubicBezTo>
                <a:cubicBezTo>
                  <a:pt x="22" y="18"/>
                  <a:pt x="22" y="18"/>
                  <a:pt x="22" y="18"/>
                </a:cubicBezTo>
                <a:lnTo>
                  <a:pt x="25" y="18"/>
                </a:lnTo>
                <a:close/>
                <a:moveTo>
                  <a:pt x="37" y="14"/>
                </a:moveTo>
                <a:cubicBezTo>
                  <a:pt x="29" y="14"/>
                  <a:pt x="29" y="14"/>
                  <a:pt x="29" y="14"/>
                </a:cubicBezTo>
                <a:cubicBezTo>
                  <a:pt x="30" y="18"/>
                  <a:pt x="30" y="18"/>
                  <a:pt x="30" y="18"/>
                </a:cubicBezTo>
                <a:cubicBezTo>
                  <a:pt x="37" y="18"/>
                  <a:pt x="37" y="18"/>
                  <a:pt x="37" y="18"/>
                </a:cubicBezTo>
                <a:lnTo>
                  <a:pt x="37" y="14"/>
                </a:lnTo>
                <a:close/>
                <a:moveTo>
                  <a:pt x="36" y="21"/>
                </a:moveTo>
                <a:cubicBezTo>
                  <a:pt x="31" y="21"/>
                  <a:pt x="31" y="21"/>
                  <a:pt x="31" y="21"/>
                </a:cubicBezTo>
                <a:cubicBezTo>
                  <a:pt x="34" y="29"/>
                  <a:pt x="34" y="29"/>
                  <a:pt x="34" y="29"/>
                </a:cubicBezTo>
                <a:cubicBezTo>
                  <a:pt x="34" y="29"/>
                  <a:pt x="34" y="29"/>
                  <a:pt x="34" y="29"/>
                </a:cubicBezTo>
                <a:cubicBezTo>
                  <a:pt x="34" y="29"/>
                  <a:pt x="34" y="29"/>
                  <a:pt x="34" y="29"/>
                </a:cubicBezTo>
                <a:lnTo>
                  <a:pt x="36" y="21"/>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21920" tIns="60960" rIns="121920" bIns="60960"/>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5" name="Freeform 84"/>
          <p:cNvSpPr/>
          <p:nvPr/>
        </p:nvSpPr>
        <p:spPr bwMode="auto">
          <a:xfrm>
            <a:off x="8451374" y="3098800"/>
            <a:ext cx="120650" cy="257175"/>
          </a:xfrm>
          <a:custGeom>
            <a:avLst/>
            <a:gdLst>
              <a:gd name="T0" fmla="*/ 2147483647 w 65"/>
              <a:gd name="T1" fmla="*/ 2147483647 h 138"/>
              <a:gd name="T2" fmla="*/ 0 w 65"/>
              <a:gd name="T3" fmla="*/ 0 h 138"/>
              <a:gd name="T4" fmla="*/ 2147483647 w 65"/>
              <a:gd name="T5" fmla="*/ 2147483647 h 138"/>
              <a:gd name="T6" fmla="*/ 2147483647 w 65"/>
              <a:gd name="T7" fmla="*/ 2147483647 h 138"/>
              <a:gd name="T8" fmla="*/ 2147483647 w 65"/>
              <a:gd name="T9" fmla="*/ 2147483647 h 138"/>
              <a:gd name="T10" fmla="*/ 2147483647 w 65"/>
              <a:gd name="T11" fmla="*/ 2147483647 h 138"/>
              <a:gd name="T12" fmla="*/ 2147483647 w 65"/>
              <a:gd name="T13" fmla="*/ 2147483647 h 138"/>
              <a:gd name="T14" fmla="*/ 2147483647 w 65"/>
              <a:gd name="T15" fmla="*/ 2147483647 h 138"/>
              <a:gd name="T16" fmla="*/ 2147483647 w 65"/>
              <a:gd name="T17" fmla="*/ 2147483647 h 138"/>
              <a:gd name="T18" fmla="*/ 2147483647 w 65"/>
              <a:gd name="T19" fmla="*/ 2147483647 h 138"/>
              <a:gd name="T20" fmla="*/ 2147483647 w 65"/>
              <a:gd name="T21" fmla="*/ 2147483647 h 138"/>
              <a:gd name="T22" fmla="*/ 2147483647 w 65"/>
              <a:gd name="T23" fmla="*/ 2147483647 h 138"/>
              <a:gd name="T24" fmla="*/ 2147483647 w 65"/>
              <a:gd name="T25" fmla="*/ 2147483647 h 138"/>
              <a:gd name="T26" fmla="*/ 2147483647 w 65"/>
              <a:gd name="T27" fmla="*/ 2147483647 h 138"/>
              <a:gd name="T28" fmla="*/ 2147483647 w 65"/>
              <a:gd name="T29" fmla="*/ 2147483647 h 1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38"/>
              <a:gd name="T47" fmla="*/ 65 w 65"/>
              <a:gd name="T48" fmla="*/ 138 h 1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38">
                <a:moveTo>
                  <a:pt x="11" y="1"/>
                </a:moveTo>
                <a:cubicBezTo>
                  <a:pt x="7" y="1"/>
                  <a:pt x="3" y="1"/>
                  <a:pt x="0" y="0"/>
                </a:cubicBezTo>
                <a:cubicBezTo>
                  <a:pt x="4" y="24"/>
                  <a:pt x="9" y="50"/>
                  <a:pt x="13" y="72"/>
                </a:cubicBezTo>
                <a:cubicBezTo>
                  <a:pt x="14" y="77"/>
                  <a:pt x="15" y="82"/>
                  <a:pt x="16" y="87"/>
                </a:cubicBezTo>
                <a:cubicBezTo>
                  <a:pt x="20" y="96"/>
                  <a:pt x="23" y="107"/>
                  <a:pt x="26" y="118"/>
                </a:cubicBezTo>
                <a:cubicBezTo>
                  <a:pt x="26" y="118"/>
                  <a:pt x="26" y="118"/>
                  <a:pt x="26" y="118"/>
                </a:cubicBezTo>
                <a:cubicBezTo>
                  <a:pt x="27" y="120"/>
                  <a:pt x="27" y="122"/>
                  <a:pt x="27" y="124"/>
                </a:cubicBezTo>
                <a:cubicBezTo>
                  <a:pt x="26" y="130"/>
                  <a:pt x="22" y="136"/>
                  <a:pt x="15" y="138"/>
                </a:cubicBezTo>
                <a:cubicBezTo>
                  <a:pt x="65" y="138"/>
                  <a:pt x="65" y="138"/>
                  <a:pt x="65" y="138"/>
                </a:cubicBezTo>
                <a:cubicBezTo>
                  <a:pt x="65" y="123"/>
                  <a:pt x="65" y="123"/>
                  <a:pt x="65" y="123"/>
                </a:cubicBezTo>
                <a:cubicBezTo>
                  <a:pt x="65" y="120"/>
                  <a:pt x="63" y="118"/>
                  <a:pt x="60" y="118"/>
                </a:cubicBezTo>
                <a:cubicBezTo>
                  <a:pt x="32" y="118"/>
                  <a:pt x="32" y="118"/>
                  <a:pt x="32" y="118"/>
                </a:cubicBezTo>
                <a:cubicBezTo>
                  <a:pt x="30" y="106"/>
                  <a:pt x="24" y="73"/>
                  <a:pt x="18" y="38"/>
                </a:cubicBezTo>
                <a:cubicBezTo>
                  <a:pt x="15" y="26"/>
                  <a:pt x="13" y="13"/>
                  <a:pt x="11" y="1"/>
                </a:cubicBezTo>
                <a:cubicBezTo>
                  <a:pt x="11" y="1"/>
                  <a:pt x="11" y="1"/>
                  <a:pt x="11"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6" name="Freeform 85"/>
          <p:cNvSpPr/>
          <p:nvPr/>
        </p:nvSpPr>
        <p:spPr bwMode="auto">
          <a:xfrm>
            <a:off x="8132286" y="3098800"/>
            <a:ext cx="122238" cy="257175"/>
          </a:xfrm>
          <a:custGeom>
            <a:avLst/>
            <a:gdLst>
              <a:gd name="T0" fmla="*/ 2147483647 w 66"/>
              <a:gd name="T1" fmla="*/ 2147483647 h 138"/>
              <a:gd name="T2" fmla="*/ 2147483647 w 66"/>
              <a:gd name="T3" fmla="*/ 2147483647 h 138"/>
              <a:gd name="T4" fmla="*/ 2147483647 w 66"/>
              <a:gd name="T5" fmla="*/ 2147483647 h 138"/>
              <a:gd name="T6" fmla="*/ 2147483647 w 66"/>
              <a:gd name="T7" fmla="*/ 2147483647 h 138"/>
              <a:gd name="T8" fmla="*/ 2147483647 w 66"/>
              <a:gd name="T9" fmla="*/ 2147483647 h 138"/>
              <a:gd name="T10" fmla="*/ 2147483647 w 66"/>
              <a:gd name="T11" fmla="*/ 2147483647 h 138"/>
              <a:gd name="T12" fmla="*/ 2147483647 w 66"/>
              <a:gd name="T13" fmla="*/ 0 h 138"/>
              <a:gd name="T14" fmla="*/ 2147483647 w 66"/>
              <a:gd name="T15" fmla="*/ 2147483647 h 138"/>
              <a:gd name="T16" fmla="*/ 2147483647 w 66"/>
              <a:gd name="T17" fmla="*/ 2147483647 h 138"/>
              <a:gd name="T18" fmla="*/ 2147483647 w 66"/>
              <a:gd name="T19" fmla="*/ 2147483647 h 138"/>
              <a:gd name="T20" fmla="*/ 2147483647 w 66"/>
              <a:gd name="T21" fmla="*/ 2147483647 h 138"/>
              <a:gd name="T22" fmla="*/ 2147483647 w 66"/>
              <a:gd name="T23" fmla="*/ 2147483647 h 138"/>
              <a:gd name="T24" fmla="*/ 2147483647 w 66"/>
              <a:gd name="T25" fmla="*/ 2147483647 h 138"/>
              <a:gd name="T26" fmla="*/ 2147483647 w 66"/>
              <a:gd name="T27" fmla="*/ 2147483647 h 138"/>
              <a:gd name="T28" fmla="*/ 0 w 66"/>
              <a:gd name="T29" fmla="*/ 2147483647 h 138"/>
              <a:gd name="T30" fmla="*/ 0 w 66"/>
              <a:gd name="T31" fmla="*/ 2147483647 h 138"/>
              <a:gd name="T32" fmla="*/ 2147483647 w 66"/>
              <a:gd name="T33" fmla="*/ 2147483647 h 138"/>
              <a:gd name="T34" fmla="*/ 2147483647 w 66"/>
              <a:gd name="T35" fmla="*/ 2147483647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138"/>
              <a:gd name="T56" fmla="*/ 66 w 66"/>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138">
                <a:moveTo>
                  <a:pt x="41" y="131"/>
                </a:moveTo>
                <a:cubicBezTo>
                  <a:pt x="40" y="129"/>
                  <a:pt x="39" y="126"/>
                  <a:pt x="39" y="124"/>
                </a:cubicBezTo>
                <a:cubicBezTo>
                  <a:pt x="39" y="122"/>
                  <a:pt x="39" y="120"/>
                  <a:pt x="39" y="118"/>
                </a:cubicBezTo>
                <a:cubicBezTo>
                  <a:pt x="39" y="118"/>
                  <a:pt x="39" y="118"/>
                  <a:pt x="40" y="118"/>
                </a:cubicBezTo>
                <a:cubicBezTo>
                  <a:pt x="42" y="107"/>
                  <a:pt x="46" y="96"/>
                  <a:pt x="50" y="87"/>
                </a:cubicBezTo>
                <a:cubicBezTo>
                  <a:pt x="54" y="64"/>
                  <a:pt x="59" y="34"/>
                  <a:pt x="65" y="7"/>
                </a:cubicBezTo>
                <a:cubicBezTo>
                  <a:pt x="65" y="5"/>
                  <a:pt x="65" y="2"/>
                  <a:pt x="66" y="0"/>
                </a:cubicBezTo>
                <a:cubicBezTo>
                  <a:pt x="62" y="1"/>
                  <a:pt x="59" y="1"/>
                  <a:pt x="55" y="1"/>
                </a:cubicBezTo>
                <a:cubicBezTo>
                  <a:pt x="55" y="1"/>
                  <a:pt x="55" y="1"/>
                  <a:pt x="55" y="1"/>
                </a:cubicBezTo>
                <a:cubicBezTo>
                  <a:pt x="55" y="1"/>
                  <a:pt x="55" y="1"/>
                  <a:pt x="55" y="1"/>
                </a:cubicBezTo>
                <a:cubicBezTo>
                  <a:pt x="55" y="1"/>
                  <a:pt x="55" y="1"/>
                  <a:pt x="55" y="1"/>
                </a:cubicBezTo>
                <a:cubicBezTo>
                  <a:pt x="55" y="1"/>
                  <a:pt x="55" y="1"/>
                  <a:pt x="55" y="1"/>
                </a:cubicBezTo>
                <a:cubicBezTo>
                  <a:pt x="46" y="47"/>
                  <a:pt x="36" y="102"/>
                  <a:pt x="33" y="118"/>
                </a:cubicBezTo>
                <a:cubicBezTo>
                  <a:pt x="6" y="118"/>
                  <a:pt x="6" y="118"/>
                  <a:pt x="6" y="118"/>
                </a:cubicBezTo>
                <a:cubicBezTo>
                  <a:pt x="3" y="118"/>
                  <a:pt x="0" y="120"/>
                  <a:pt x="0" y="123"/>
                </a:cubicBezTo>
                <a:cubicBezTo>
                  <a:pt x="0" y="138"/>
                  <a:pt x="0" y="138"/>
                  <a:pt x="0" y="138"/>
                </a:cubicBezTo>
                <a:cubicBezTo>
                  <a:pt x="51" y="138"/>
                  <a:pt x="51" y="138"/>
                  <a:pt x="51" y="138"/>
                </a:cubicBezTo>
                <a:cubicBezTo>
                  <a:pt x="47" y="137"/>
                  <a:pt x="43" y="134"/>
                  <a:pt x="41" y="1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7" name="Freeform 86"/>
          <p:cNvSpPr/>
          <p:nvPr/>
        </p:nvSpPr>
        <p:spPr bwMode="auto">
          <a:xfrm>
            <a:off x="8243411" y="3227388"/>
            <a:ext cx="219075" cy="128587"/>
          </a:xfrm>
          <a:custGeom>
            <a:avLst/>
            <a:gdLst>
              <a:gd name="T0" fmla="*/ 2147483647 w 117"/>
              <a:gd name="T1" fmla="*/ 2147483647 h 69"/>
              <a:gd name="T2" fmla="*/ 2147483647 w 117"/>
              <a:gd name="T3" fmla="*/ 2147483647 h 69"/>
              <a:gd name="T4" fmla="*/ 2147483647 w 117"/>
              <a:gd name="T5" fmla="*/ 2147483647 h 69"/>
              <a:gd name="T6" fmla="*/ 2147483647 w 117"/>
              <a:gd name="T7" fmla="*/ 2147483647 h 69"/>
              <a:gd name="T8" fmla="*/ 2147483647 w 117"/>
              <a:gd name="T9" fmla="*/ 2147483647 h 69"/>
              <a:gd name="T10" fmla="*/ 2147483647 w 117"/>
              <a:gd name="T11" fmla="*/ 2147483647 h 69"/>
              <a:gd name="T12" fmla="*/ 2147483647 w 117"/>
              <a:gd name="T13" fmla="*/ 2147483647 h 69"/>
              <a:gd name="T14" fmla="*/ 2147483647 w 117"/>
              <a:gd name="T15" fmla="*/ 2147483647 h 69"/>
              <a:gd name="T16" fmla="*/ 2147483647 w 117"/>
              <a:gd name="T17" fmla="*/ 2147483647 h 69"/>
              <a:gd name="T18" fmla="*/ 2147483647 w 117"/>
              <a:gd name="T19" fmla="*/ 2147483647 h 69"/>
              <a:gd name="T20" fmla="*/ 2147483647 w 117"/>
              <a:gd name="T21" fmla="*/ 0 h 69"/>
              <a:gd name="T22" fmla="*/ 2147483647 w 117"/>
              <a:gd name="T23" fmla="*/ 2147483647 h 69"/>
              <a:gd name="T24" fmla="*/ 2147483647 w 117"/>
              <a:gd name="T25" fmla="*/ 2147483647 h 69"/>
              <a:gd name="T26" fmla="*/ 2147483647 w 117"/>
              <a:gd name="T27" fmla="*/ 2147483647 h 69"/>
              <a:gd name="T28" fmla="*/ 2147483647 w 117"/>
              <a:gd name="T29" fmla="*/ 2147483647 h 69"/>
              <a:gd name="T30" fmla="*/ 2147483647 w 117"/>
              <a:gd name="T31" fmla="*/ 2147483647 h 69"/>
              <a:gd name="T32" fmla="*/ 2147483647 w 117"/>
              <a:gd name="T33" fmla="*/ 2147483647 h 69"/>
              <a:gd name="T34" fmla="*/ 2147483647 w 117"/>
              <a:gd name="T35" fmla="*/ 2147483647 h 69"/>
              <a:gd name="T36" fmla="*/ 2147483647 w 117"/>
              <a:gd name="T37" fmla="*/ 2147483647 h 69"/>
              <a:gd name="T38" fmla="*/ 2147483647 w 117"/>
              <a:gd name="T39" fmla="*/ 2147483647 h 69"/>
              <a:gd name="T40" fmla="*/ 2147483647 w 117"/>
              <a:gd name="T41" fmla="*/ 2147483647 h 69"/>
              <a:gd name="T42" fmla="*/ 2147483647 w 117"/>
              <a:gd name="T43" fmla="*/ 2147483647 h 69"/>
              <a:gd name="T44" fmla="*/ 0 w 117"/>
              <a:gd name="T45" fmla="*/ 2147483647 h 69"/>
              <a:gd name="T46" fmla="*/ 2147483647 w 117"/>
              <a:gd name="T47" fmla="*/ 2147483647 h 69"/>
              <a:gd name="T48" fmla="*/ 2147483647 w 117"/>
              <a:gd name="T49" fmla="*/ 2147483647 h 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7"/>
              <a:gd name="T76" fmla="*/ 0 h 69"/>
              <a:gd name="T77" fmla="*/ 117 w 117"/>
              <a:gd name="T78" fmla="*/ 69 h 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7" h="69">
                <a:moveTo>
                  <a:pt x="106" y="57"/>
                </a:moveTo>
                <a:cubicBezTo>
                  <a:pt x="105" y="54"/>
                  <a:pt x="104" y="52"/>
                  <a:pt x="103" y="49"/>
                </a:cubicBezTo>
                <a:cubicBezTo>
                  <a:pt x="65" y="49"/>
                  <a:pt x="65" y="49"/>
                  <a:pt x="65" y="49"/>
                </a:cubicBezTo>
                <a:cubicBezTo>
                  <a:pt x="65" y="13"/>
                  <a:pt x="65" y="13"/>
                  <a:pt x="65" y="13"/>
                </a:cubicBezTo>
                <a:cubicBezTo>
                  <a:pt x="78" y="13"/>
                  <a:pt x="78" y="13"/>
                  <a:pt x="78" y="13"/>
                </a:cubicBezTo>
                <a:cubicBezTo>
                  <a:pt x="80" y="13"/>
                  <a:pt x="82" y="11"/>
                  <a:pt x="83" y="9"/>
                </a:cubicBezTo>
                <a:cubicBezTo>
                  <a:pt x="80" y="7"/>
                  <a:pt x="77" y="5"/>
                  <a:pt x="74" y="4"/>
                </a:cubicBezTo>
                <a:cubicBezTo>
                  <a:pt x="74" y="3"/>
                  <a:pt x="73" y="3"/>
                  <a:pt x="73" y="3"/>
                </a:cubicBezTo>
                <a:cubicBezTo>
                  <a:pt x="72" y="3"/>
                  <a:pt x="71" y="3"/>
                  <a:pt x="70" y="3"/>
                </a:cubicBezTo>
                <a:cubicBezTo>
                  <a:pt x="69" y="3"/>
                  <a:pt x="69" y="3"/>
                  <a:pt x="68" y="3"/>
                </a:cubicBezTo>
                <a:cubicBezTo>
                  <a:pt x="65" y="3"/>
                  <a:pt x="61" y="2"/>
                  <a:pt x="58" y="0"/>
                </a:cubicBezTo>
                <a:cubicBezTo>
                  <a:pt x="56" y="2"/>
                  <a:pt x="52" y="3"/>
                  <a:pt x="49" y="3"/>
                </a:cubicBezTo>
                <a:cubicBezTo>
                  <a:pt x="48" y="3"/>
                  <a:pt x="47" y="3"/>
                  <a:pt x="47" y="3"/>
                </a:cubicBezTo>
                <a:cubicBezTo>
                  <a:pt x="46" y="3"/>
                  <a:pt x="45" y="3"/>
                  <a:pt x="44" y="3"/>
                </a:cubicBezTo>
                <a:cubicBezTo>
                  <a:pt x="43" y="3"/>
                  <a:pt x="43" y="3"/>
                  <a:pt x="43" y="4"/>
                </a:cubicBezTo>
                <a:cubicBezTo>
                  <a:pt x="40" y="5"/>
                  <a:pt x="37" y="6"/>
                  <a:pt x="35" y="9"/>
                </a:cubicBezTo>
                <a:cubicBezTo>
                  <a:pt x="34" y="9"/>
                  <a:pt x="34" y="9"/>
                  <a:pt x="34" y="9"/>
                </a:cubicBezTo>
                <a:cubicBezTo>
                  <a:pt x="35" y="11"/>
                  <a:pt x="37" y="13"/>
                  <a:pt x="39" y="13"/>
                </a:cubicBezTo>
                <a:cubicBezTo>
                  <a:pt x="52" y="13"/>
                  <a:pt x="52" y="13"/>
                  <a:pt x="52" y="13"/>
                </a:cubicBezTo>
                <a:cubicBezTo>
                  <a:pt x="52" y="49"/>
                  <a:pt x="52" y="49"/>
                  <a:pt x="52" y="49"/>
                </a:cubicBezTo>
                <a:cubicBezTo>
                  <a:pt x="13" y="49"/>
                  <a:pt x="13" y="49"/>
                  <a:pt x="13" y="49"/>
                </a:cubicBezTo>
                <a:cubicBezTo>
                  <a:pt x="13" y="52"/>
                  <a:pt x="12" y="54"/>
                  <a:pt x="11" y="57"/>
                </a:cubicBezTo>
                <a:cubicBezTo>
                  <a:pt x="10" y="63"/>
                  <a:pt x="5" y="67"/>
                  <a:pt x="0" y="69"/>
                </a:cubicBezTo>
                <a:cubicBezTo>
                  <a:pt x="117" y="69"/>
                  <a:pt x="117" y="69"/>
                  <a:pt x="117" y="69"/>
                </a:cubicBezTo>
                <a:cubicBezTo>
                  <a:pt x="111" y="67"/>
                  <a:pt x="107" y="63"/>
                  <a:pt x="106" y="5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8" name="Freeform 87"/>
          <p:cNvSpPr/>
          <p:nvPr/>
        </p:nvSpPr>
        <p:spPr bwMode="auto">
          <a:xfrm>
            <a:off x="8305324" y="2960688"/>
            <a:ext cx="95250" cy="92075"/>
          </a:xfrm>
          <a:custGeom>
            <a:avLst/>
            <a:gdLst>
              <a:gd name="T0" fmla="*/ 2147483647 w 51"/>
              <a:gd name="T1" fmla="*/ 2147483647 h 49"/>
              <a:gd name="T2" fmla="*/ 2147483647 w 51"/>
              <a:gd name="T3" fmla="*/ 2147483647 h 49"/>
              <a:gd name="T4" fmla="*/ 2147483647 w 51"/>
              <a:gd name="T5" fmla="*/ 2147483647 h 49"/>
              <a:gd name="T6" fmla="*/ 2147483647 w 51"/>
              <a:gd name="T7" fmla="*/ 2147483647 h 49"/>
              <a:gd name="T8" fmla="*/ 2147483647 w 51"/>
              <a:gd name="T9" fmla="*/ 2147483647 h 49"/>
              <a:gd name="T10" fmla="*/ 2147483647 w 51"/>
              <a:gd name="T11" fmla="*/ 2147483647 h 49"/>
              <a:gd name="T12" fmla="*/ 2147483647 w 51"/>
              <a:gd name="T13" fmla="*/ 2147483647 h 49"/>
              <a:gd name="T14" fmla="*/ 2147483647 w 51"/>
              <a:gd name="T15" fmla="*/ 2147483647 h 49"/>
              <a:gd name="T16" fmla="*/ 2147483647 w 51"/>
              <a:gd name="T17" fmla="*/ 2147483647 h 49"/>
              <a:gd name="T18" fmla="*/ 2147483647 w 51"/>
              <a:gd name="T19" fmla="*/ 2147483647 h 49"/>
              <a:gd name="T20" fmla="*/ 2147483647 w 51"/>
              <a:gd name="T21" fmla="*/ 2147483647 h 49"/>
              <a:gd name="T22" fmla="*/ 2147483647 w 51"/>
              <a:gd name="T23" fmla="*/ 2147483647 h 49"/>
              <a:gd name="T24" fmla="*/ 2147483647 w 51"/>
              <a:gd name="T25" fmla="*/ 2147483647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49"/>
              <a:gd name="T41" fmla="*/ 51 w 51"/>
              <a:gd name="T42" fmla="*/ 49 h 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49">
                <a:moveTo>
                  <a:pt x="11" y="43"/>
                </a:moveTo>
                <a:cubicBezTo>
                  <a:pt x="11" y="43"/>
                  <a:pt x="11" y="43"/>
                  <a:pt x="11" y="43"/>
                </a:cubicBezTo>
                <a:cubicBezTo>
                  <a:pt x="12" y="44"/>
                  <a:pt x="13" y="45"/>
                  <a:pt x="14" y="46"/>
                </a:cubicBezTo>
                <a:cubicBezTo>
                  <a:pt x="16" y="46"/>
                  <a:pt x="18" y="47"/>
                  <a:pt x="20" y="48"/>
                </a:cubicBezTo>
                <a:cubicBezTo>
                  <a:pt x="26" y="49"/>
                  <a:pt x="31" y="48"/>
                  <a:pt x="36" y="46"/>
                </a:cubicBezTo>
                <a:cubicBezTo>
                  <a:pt x="38" y="45"/>
                  <a:pt x="39" y="44"/>
                  <a:pt x="40" y="43"/>
                </a:cubicBezTo>
                <a:cubicBezTo>
                  <a:pt x="40" y="43"/>
                  <a:pt x="40" y="43"/>
                  <a:pt x="40" y="43"/>
                </a:cubicBezTo>
                <a:cubicBezTo>
                  <a:pt x="44" y="40"/>
                  <a:pt x="47" y="35"/>
                  <a:pt x="48" y="30"/>
                </a:cubicBezTo>
                <a:cubicBezTo>
                  <a:pt x="51" y="21"/>
                  <a:pt x="47" y="11"/>
                  <a:pt x="40" y="6"/>
                </a:cubicBezTo>
                <a:cubicBezTo>
                  <a:pt x="37" y="4"/>
                  <a:pt x="34" y="2"/>
                  <a:pt x="31" y="1"/>
                </a:cubicBezTo>
                <a:cubicBezTo>
                  <a:pt x="23" y="0"/>
                  <a:pt x="16" y="2"/>
                  <a:pt x="11" y="6"/>
                </a:cubicBezTo>
                <a:cubicBezTo>
                  <a:pt x="7" y="9"/>
                  <a:pt x="4" y="14"/>
                  <a:pt x="2" y="19"/>
                </a:cubicBezTo>
                <a:cubicBezTo>
                  <a:pt x="0" y="28"/>
                  <a:pt x="4" y="38"/>
                  <a:pt x="11" y="4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399" name="Freeform 88"/>
          <p:cNvSpPr/>
          <p:nvPr/>
        </p:nvSpPr>
        <p:spPr bwMode="auto">
          <a:xfrm>
            <a:off x="8192611" y="3046413"/>
            <a:ext cx="319088" cy="307975"/>
          </a:xfrm>
          <a:custGeom>
            <a:avLst/>
            <a:gdLst>
              <a:gd name="T0" fmla="*/ 2147483647 w 171"/>
              <a:gd name="T1" fmla="*/ 2147483647 h 165"/>
              <a:gd name="T2" fmla="*/ 2147483647 w 171"/>
              <a:gd name="T3" fmla="*/ 2147483647 h 165"/>
              <a:gd name="T4" fmla="*/ 2147483647 w 171"/>
              <a:gd name="T5" fmla="*/ 2147483647 h 165"/>
              <a:gd name="T6" fmla="*/ 2147483647 w 171"/>
              <a:gd name="T7" fmla="*/ 2147483647 h 165"/>
              <a:gd name="T8" fmla="*/ 2147483647 w 171"/>
              <a:gd name="T9" fmla="*/ 2147483647 h 165"/>
              <a:gd name="T10" fmla="*/ 2147483647 w 171"/>
              <a:gd name="T11" fmla="*/ 2147483647 h 165"/>
              <a:gd name="T12" fmla="*/ 2147483647 w 171"/>
              <a:gd name="T13" fmla="*/ 2147483647 h 165"/>
              <a:gd name="T14" fmla="*/ 2147483647 w 171"/>
              <a:gd name="T15" fmla="*/ 2147483647 h 165"/>
              <a:gd name="T16" fmla="*/ 2147483647 w 171"/>
              <a:gd name="T17" fmla="*/ 0 h 165"/>
              <a:gd name="T18" fmla="*/ 2147483647 w 171"/>
              <a:gd name="T19" fmla="*/ 0 h 165"/>
              <a:gd name="T20" fmla="*/ 2147483647 w 171"/>
              <a:gd name="T21" fmla="*/ 2147483647 h 165"/>
              <a:gd name="T22" fmla="*/ 2147483647 w 171"/>
              <a:gd name="T23" fmla="*/ 0 h 165"/>
              <a:gd name="T24" fmla="*/ 2147483647 w 171"/>
              <a:gd name="T25" fmla="*/ 2147483647 h 165"/>
              <a:gd name="T26" fmla="*/ 2147483647 w 171"/>
              <a:gd name="T27" fmla="*/ 2147483647 h 165"/>
              <a:gd name="T28" fmla="*/ 2147483647 w 171"/>
              <a:gd name="T29" fmla="*/ 2147483647 h 165"/>
              <a:gd name="T30" fmla="*/ 2147483647 w 171"/>
              <a:gd name="T31" fmla="*/ 2147483647 h 165"/>
              <a:gd name="T32" fmla="*/ 0 w 171"/>
              <a:gd name="T33" fmla="*/ 2147483647 h 165"/>
              <a:gd name="T34" fmla="*/ 2147483647 w 171"/>
              <a:gd name="T35" fmla="*/ 2147483647 h 165"/>
              <a:gd name="T36" fmla="*/ 2147483647 w 171"/>
              <a:gd name="T37" fmla="*/ 2147483647 h 165"/>
              <a:gd name="T38" fmla="*/ 2147483647 w 171"/>
              <a:gd name="T39" fmla="*/ 2147483647 h 165"/>
              <a:gd name="T40" fmla="*/ 2147483647 w 171"/>
              <a:gd name="T41" fmla="*/ 2147483647 h 165"/>
              <a:gd name="T42" fmla="*/ 2147483647 w 171"/>
              <a:gd name="T43" fmla="*/ 2147483647 h 165"/>
              <a:gd name="T44" fmla="*/ 2147483647 w 171"/>
              <a:gd name="T45" fmla="*/ 2147483647 h 165"/>
              <a:gd name="T46" fmla="*/ 2147483647 w 171"/>
              <a:gd name="T47" fmla="*/ 2147483647 h 165"/>
              <a:gd name="T48" fmla="*/ 2147483647 w 171"/>
              <a:gd name="T49" fmla="*/ 2147483647 h 165"/>
              <a:gd name="T50" fmla="*/ 2147483647 w 171"/>
              <a:gd name="T51" fmla="*/ 2147483647 h 165"/>
              <a:gd name="T52" fmla="*/ 2147483647 w 171"/>
              <a:gd name="T53" fmla="*/ 2147483647 h 165"/>
              <a:gd name="T54" fmla="*/ 2147483647 w 171"/>
              <a:gd name="T55" fmla="*/ 2147483647 h 165"/>
              <a:gd name="T56" fmla="*/ 2147483647 w 171"/>
              <a:gd name="T57" fmla="*/ 2147483647 h 165"/>
              <a:gd name="T58" fmla="*/ 2147483647 w 171"/>
              <a:gd name="T59" fmla="*/ 2147483647 h 165"/>
              <a:gd name="T60" fmla="*/ 2147483647 w 171"/>
              <a:gd name="T61" fmla="*/ 2147483647 h 165"/>
              <a:gd name="T62" fmla="*/ 2147483647 w 171"/>
              <a:gd name="T63" fmla="*/ 2147483647 h 165"/>
              <a:gd name="T64" fmla="*/ 2147483647 w 171"/>
              <a:gd name="T65" fmla="*/ 2147483647 h 165"/>
              <a:gd name="T66" fmla="*/ 2147483647 w 171"/>
              <a:gd name="T67" fmla="*/ 2147483647 h 165"/>
              <a:gd name="T68" fmla="*/ 2147483647 w 171"/>
              <a:gd name="T69" fmla="*/ 2147483647 h 165"/>
              <a:gd name="T70" fmla="*/ 2147483647 w 171"/>
              <a:gd name="T71" fmla="*/ 2147483647 h 165"/>
              <a:gd name="T72" fmla="*/ 2147483647 w 171"/>
              <a:gd name="T73" fmla="*/ 2147483647 h 165"/>
              <a:gd name="T74" fmla="*/ 2147483647 w 171"/>
              <a:gd name="T75" fmla="*/ 2147483647 h 165"/>
              <a:gd name="T76" fmla="*/ 2147483647 w 171"/>
              <a:gd name="T77" fmla="*/ 2147483647 h 165"/>
              <a:gd name="T78" fmla="*/ 2147483647 w 171"/>
              <a:gd name="T79" fmla="*/ 2147483647 h 16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1"/>
              <a:gd name="T121" fmla="*/ 0 h 165"/>
              <a:gd name="T122" fmla="*/ 171 w 171"/>
              <a:gd name="T123" fmla="*/ 165 h 16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1" h="165">
                <a:moveTo>
                  <a:pt x="138" y="26"/>
                </a:moveTo>
                <a:cubicBezTo>
                  <a:pt x="141" y="27"/>
                  <a:pt x="145" y="27"/>
                  <a:pt x="148" y="27"/>
                </a:cubicBezTo>
                <a:cubicBezTo>
                  <a:pt x="148" y="27"/>
                  <a:pt x="148" y="27"/>
                  <a:pt x="149" y="27"/>
                </a:cubicBezTo>
                <a:cubicBezTo>
                  <a:pt x="149" y="27"/>
                  <a:pt x="149" y="27"/>
                  <a:pt x="149" y="27"/>
                </a:cubicBezTo>
                <a:cubicBezTo>
                  <a:pt x="156" y="27"/>
                  <a:pt x="163" y="26"/>
                  <a:pt x="171" y="24"/>
                </a:cubicBezTo>
                <a:cubicBezTo>
                  <a:pt x="171" y="3"/>
                  <a:pt x="171" y="3"/>
                  <a:pt x="171" y="3"/>
                </a:cubicBezTo>
                <a:cubicBezTo>
                  <a:pt x="163" y="7"/>
                  <a:pt x="155" y="8"/>
                  <a:pt x="147" y="8"/>
                </a:cubicBezTo>
                <a:cubicBezTo>
                  <a:pt x="147" y="8"/>
                  <a:pt x="146" y="8"/>
                  <a:pt x="145" y="8"/>
                </a:cubicBezTo>
                <a:cubicBezTo>
                  <a:pt x="141" y="8"/>
                  <a:pt x="137" y="7"/>
                  <a:pt x="134" y="6"/>
                </a:cubicBezTo>
                <a:cubicBezTo>
                  <a:pt x="132" y="6"/>
                  <a:pt x="131" y="5"/>
                  <a:pt x="129" y="5"/>
                </a:cubicBezTo>
                <a:cubicBezTo>
                  <a:pt x="129" y="5"/>
                  <a:pt x="129" y="5"/>
                  <a:pt x="129" y="5"/>
                </a:cubicBezTo>
                <a:cubicBezTo>
                  <a:pt x="126" y="4"/>
                  <a:pt x="125" y="4"/>
                  <a:pt x="124" y="3"/>
                </a:cubicBezTo>
                <a:cubicBezTo>
                  <a:pt x="123" y="3"/>
                  <a:pt x="123" y="3"/>
                  <a:pt x="123" y="3"/>
                </a:cubicBezTo>
                <a:cubicBezTo>
                  <a:pt x="122" y="2"/>
                  <a:pt x="122" y="2"/>
                  <a:pt x="121" y="2"/>
                </a:cubicBezTo>
                <a:cubicBezTo>
                  <a:pt x="121" y="2"/>
                  <a:pt x="121" y="2"/>
                  <a:pt x="121" y="2"/>
                </a:cubicBezTo>
                <a:cubicBezTo>
                  <a:pt x="121" y="2"/>
                  <a:pt x="121" y="2"/>
                  <a:pt x="121" y="2"/>
                </a:cubicBezTo>
                <a:cubicBezTo>
                  <a:pt x="120" y="2"/>
                  <a:pt x="119" y="1"/>
                  <a:pt x="119" y="1"/>
                </a:cubicBezTo>
                <a:cubicBezTo>
                  <a:pt x="117" y="0"/>
                  <a:pt x="115" y="0"/>
                  <a:pt x="113" y="0"/>
                </a:cubicBezTo>
                <a:cubicBezTo>
                  <a:pt x="100" y="0"/>
                  <a:pt x="100" y="0"/>
                  <a:pt x="100" y="0"/>
                </a:cubicBezTo>
                <a:cubicBezTo>
                  <a:pt x="100" y="0"/>
                  <a:pt x="100" y="0"/>
                  <a:pt x="100" y="0"/>
                </a:cubicBezTo>
                <a:cubicBezTo>
                  <a:pt x="96" y="3"/>
                  <a:pt x="91" y="4"/>
                  <a:pt x="85" y="4"/>
                </a:cubicBezTo>
                <a:cubicBezTo>
                  <a:pt x="83" y="4"/>
                  <a:pt x="81" y="4"/>
                  <a:pt x="80" y="4"/>
                </a:cubicBezTo>
                <a:cubicBezTo>
                  <a:pt x="76" y="3"/>
                  <a:pt x="73" y="2"/>
                  <a:pt x="71" y="0"/>
                </a:cubicBezTo>
                <a:cubicBezTo>
                  <a:pt x="70" y="0"/>
                  <a:pt x="70" y="0"/>
                  <a:pt x="70" y="0"/>
                </a:cubicBezTo>
                <a:cubicBezTo>
                  <a:pt x="57" y="0"/>
                  <a:pt x="57" y="0"/>
                  <a:pt x="57" y="0"/>
                </a:cubicBezTo>
                <a:cubicBezTo>
                  <a:pt x="56" y="0"/>
                  <a:pt x="54" y="0"/>
                  <a:pt x="52" y="1"/>
                </a:cubicBezTo>
                <a:cubicBezTo>
                  <a:pt x="51" y="1"/>
                  <a:pt x="50" y="2"/>
                  <a:pt x="50" y="2"/>
                </a:cubicBezTo>
                <a:cubicBezTo>
                  <a:pt x="49" y="2"/>
                  <a:pt x="49" y="3"/>
                  <a:pt x="47" y="3"/>
                </a:cubicBezTo>
                <a:cubicBezTo>
                  <a:pt x="46" y="4"/>
                  <a:pt x="44" y="4"/>
                  <a:pt x="41" y="5"/>
                </a:cubicBezTo>
                <a:cubicBezTo>
                  <a:pt x="40" y="6"/>
                  <a:pt x="39" y="6"/>
                  <a:pt x="37" y="6"/>
                </a:cubicBezTo>
                <a:cubicBezTo>
                  <a:pt x="34" y="7"/>
                  <a:pt x="30" y="8"/>
                  <a:pt x="26" y="8"/>
                </a:cubicBezTo>
                <a:cubicBezTo>
                  <a:pt x="25" y="8"/>
                  <a:pt x="23" y="8"/>
                  <a:pt x="22" y="8"/>
                </a:cubicBezTo>
                <a:cubicBezTo>
                  <a:pt x="15" y="8"/>
                  <a:pt x="8" y="7"/>
                  <a:pt x="0" y="4"/>
                </a:cubicBezTo>
                <a:cubicBezTo>
                  <a:pt x="0" y="24"/>
                  <a:pt x="0" y="24"/>
                  <a:pt x="0" y="24"/>
                </a:cubicBezTo>
                <a:cubicBezTo>
                  <a:pt x="8" y="26"/>
                  <a:pt x="15" y="27"/>
                  <a:pt x="22" y="27"/>
                </a:cubicBezTo>
                <a:cubicBezTo>
                  <a:pt x="22" y="27"/>
                  <a:pt x="22" y="27"/>
                  <a:pt x="22" y="27"/>
                </a:cubicBezTo>
                <a:cubicBezTo>
                  <a:pt x="22" y="27"/>
                  <a:pt x="22" y="27"/>
                  <a:pt x="22" y="27"/>
                </a:cubicBezTo>
                <a:cubicBezTo>
                  <a:pt x="26" y="27"/>
                  <a:pt x="30" y="27"/>
                  <a:pt x="33" y="26"/>
                </a:cubicBezTo>
                <a:cubicBezTo>
                  <a:pt x="37" y="26"/>
                  <a:pt x="41" y="25"/>
                  <a:pt x="45" y="24"/>
                </a:cubicBezTo>
                <a:cubicBezTo>
                  <a:pt x="45" y="24"/>
                  <a:pt x="46" y="24"/>
                  <a:pt x="47" y="23"/>
                </a:cubicBezTo>
                <a:cubicBezTo>
                  <a:pt x="47" y="23"/>
                  <a:pt x="48" y="23"/>
                  <a:pt x="49" y="23"/>
                </a:cubicBezTo>
                <a:cubicBezTo>
                  <a:pt x="60" y="71"/>
                  <a:pt x="60" y="71"/>
                  <a:pt x="60" y="71"/>
                </a:cubicBezTo>
                <a:cubicBezTo>
                  <a:pt x="60" y="72"/>
                  <a:pt x="60" y="72"/>
                  <a:pt x="60" y="72"/>
                </a:cubicBezTo>
                <a:cubicBezTo>
                  <a:pt x="51" y="75"/>
                  <a:pt x="41" y="81"/>
                  <a:pt x="32" y="93"/>
                </a:cubicBezTo>
                <a:cubicBezTo>
                  <a:pt x="26" y="101"/>
                  <a:pt x="20" y="112"/>
                  <a:pt x="15" y="126"/>
                </a:cubicBezTo>
                <a:cubicBezTo>
                  <a:pt x="13" y="132"/>
                  <a:pt x="11" y="139"/>
                  <a:pt x="9" y="146"/>
                </a:cubicBezTo>
                <a:cubicBezTo>
                  <a:pt x="9" y="146"/>
                  <a:pt x="9" y="147"/>
                  <a:pt x="8" y="147"/>
                </a:cubicBezTo>
                <a:cubicBezTo>
                  <a:pt x="8" y="149"/>
                  <a:pt x="8" y="151"/>
                  <a:pt x="8" y="152"/>
                </a:cubicBezTo>
                <a:cubicBezTo>
                  <a:pt x="9" y="158"/>
                  <a:pt x="13" y="163"/>
                  <a:pt x="19" y="164"/>
                </a:cubicBezTo>
                <a:cubicBezTo>
                  <a:pt x="20" y="164"/>
                  <a:pt x="21" y="165"/>
                  <a:pt x="22" y="165"/>
                </a:cubicBezTo>
                <a:cubicBezTo>
                  <a:pt x="29" y="165"/>
                  <a:pt x="34" y="160"/>
                  <a:pt x="36" y="154"/>
                </a:cubicBezTo>
                <a:cubicBezTo>
                  <a:pt x="37" y="151"/>
                  <a:pt x="37" y="148"/>
                  <a:pt x="38" y="146"/>
                </a:cubicBezTo>
                <a:cubicBezTo>
                  <a:pt x="45" y="122"/>
                  <a:pt x="54" y="110"/>
                  <a:pt x="60" y="104"/>
                </a:cubicBezTo>
                <a:cubicBezTo>
                  <a:pt x="60" y="104"/>
                  <a:pt x="60" y="104"/>
                  <a:pt x="61" y="104"/>
                </a:cubicBezTo>
                <a:cubicBezTo>
                  <a:pt x="64" y="101"/>
                  <a:pt x="67" y="99"/>
                  <a:pt x="69" y="99"/>
                </a:cubicBezTo>
                <a:cubicBezTo>
                  <a:pt x="70" y="98"/>
                  <a:pt x="70" y="98"/>
                  <a:pt x="71" y="98"/>
                </a:cubicBezTo>
                <a:cubicBezTo>
                  <a:pt x="72" y="98"/>
                  <a:pt x="73" y="98"/>
                  <a:pt x="74" y="98"/>
                </a:cubicBezTo>
                <a:cubicBezTo>
                  <a:pt x="74" y="98"/>
                  <a:pt x="74" y="98"/>
                  <a:pt x="74" y="98"/>
                </a:cubicBezTo>
                <a:cubicBezTo>
                  <a:pt x="78" y="98"/>
                  <a:pt x="82" y="97"/>
                  <a:pt x="85" y="94"/>
                </a:cubicBezTo>
                <a:cubicBezTo>
                  <a:pt x="88" y="97"/>
                  <a:pt x="93" y="98"/>
                  <a:pt x="97" y="98"/>
                </a:cubicBezTo>
                <a:cubicBezTo>
                  <a:pt x="97" y="98"/>
                  <a:pt x="97" y="98"/>
                  <a:pt x="97" y="98"/>
                </a:cubicBezTo>
                <a:cubicBezTo>
                  <a:pt x="98" y="98"/>
                  <a:pt x="99" y="98"/>
                  <a:pt x="100" y="98"/>
                </a:cubicBezTo>
                <a:cubicBezTo>
                  <a:pt x="101" y="98"/>
                  <a:pt x="101" y="98"/>
                  <a:pt x="102" y="99"/>
                </a:cubicBezTo>
                <a:cubicBezTo>
                  <a:pt x="104" y="99"/>
                  <a:pt x="107" y="101"/>
                  <a:pt x="110" y="104"/>
                </a:cubicBezTo>
                <a:cubicBezTo>
                  <a:pt x="112" y="105"/>
                  <a:pt x="114" y="108"/>
                  <a:pt x="116" y="110"/>
                </a:cubicBezTo>
                <a:cubicBezTo>
                  <a:pt x="122" y="117"/>
                  <a:pt x="128" y="129"/>
                  <a:pt x="133" y="146"/>
                </a:cubicBezTo>
                <a:cubicBezTo>
                  <a:pt x="133" y="148"/>
                  <a:pt x="134" y="151"/>
                  <a:pt x="135" y="154"/>
                </a:cubicBezTo>
                <a:cubicBezTo>
                  <a:pt x="136" y="160"/>
                  <a:pt x="142" y="165"/>
                  <a:pt x="148" y="165"/>
                </a:cubicBezTo>
                <a:cubicBezTo>
                  <a:pt x="150" y="165"/>
                  <a:pt x="151" y="164"/>
                  <a:pt x="152" y="164"/>
                </a:cubicBezTo>
                <a:cubicBezTo>
                  <a:pt x="158" y="163"/>
                  <a:pt x="162" y="158"/>
                  <a:pt x="163" y="152"/>
                </a:cubicBezTo>
                <a:cubicBezTo>
                  <a:pt x="163" y="151"/>
                  <a:pt x="163" y="149"/>
                  <a:pt x="162" y="147"/>
                </a:cubicBezTo>
                <a:cubicBezTo>
                  <a:pt x="162" y="147"/>
                  <a:pt x="162" y="146"/>
                  <a:pt x="162" y="146"/>
                </a:cubicBezTo>
                <a:cubicBezTo>
                  <a:pt x="160" y="139"/>
                  <a:pt x="158" y="132"/>
                  <a:pt x="156" y="126"/>
                </a:cubicBezTo>
                <a:cubicBezTo>
                  <a:pt x="149" y="105"/>
                  <a:pt x="139" y="92"/>
                  <a:pt x="130" y="83"/>
                </a:cubicBezTo>
                <a:cubicBezTo>
                  <a:pt x="123" y="77"/>
                  <a:pt x="117" y="74"/>
                  <a:pt x="111" y="72"/>
                </a:cubicBezTo>
                <a:cubicBezTo>
                  <a:pt x="111" y="72"/>
                  <a:pt x="111" y="72"/>
                  <a:pt x="111" y="71"/>
                </a:cubicBezTo>
                <a:cubicBezTo>
                  <a:pt x="122" y="23"/>
                  <a:pt x="122" y="23"/>
                  <a:pt x="122" y="23"/>
                </a:cubicBezTo>
                <a:cubicBezTo>
                  <a:pt x="123" y="23"/>
                  <a:pt x="123" y="23"/>
                  <a:pt x="124" y="23"/>
                </a:cubicBezTo>
                <a:cubicBezTo>
                  <a:pt x="126" y="24"/>
                  <a:pt x="127" y="24"/>
                  <a:pt x="129" y="25"/>
                </a:cubicBezTo>
                <a:cubicBezTo>
                  <a:pt x="132" y="25"/>
                  <a:pt x="135" y="26"/>
                  <a:pt x="138" y="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0" name="Freeform 89"/>
          <p:cNvSpPr/>
          <p:nvPr/>
        </p:nvSpPr>
        <p:spPr bwMode="auto">
          <a:xfrm>
            <a:off x="8141811" y="2768600"/>
            <a:ext cx="422275" cy="382588"/>
          </a:xfrm>
          <a:custGeom>
            <a:avLst/>
            <a:gdLst>
              <a:gd name="T0" fmla="*/ 2147483647 w 227"/>
              <a:gd name="T1" fmla="*/ 2147483647 h 205"/>
              <a:gd name="T2" fmla="*/ 0 w 227"/>
              <a:gd name="T3" fmla="*/ 2147483647 h 205"/>
              <a:gd name="T4" fmla="*/ 0 w 227"/>
              <a:gd name="T5" fmla="*/ 2147483647 h 205"/>
              <a:gd name="T6" fmla="*/ 0 w 227"/>
              <a:gd name="T7" fmla="*/ 2147483647 h 205"/>
              <a:gd name="T8" fmla="*/ 2147483647 w 227"/>
              <a:gd name="T9" fmla="*/ 2147483647 h 205"/>
              <a:gd name="T10" fmla="*/ 2147483647 w 227"/>
              <a:gd name="T11" fmla="*/ 2147483647 h 205"/>
              <a:gd name="T12" fmla="*/ 2147483647 w 227"/>
              <a:gd name="T13" fmla="*/ 2147483647 h 205"/>
              <a:gd name="T14" fmla="*/ 2147483647 w 227"/>
              <a:gd name="T15" fmla="*/ 2147483647 h 205"/>
              <a:gd name="T16" fmla="*/ 2147483647 w 227"/>
              <a:gd name="T17" fmla="*/ 2147483647 h 205"/>
              <a:gd name="T18" fmla="*/ 2147483647 w 227"/>
              <a:gd name="T19" fmla="*/ 2147483647 h 205"/>
              <a:gd name="T20" fmla="*/ 2147483647 w 227"/>
              <a:gd name="T21" fmla="*/ 2147483647 h 205"/>
              <a:gd name="T22" fmla="*/ 2147483647 w 227"/>
              <a:gd name="T23" fmla="*/ 2147483647 h 205"/>
              <a:gd name="T24" fmla="*/ 2147483647 w 227"/>
              <a:gd name="T25" fmla="*/ 2147483647 h 205"/>
              <a:gd name="T26" fmla="*/ 2147483647 w 227"/>
              <a:gd name="T27" fmla="*/ 2147483647 h 205"/>
              <a:gd name="T28" fmla="*/ 2147483647 w 227"/>
              <a:gd name="T29" fmla="*/ 2147483647 h 205"/>
              <a:gd name="T30" fmla="*/ 2147483647 w 227"/>
              <a:gd name="T31" fmla="*/ 2147483647 h 205"/>
              <a:gd name="T32" fmla="*/ 2147483647 w 227"/>
              <a:gd name="T33" fmla="*/ 2147483647 h 205"/>
              <a:gd name="T34" fmla="*/ 2147483647 w 227"/>
              <a:gd name="T35" fmla="*/ 2147483647 h 205"/>
              <a:gd name="T36" fmla="*/ 2147483647 w 227"/>
              <a:gd name="T37" fmla="*/ 2147483647 h 205"/>
              <a:gd name="T38" fmla="*/ 2147483647 w 227"/>
              <a:gd name="T39" fmla="*/ 2147483647 h 205"/>
              <a:gd name="T40" fmla="*/ 2147483647 w 227"/>
              <a:gd name="T41" fmla="*/ 2147483647 h 205"/>
              <a:gd name="T42" fmla="*/ 2147483647 w 227"/>
              <a:gd name="T43" fmla="*/ 2147483647 h 205"/>
              <a:gd name="T44" fmla="*/ 2147483647 w 227"/>
              <a:gd name="T45" fmla="*/ 2147483647 h 205"/>
              <a:gd name="T46" fmla="*/ 2147483647 w 227"/>
              <a:gd name="T47" fmla="*/ 2147483647 h 205"/>
              <a:gd name="T48" fmla="*/ 2147483647 w 227"/>
              <a:gd name="T49" fmla="*/ 2147483647 h 205"/>
              <a:gd name="T50" fmla="*/ 2147483647 w 227"/>
              <a:gd name="T51" fmla="*/ 2147483647 h 205"/>
              <a:gd name="T52" fmla="*/ 2147483647 w 227"/>
              <a:gd name="T53" fmla="*/ 2147483647 h 205"/>
              <a:gd name="T54" fmla="*/ 2147483647 w 227"/>
              <a:gd name="T55" fmla="*/ 2147483647 h 205"/>
              <a:gd name="T56" fmla="*/ 2147483647 w 227"/>
              <a:gd name="T57" fmla="*/ 2147483647 h 205"/>
              <a:gd name="T58" fmla="*/ 2147483647 w 227"/>
              <a:gd name="T59" fmla="*/ 2147483647 h 205"/>
              <a:gd name="T60" fmla="*/ 2147483647 w 227"/>
              <a:gd name="T61" fmla="*/ 2147483647 h 205"/>
              <a:gd name="T62" fmla="*/ 2147483647 w 227"/>
              <a:gd name="T63" fmla="*/ 2147483647 h 205"/>
              <a:gd name="T64" fmla="*/ 2147483647 w 227"/>
              <a:gd name="T65" fmla="*/ 2147483647 h 205"/>
              <a:gd name="T66" fmla="*/ 2147483647 w 227"/>
              <a:gd name="T67" fmla="*/ 2147483647 h 205"/>
              <a:gd name="T68" fmla="*/ 2147483647 w 227"/>
              <a:gd name="T69" fmla="*/ 2147483647 h 205"/>
              <a:gd name="T70" fmla="*/ 2147483647 w 227"/>
              <a:gd name="T71" fmla="*/ 2147483647 h 205"/>
              <a:gd name="T72" fmla="*/ 2147483647 w 227"/>
              <a:gd name="T73" fmla="*/ 2147483647 h 205"/>
              <a:gd name="T74" fmla="*/ 2147483647 w 227"/>
              <a:gd name="T75" fmla="*/ 2147483647 h 205"/>
              <a:gd name="T76" fmla="*/ 2147483647 w 227"/>
              <a:gd name="T77" fmla="*/ 2147483647 h 205"/>
              <a:gd name="T78" fmla="*/ 2147483647 w 227"/>
              <a:gd name="T79" fmla="*/ 2147483647 h 205"/>
              <a:gd name="T80" fmla="*/ 2147483647 w 227"/>
              <a:gd name="T81" fmla="*/ 2147483647 h 205"/>
              <a:gd name="T82" fmla="*/ 2147483647 w 227"/>
              <a:gd name="T83" fmla="*/ 2147483647 h 205"/>
              <a:gd name="T84" fmla="*/ 2147483647 w 227"/>
              <a:gd name="T85" fmla="*/ 2147483647 h 205"/>
              <a:gd name="T86" fmla="*/ 2147483647 w 227"/>
              <a:gd name="T87" fmla="*/ 0 h 205"/>
              <a:gd name="T88" fmla="*/ 2147483647 w 227"/>
              <a:gd name="T89" fmla="*/ 2147483647 h 205"/>
              <a:gd name="T90" fmla="*/ 2147483647 w 227"/>
              <a:gd name="T91" fmla="*/ 2147483647 h 205"/>
              <a:gd name="T92" fmla="*/ 2147483647 w 227"/>
              <a:gd name="T93" fmla="*/ 2147483647 h 205"/>
              <a:gd name="T94" fmla="*/ 2147483647 w 227"/>
              <a:gd name="T95" fmla="*/ 2147483647 h 2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7"/>
              <a:gd name="T145" fmla="*/ 0 h 205"/>
              <a:gd name="T146" fmla="*/ 227 w 227"/>
              <a:gd name="T147" fmla="*/ 205 h 20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7" h="205">
                <a:moveTo>
                  <a:pt x="7" y="71"/>
                </a:moveTo>
                <a:cubicBezTo>
                  <a:pt x="7" y="129"/>
                  <a:pt x="7" y="129"/>
                  <a:pt x="7" y="129"/>
                </a:cubicBezTo>
                <a:cubicBezTo>
                  <a:pt x="5" y="129"/>
                  <a:pt x="5" y="129"/>
                  <a:pt x="5" y="129"/>
                </a:cubicBezTo>
                <a:cubicBezTo>
                  <a:pt x="3" y="129"/>
                  <a:pt x="0" y="131"/>
                  <a:pt x="0" y="134"/>
                </a:cubicBezTo>
                <a:cubicBezTo>
                  <a:pt x="0" y="147"/>
                  <a:pt x="0" y="147"/>
                  <a:pt x="0" y="147"/>
                </a:cubicBezTo>
                <a:cubicBezTo>
                  <a:pt x="0" y="152"/>
                  <a:pt x="0" y="152"/>
                  <a:pt x="0" y="152"/>
                </a:cubicBezTo>
                <a:cubicBezTo>
                  <a:pt x="0" y="155"/>
                  <a:pt x="0" y="155"/>
                  <a:pt x="0" y="155"/>
                </a:cubicBezTo>
                <a:cubicBezTo>
                  <a:pt x="0" y="160"/>
                  <a:pt x="0" y="160"/>
                  <a:pt x="0" y="160"/>
                </a:cubicBezTo>
                <a:cubicBezTo>
                  <a:pt x="0" y="190"/>
                  <a:pt x="0" y="190"/>
                  <a:pt x="0" y="190"/>
                </a:cubicBezTo>
                <a:cubicBezTo>
                  <a:pt x="0" y="193"/>
                  <a:pt x="3" y="195"/>
                  <a:pt x="5" y="195"/>
                </a:cubicBezTo>
                <a:cubicBezTo>
                  <a:pt x="7" y="195"/>
                  <a:pt x="7" y="195"/>
                  <a:pt x="7" y="195"/>
                </a:cubicBezTo>
                <a:cubicBezTo>
                  <a:pt x="7" y="205"/>
                  <a:pt x="7" y="205"/>
                  <a:pt x="7" y="205"/>
                </a:cubicBezTo>
                <a:cubicBezTo>
                  <a:pt x="18" y="205"/>
                  <a:pt x="18" y="205"/>
                  <a:pt x="18" y="205"/>
                </a:cubicBezTo>
                <a:cubicBezTo>
                  <a:pt x="18" y="195"/>
                  <a:pt x="18" y="195"/>
                  <a:pt x="18" y="195"/>
                </a:cubicBezTo>
                <a:cubicBezTo>
                  <a:pt x="20" y="195"/>
                  <a:pt x="20" y="195"/>
                  <a:pt x="20" y="195"/>
                </a:cubicBezTo>
                <a:cubicBezTo>
                  <a:pt x="23" y="195"/>
                  <a:pt x="26" y="193"/>
                  <a:pt x="26" y="190"/>
                </a:cubicBezTo>
                <a:cubicBezTo>
                  <a:pt x="26" y="174"/>
                  <a:pt x="26" y="174"/>
                  <a:pt x="26" y="174"/>
                </a:cubicBezTo>
                <a:cubicBezTo>
                  <a:pt x="26" y="172"/>
                  <a:pt x="26" y="172"/>
                  <a:pt x="26" y="172"/>
                </a:cubicBezTo>
                <a:cubicBezTo>
                  <a:pt x="26" y="152"/>
                  <a:pt x="26" y="152"/>
                  <a:pt x="26" y="152"/>
                </a:cubicBezTo>
                <a:cubicBezTo>
                  <a:pt x="26" y="149"/>
                  <a:pt x="26" y="149"/>
                  <a:pt x="26" y="149"/>
                </a:cubicBezTo>
                <a:cubicBezTo>
                  <a:pt x="26" y="134"/>
                  <a:pt x="26" y="134"/>
                  <a:pt x="26" y="134"/>
                </a:cubicBezTo>
                <a:cubicBezTo>
                  <a:pt x="26" y="131"/>
                  <a:pt x="23" y="129"/>
                  <a:pt x="20" y="129"/>
                </a:cubicBezTo>
                <a:cubicBezTo>
                  <a:pt x="18" y="129"/>
                  <a:pt x="18" y="129"/>
                  <a:pt x="18" y="129"/>
                </a:cubicBezTo>
                <a:cubicBezTo>
                  <a:pt x="18" y="71"/>
                  <a:pt x="18" y="71"/>
                  <a:pt x="18" y="71"/>
                </a:cubicBezTo>
                <a:cubicBezTo>
                  <a:pt x="18" y="62"/>
                  <a:pt x="25" y="55"/>
                  <a:pt x="34" y="55"/>
                </a:cubicBezTo>
                <a:cubicBezTo>
                  <a:pt x="90" y="55"/>
                  <a:pt x="90" y="55"/>
                  <a:pt x="90" y="55"/>
                </a:cubicBezTo>
                <a:cubicBezTo>
                  <a:pt x="99" y="55"/>
                  <a:pt x="99" y="55"/>
                  <a:pt x="99" y="55"/>
                </a:cubicBezTo>
                <a:cubicBezTo>
                  <a:pt x="99" y="70"/>
                  <a:pt x="99" y="70"/>
                  <a:pt x="99" y="70"/>
                </a:cubicBezTo>
                <a:cubicBezTo>
                  <a:pt x="96" y="71"/>
                  <a:pt x="93" y="72"/>
                  <a:pt x="91" y="73"/>
                </a:cubicBezTo>
                <a:cubicBezTo>
                  <a:pt x="85" y="76"/>
                  <a:pt x="80" y="78"/>
                  <a:pt x="75" y="84"/>
                </a:cubicBezTo>
                <a:cubicBezTo>
                  <a:pt x="70" y="90"/>
                  <a:pt x="67" y="98"/>
                  <a:pt x="63" y="111"/>
                </a:cubicBezTo>
                <a:cubicBezTo>
                  <a:pt x="62" y="117"/>
                  <a:pt x="59" y="132"/>
                  <a:pt x="55" y="151"/>
                </a:cubicBezTo>
                <a:cubicBezTo>
                  <a:pt x="55" y="152"/>
                  <a:pt x="55" y="153"/>
                  <a:pt x="54" y="155"/>
                </a:cubicBezTo>
                <a:cubicBezTo>
                  <a:pt x="58" y="154"/>
                  <a:pt x="62" y="154"/>
                  <a:pt x="65" y="153"/>
                </a:cubicBezTo>
                <a:cubicBezTo>
                  <a:pt x="69" y="134"/>
                  <a:pt x="72" y="119"/>
                  <a:pt x="74" y="113"/>
                </a:cubicBezTo>
                <a:cubicBezTo>
                  <a:pt x="77" y="101"/>
                  <a:pt x="80" y="94"/>
                  <a:pt x="83" y="91"/>
                </a:cubicBezTo>
                <a:cubicBezTo>
                  <a:pt x="86" y="87"/>
                  <a:pt x="90" y="85"/>
                  <a:pt x="95" y="83"/>
                </a:cubicBezTo>
                <a:cubicBezTo>
                  <a:pt x="96" y="82"/>
                  <a:pt x="97" y="82"/>
                  <a:pt x="99" y="82"/>
                </a:cubicBezTo>
                <a:cubicBezTo>
                  <a:pt x="99" y="106"/>
                  <a:pt x="99" y="106"/>
                  <a:pt x="99" y="106"/>
                </a:cubicBezTo>
                <a:cubicBezTo>
                  <a:pt x="103" y="103"/>
                  <a:pt x="108" y="102"/>
                  <a:pt x="113" y="102"/>
                </a:cubicBezTo>
                <a:cubicBezTo>
                  <a:pt x="115" y="102"/>
                  <a:pt x="117" y="102"/>
                  <a:pt x="119" y="102"/>
                </a:cubicBezTo>
                <a:cubicBezTo>
                  <a:pt x="123" y="103"/>
                  <a:pt x="126" y="104"/>
                  <a:pt x="128" y="106"/>
                </a:cubicBezTo>
                <a:cubicBezTo>
                  <a:pt x="128" y="82"/>
                  <a:pt x="128" y="82"/>
                  <a:pt x="128" y="82"/>
                </a:cubicBezTo>
                <a:cubicBezTo>
                  <a:pt x="129" y="82"/>
                  <a:pt x="131" y="82"/>
                  <a:pt x="132" y="83"/>
                </a:cubicBezTo>
                <a:cubicBezTo>
                  <a:pt x="137" y="85"/>
                  <a:pt x="140" y="87"/>
                  <a:pt x="144" y="91"/>
                </a:cubicBezTo>
                <a:cubicBezTo>
                  <a:pt x="147" y="94"/>
                  <a:pt x="150" y="101"/>
                  <a:pt x="153" y="113"/>
                </a:cubicBezTo>
                <a:cubicBezTo>
                  <a:pt x="155" y="119"/>
                  <a:pt x="158" y="134"/>
                  <a:pt x="161" y="153"/>
                </a:cubicBezTo>
                <a:cubicBezTo>
                  <a:pt x="164" y="154"/>
                  <a:pt x="168" y="155"/>
                  <a:pt x="172" y="155"/>
                </a:cubicBezTo>
                <a:cubicBezTo>
                  <a:pt x="172" y="154"/>
                  <a:pt x="172" y="152"/>
                  <a:pt x="172" y="151"/>
                </a:cubicBezTo>
                <a:cubicBezTo>
                  <a:pt x="168" y="132"/>
                  <a:pt x="165" y="117"/>
                  <a:pt x="163" y="111"/>
                </a:cubicBezTo>
                <a:cubicBezTo>
                  <a:pt x="160" y="98"/>
                  <a:pt x="156" y="90"/>
                  <a:pt x="152" y="84"/>
                </a:cubicBezTo>
                <a:cubicBezTo>
                  <a:pt x="147" y="78"/>
                  <a:pt x="141" y="76"/>
                  <a:pt x="136" y="73"/>
                </a:cubicBezTo>
                <a:cubicBezTo>
                  <a:pt x="133" y="72"/>
                  <a:pt x="131" y="71"/>
                  <a:pt x="128" y="70"/>
                </a:cubicBezTo>
                <a:cubicBezTo>
                  <a:pt x="128" y="55"/>
                  <a:pt x="128" y="55"/>
                  <a:pt x="128" y="55"/>
                </a:cubicBezTo>
                <a:cubicBezTo>
                  <a:pt x="130" y="55"/>
                  <a:pt x="130" y="55"/>
                  <a:pt x="130" y="55"/>
                </a:cubicBezTo>
                <a:cubicBezTo>
                  <a:pt x="193" y="55"/>
                  <a:pt x="193" y="55"/>
                  <a:pt x="193" y="55"/>
                </a:cubicBezTo>
                <a:cubicBezTo>
                  <a:pt x="202" y="55"/>
                  <a:pt x="209" y="62"/>
                  <a:pt x="209" y="71"/>
                </a:cubicBezTo>
                <a:cubicBezTo>
                  <a:pt x="209" y="129"/>
                  <a:pt x="209" y="129"/>
                  <a:pt x="209" y="129"/>
                </a:cubicBezTo>
                <a:cubicBezTo>
                  <a:pt x="206" y="129"/>
                  <a:pt x="206" y="129"/>
                  <a:pt x="206" y="129"/>
                </a:cubicBezTo>
                <a:cubicBezTo>
                  <a:pt x="204" y="129"/>
                  <a:pt x="201" y="131"/>
                  <a:pt x="201" y="134"/>
                </a:cubicBezTo>
                <a:cubicBezTo>
                  <a:pt x="201" y="149"/>
                  <a:pt x="201" y="149"/>
                  <a:pt x="201" y="149"/>
                </a:cubicBezTo>
                <a:cubicBezTo>
                  <a:pt x="201" y="152"/>
                  <a:pt x="201" y="152"/>
                  <a:pt x="201" y="152"/>
                </a:cubicBezTo>
                <a:cubicBezTo>
                  <a:pt x="201" y="172"/>
                  <a:pt x="201" y="172"/>
                  <a:pt x="201" y="172"/>
                </a:cubicBezTo>
                <a:cubicBezTo>
                  <a:pt x="201" y="174"/>
                  <a:pt x="201" y="174"/>
                  <a:pt x="201" y="174"/>
                </a:cubicBezTo>
                <a:cubicBezTo>
                  <a:pt x="201" y="190"/>
                  <a:pt x="201" y="190"/>
                  <a:pt x="201" y="190"/>
                </a:cubicBezTo>
                <a:cubicBezTo>
                  <a:pt x="201" y="193"/>
                  <a:pt x="204" y="195"/>
                  <a:pt x="206" y="195"/>
                </a:cubicBezTo>
                <a:cubicBezTo>
                  <a:pt x="209" y="195"/>
                  <a:pt x="209" y="195"/>
                  <a:pt x="209" y="195"/>
                </a:cubicBezTo>
                <a:cubicBezTo>
                  <a:pt x="209" y="205"/>
                  <a:pt x="209" y="205"/>
                  <a:pt x="209" y="205"/>
                </a:cubicBezTo>
                <a:cubicBezTo>
                  <a:pt x="219" y="205"/>
                  <a:pt x="219" y="205"/>
                  <a:pt x="219" y="205"/>
                </a:cubicBezTo>
                <a:cubicBezTo>
                  <a:pt x="219" y="195"/>
                  <a:pt x="219" y="195"/>
                  <a:pt x="219" y="195"/>
                </a:cubicBezTo>
                <a:cubicBezTo>
                  <a:pt x="221" y="195"/>
                  <a:pt x="221" y="195"/>
                  <a:pt x="221" y="195"/>
                </a:cubicBezTo>
                <a:cubicBezTo>
                  <a:pt x="224" y="195"/>
                  <a:pt x="227" y="193"/>
                  <a:pt x="227" y="190"/>
                </a:cubicBezTo>
                <a:cubicBezTo>
                  <a:pt x="227" y="160"/>
                  <a:pt x="227" y="160"/>
                  <a:pt x="227" y="160"/>
                </a:cubicBezTo>
                <a:cubicBezTo>
                  <a:pt x="227" y="155"/>
                  <a:pt x="227" y="155"/>
                  <a:pt x="227" y="155"/>
                </a:cubicBezTo>
                <a:cubicBezTo>
                  <a:pt x="227" y="152"/>
                  <a:pt x="227" y="152"/>
                  <a:pt x="227" y="152"/>
                </a:cubicBezTo>
                <a:cubicBezTo>
                  <a:pt x="227" y="147"/>
                  <a:pt x="227" y="147"/>
                  <a:pt x="227" y="147"/>
                </a:cubicBezTo>
                <a:cubicBezTo>
                  <a:pt x="227" y="134"/>
                  <a:pt x="227" y="134"/>
                  <a:pt x="227" y="134"/>
                </a:cubicBezTo>
                <a:cubicBezTo>
                  <a:pt x="227" y="131"/>
                  <a:pt x="224" y="129"/>
                  <a:pt x="221" y="129"/>
                </a:cubicBezTo>
                <a:cubicBezTo>
                  <a:pt x="219" y="129"/>
                  <a:pt x="219" y="129"/>
                  <a:pt x="219" y="129"/>
                </a:cubicBezTo>
                <a:cubicBezTo>
                  <a:pt x="219" y="71"/>
                  <a:pt x="219" y="71"/>
                  <a:pt x="219" y="71"/>
                </a:cubicBezTo>
                <a:cubicBezTo>
                  <a:pt x="219" y="56"/>
                  <a:pt x="207" y="44"/>
                  <a:pt x="193" y="44"/>
                </a:cubicBezTo>
                <a:cubicBezTo>
                  <a:pt x="130" y="44"/>
                  <a:pt x="130" y="44"/>
                  <a:pt x="130" y="44"/>
                </a:cubicBezTo>
                <a:cubicBezTo>
                  <a:pt x="128" y="44"/>
                  <a:pt x="128" y="44"/>
                  <a:pt x="128" y="44"/>
                </a:cubicBezTo>
                <a:cubicBezTo>
                  <a:pt x="128" y="25"/>
                  <a:pt x="128" y="25"/>
                  <a:pt x="128" y="25"/>
                </a:cubicBezTo>
                <a:cubicBezTo>
                  <a:pt x="141" y="25"/>
                  <a:pt x="141" y="25"/>
                  <a:pt x="141" y="25"/>
                </a:cubicBezTo>
                <a:cubicBezTo>
                  <a:pt x="144" y="25"/>
                  <a:pt x="146" y="23"/>
                  <a:pt x="146" y="20"/>
                </a:cubicBezTo>
                <a:cubicBezTo>
                  <a:pt x="146" y="5"/>
                  <a:pt x="146" y="5"/>
                  <a:pt x="146" y="5"/>
                </a:cubicBezTo>
                <a:cubicBezTo>
                  <a:pt x="146" y="3"/>
                  <a:pt x="144" y="0"/>
                  <a:pt x="141" y="0"/>
                </a:cubicBezTo>
                <a:cubicBezTo>
                  <a:pt x="86" y="0"/>
                  <a:pt x="86" y="0"/>
                  <a:pt x="86" y="0"/>
                </a:cubicBezTo>
                <a:cubicBezTo>
                  <a:pt x="83" y="0"/>
                  <a:pt x="80" y="3"/>
                  <a:pt x="80" y="5"/>
                </a:cubicBezTo>
                <a:cubicBezTo>
                  <a:pt x="80" y="20"/>
                  <a:pt x="80" y="20"/>
                  <a:pt x="80" y="20"/>
                </a:cubicBezTo>
                <a:cubicBezTo>
                  <a:pt x="80" y="23"/>
                  <a:pt x="83" y="25"/>
                  <a:pt x="86" y="25"/>
                </a:cubicBezTo>
                <a:cubicBezTo>
                  <a:pt x="99" y="25"/>
                  <a:pt x="99" y="25"/>
                  <a:pt x="99" y="25"/>
                </a:cubicBezTo>
                <a:cubicBezTo>
                  <a:pt x="99" y="44"/>
                  <a:pt x="99" y="44"/>
                  <a:pt x="99" y="44"/>
                </a:cubicBezTo>
                <a:cubicBezTo>
                  <a:pt x="90" y="44"/>
                  <a:pt x="90" y="44"/>
                  <a:pt x="90" y="44"/>
                </a:cubicBezTo>
                <a:cubicBezTo>
                  <a:pt x="34" y="44"/>
                  <a:pt x="34" y="44"/>
                  <a:pt x="34" y="44"/>
                </a:cubicBezTo>
                <a:cubicBezTo>
                  <a:pt x="19" y="44"/>
                  <a:pt x="7" y="56"/>
                  <a:pt x="7" y="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1" name="Freeform 35"/>
          <p:cNvSpPr/>
          <p:nvPr/>
        </p:nvSpPr>
        <p:spPr bwMode="auto">
          <a:xfrm>
            <a:off x="7267099" y="4757738"/>
            <a:ext cx="90487" cy="111125"/>
          </a:xfrm>
          <a:custGeom>
            <a:avLst/>
            <a:gdLst>
              <a:gd name="T0" fmla="*/ 2147483647 w 49"/>
              <a:gd name="T1" fmla="*/ 2147483647 h 60"/>
              <a:gd name="T2" fmla="*/ 2147483647 w 49"/>
              <a:gd name="T3" fmla="*/ 2147483647 h 60"/>
              <a:gd name="T4" fmla="*/ 2147483647 w 49"/>
              <a:gd name="T5" fmla="*/ 2147483647 h 60"/>
              <a:gd name="T6" fmla="*/ 2147483647 w 49"/>
              <a:gd name="T7" fmla="*/ 2147483647 h 60"/>
              <a:gd name="T8" fmla="*/ 2147483647 w 49"/>
              <a:gd name="T9" fmla="*/ 2147483647 h 60"/>
              <a:gd name="T10" fmla="*/ 2147483647 w 49"/>
              <a:gd name="T11" fmla="*/ 2147483647 h 60"/>
              <a:gd name="T12" fmla="*/ 2147483647 w 49"/>
              <a:gd name="T13" fmla="*/ 2147483647 h 60"/>
              <a:gd name="T14" fmla="*/ 2147483647 w 49"/>
              <a:gd name="T15" fmla="*/ 0 h 60"/>
              <a:gd name="T16" fmla="*/ 0 w 49"/>
              <a:gd name="T17" fmla="*/ 0 h 60"/>
              <a:gd name="T18" fmla="*/ 2147483647 w 49"/>
              <a:gd name="T19" fmla="*/ 2147483647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60"/>
              <a:gd name="T32" fmla="*/ 49 w 4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60">
                <a:moveTo>
                  <a:pt x="2" y="9"/>
                </a:moveTo>
                <a:cubicBezTo>
                  <a:pt x="15" y="16"/>
                  <a:pt x="15" y="16"/>
                  <a:pt x="15" y="16"/>
                </a:cubicBezTo>
                <a:cubicBezTo>
                  <a:pt x="8" y="45"/>
                  <a:pt x="8" y="45"/>
                  <a:pt x="8" y="45"/>
                </a:cubicBezTo>
                <a:cubicBezTo>
                  <a:pt x="6" y="51"/>
                  <a:pt x="8" y="56"/>
                  <a:pt x="12" y="60"/>
                </a:cubicBezTo>
                <a:cubicBezTo>
                  <a:pt x="25" y="60"/>
                  <a:pt x="25" y="60"/>
                  <a:pt x="25" y="60"/>
                </a:cubicBezTo>
                <a:cubicBezTo>
                  <a:pt x="41" y="36"/>
                  <a:pt x="41" y="36"/>
                  <a:pt x="41" y="36"/>
                </a:cubicBezTo>
                <a:cubicBezTo>
                  <a:pt x="47" y="12"/>
                  <a:pt x="47" y="12"/>
                  <a:pt x="47" y="12"/>
                </a:cubicBezTo>
                <a:cubicBezTo>
                  <a:pt x="49" y="8"/>
                  <a:pt x="48" y="3"/>
                  <a:pt x="45" y="0"/>
                </a:cubicBezTo>
                <a:cubicBezTo>
                  <a:pt x="0" y="0"/>
                  <a:pt x="0" y="0"/>
                  <a:pt x="0" y="0"/>
                </a:cubicBezTo>
                <a:cubicBezTo>
                  <a:pt x="1" y="3"/>
                  <a:pt x="2" y="6"/>
                  <a:pt x="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2" name="Freeform 36"/>
          <p:cNvSpPr/>
          <p:nvPr/>
        </p:nvSpPr>
        <p:spPr bwMode="auto">
          <a:xfrm>
            <a:off x="7249636" y="4706938"/>
            <a:ext cx="58738" cy="22225"/>
          </a:xfrm>
          <a:custGeom>
            <a:avLst/>
            <a:gdLst>
              <a:gd name="T0" fmla="*/ 2147483647 w 31"/>
              <a:gd name="T1" fmla="*/ 0 h 12"/>
              <a:gd name="T2" fmla="*/ 0 w 31"/>
              <a:gd name="T3" fmla="*/ 2147483647 h 12"/>
              <a:gd name="T4" fmla="*/ 2147483647 w 31"/>
              <a:gd name="T5" fmla="*/ 2147483647 h 12"/>
              <a:gd name="T6" fmla="*/ 2147483647 w 31"/>
              <a:gd name="T7" fmla="*/ 2147483647 h 12"/>
              <a:gd name="T8" fmla="*/ 2147483647 w 31"/>
              <a:gd name="T9" fmla="*/ 2147483647 h 12"/>
              <a:gd name="T10" fmla="*/ 2147483647 w 31"/>
              <a:gd name="T11" fmla="*/ 0 h 12"/>
              <a:gd name="T12" fmla="*/ 0 60000 65536"/>
              <a:gd name="T13" fmla="*/ 0 60000 65536"/>
              <a:gd name="T14" fmla="*/ 0 60000 65536"/>
              <a:gd name="T15" fmla="*/ 0 60000 65536"/>
              <a:gd name="T16" fmla="*/ 0 60000 65536"/>
              <a:gd name="T17" fmla="*/ 0 60000 65536"/>
              <a:gd name="T18" fmla="*/ 0 w 31"/>
              <a:gd name="T19" fmla="*/ 0 h 12"/>
              <a:gd name="T20" fmla="*/ 31 w 3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1" h="12">
                <a:moveTo>
                  <a:pt x="7" y="0"/>
                </a:moveTo>
                <a:cubicBezTo>
                  <a:pt x="5" y="1"/>
                  <a:pt x="2" y="3"/>
                  <a:pt x="0" y="5"/>
                </a:cubicBezTo>
                <a:cubicBezTo>
                  <a:pt x="2" y="8"/>
                  <a:pt x="3" y="10"/>
                  <a:pt x="4" y="12"/>
                </a:cubicBezTo>
                <a:cubicBezTo>
                  <a:pt x="4" y="12"/>
                  <a:pt x="4" y="12"/>
                  <a:pt x="4" y="12"/>
                </a:cubicBezTo>
                <a:cubicBezTo>
                  <a:pt x="31" y="12"/>
                  <a:pt x="31" y="12"/>
                  <a:pt x="31" y="12"/>
                </a:cubicBezTo>
                <a:lnTo>
                  <a:pt x="7"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3" name="Freeform 37"/>
          <p:cNvSpPr/>
          <p:nvPr/>
        </p:nvSpPr>
        <p:spPr bwMode="auto">
          <a:xfrm>
            <a:off x="7343299" y="4514850"/>
            <a:ext cx="112712" cy="112713"/>
          </a:xfrm>
          <a:custGeom>
            <a:avLst/>
            <a:gdLst>
              <a:gd name="T0" fmla="*/ 2147483647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0 60000 65536"/>
              <a:gd name="T11" fmla="*/ 0 60000 65536"/>
              <a:gd name="T12" fmla="*/ 0 60000 65536"/>
              <a:gd name="T13" fmla="*/ 0 60000 65536"/>
              <a:gd name="T14" fmla="*/ 0 60000 65536"/>
              <a:gd name="T15" fmla="*/ 0 w 60"/>
              <a:gd name="T16" fmla="*/ 0 h 60"/>
              <a:gd name="T17" fmla="*/ 60 w 60"/>
              <a:gd name="T18" fmla="*/ 60 h 60"/>
            </a:gdLst>
            <a:ahLst/>
            <a:cxnLst>
              <a:cxn ang="T10">
                <a:pos x="T0" y="T1"/>
              </a:cxn>
              <a:cxn ang="T11">
                <a:pos x="T2" y="T3"/>
              </a:cxn>
              <a:cxn ang="T12">
                <a:pos x="T4" y="T5"/>
              </a:cxn>
              <a:cxn ang="T13">
                <a:pos x="T6" y="T7"/>
              </a:cxn>
              <a:cxn ang="T14">
                <a:pos x="T8" y="T9"/>
              </a:cxn>
            </a:cxnLst>
            <a:rect l="T15" t="T16" r="T17" b="T18"/>
            <a:pathLst>
              <a:path w="60" h="60">
                <a:moveTo>
                  <a:pt x="50" y="49"/>
                </a:moveTo>
                <a:cubicBezTo>
                  <a:pt x="60" y="37"/>
                  <a:pt x="59" y="20"/>
                  <a:pt x="48" y="10"/>
                </a:cubicBezTo>
                <a:cubicBezTo>
                  <a:pt x="37" y="0"/>
                  <a:pt x="20" y="1"/>
                  <a:pt x="10" y="12"/>
                </a:cubicBezTo>
                <a:cubicBezTo>
                  <a:pt x="0" y="23"/>
                  <a:pt x="1" y="40"/>
                  <a:pt x="12" y="50"/>
                </a:cubicBezTo>
                <a:cubicBezTo>
                  <a:pt x="23" y="60"/>
                  <a:pt x="40" y="60"/>
                  <a:pt x="50" y="4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4" name="Freeform 38"/>
          <p:cNvSpPr/>
          <p:nvPr/>
        </p:nvSpPr>
        <p:spPr bwMode="auto">
          <a:xfrm>
            <a:off x="7365524" y="4767263"/>
            <a:ext cx="231775" cy="231775"/>
          </a:xfrm>
          <a:custGeom>
            <a:avLst/>
            <a:gdLst>
              <a:gd name="T0" fmla="*/ 2147483647 w 124"/>
              <a:gd name="T1" fmla="*/ 2147483647 h 124"/>
              <a:gd name="T2" fmla="*/ 2147483647 w 124"/>
              <a:gd name="T3" fmla="*/ 0 h 124"/>
              <a:gd name="T4" fmla="*/ 2147483647 w 124"/>
              <a:gd name="T5" fmla="*/ 2147483647 h 124"/>
              <a:gd name="T6" fmla="*/ 2147483647 w 124"/>
              <a:gd name="T7" fmla="*/ 2147483647 h 124"/>
              <a:gd name="T8" fmla="*/ 2147483647 w 124"/>
              <a:gd name="T9" fmla="*/ 2147483647 h 124"/>
              <a:gd name="T10" fmla="*/ 2147483647 w 124"/>
              <a:gd name="T11" fmla="*/ 2147483647 h 124"/>
              <a:gd name="T12" fmla="*/ 2147483647 w 124"/>
              <a:gd name="T13" fmla="*/ 2147483647 h 124"/>
              <a:gd name="T14" fmla="*/ 2147483647 w 124"/>
              <a:gd name="T15" fmla="*/ 2147483647 h 124"/>
              <a:gd name="T16" fmla="*/ 2147483647 w 124"/>
              <a:gd name="T17" fmla="*/ 2147483647 h 124"/>
              <a:gd name="T18" fmla="*/ 2147483647 w 124"/>
              <a:gd name="T19" fmla="*/ 2147483647 h 124"/>
              <a:gd name="T20" fmla="*/ 0 w 124"/>
              <a:gd name="T21" fmla="*/ 2147483647 h 124"/>
              <a:gd name="T22" fmla="*/ 2147483647 w 124"/>
              <a:gd name="T23" fmla="*/ 2147483647 h 124"/>
              <a:gd name="T24" fmla="*/ 2147483647 w 124"/>
              <a:gd name="T25" fmla="*/ 2147483647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4"/>
              <a:gd name="T40" fmla="*/ 0 h 124"/>
              <a:gd name="T41" fmla="*/ 124 w 124"/>
              <a:gd name="T42" fmla="*/ 124 h 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4" h="124">
                <a:moveTo>
                  <a:pt x="124" y="62"/>
                </a:moveTo>
                <a:cubicBezTo>
                  <a:pt x="124" y="28"/>
                  <a:pt x="96" y="0"/>
                  <a:pt x="62" y="0"/>
                </a:cubicBezTo>
                <a:cubicBezTo>
                  <a:pt x="55" y="0"/>
                  <a:pt x="48" y="1"/>
                  <a:pt x="42" y="3"/>
                </a:cubicBezTo>
                <a:cubicBezTo>
                  <a:pt x="48" y="16"/>
                  <a:pt x="48" y="16"/>
                  <a:pt x="48" y="16"/>
                </a:cubicBezTo>
                <a:cubicBezTo>
                  <a:pt x="53" y="15"/>
                  <a:pt x="57" y="14"/>
                  <a:pt x="62" y="14"/>
                </a:cubicBezTo>
                <a:cubicBezTo>
                  <a:pt x="89" y="14"/>
                  <a:pt x="110" y="36"/>
                  <a:pt x="110" y="62"/>
                </a:cubicBezTo>
                <a:cubicBezTo>
                  <a:pt x="110" y="89"/>
                  <a:pt x="89" y="110"/>
                  <a:pt x="62" y="110"/>
                </a:cubicBezTo>
                <a:cubicBezTo>
                  <a:pt x="36" y="110"/>
                  <a:pt x="14" y="89"/>
                  <a:pt x="14" y="62"/>
                </a:cubicBezTo>
                <a:cubicBezTo>
                  <a:pt x="14" y="45"/>
                  <a:pt x="22" y="31"/>
                  <a:pt x="35" y="22"/>
                </a:cubicBezTo>
                <a:cubicBezTo>
                  <a:pt x="29" y="9"/>
                  <a:pt x="29" y="9"/>
                  <a:pt x="29" y="9"/>
                </a:cubicBezTo>
                <a:cubicBezTo>
                  <a:pt x="12" y="20"/>
                  <a:pt x="0" y="40"/>
                  <a:pt x="0" y="62"/>
                </a:cubicBezTo>
                <a:cubicBezTo>
                  <a:pt x="0" y="96"/>
                  <a:pt x="28" y="124"/>
                  <a:pt x="62" y="124"/>
                </a:cubicBezTo>
                <a:cubicBezTo>
                  <a:pt x="96" y="124"/>
                  <a:pt x="124" y="96"/>
                  <a:pt x="124" y="6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5" name="Freeform 39"/>
          <p:cNvSpPr>
            <a:spLocks noEditPoints="1"/>
          </p:cNvSpPr>
          <p:nvPr/>
        </p:nvSpPr>
        <p:spPr bwMode="auto">
          <a:xfrm>
            <a:off x="6978174" y="4711700"/>
            <a:ext cx="233362" cy="287338"/>
          </a:xfrm>
          <a:custGeom>
            <a:avLst/>
            <a:gdLst>
              <a:gd name="T0" fmla="*/ 2147483647 w 125"/>
              <a:gd name="T1" fmla="*/ 2147483647 h 154"/>
              <a:gd name="T2" fmla="*/ 2147483647 w 125"/>
              <a:gd name="T3" fmla="*/ 2147483647 h 154"/>
              <a:gd name="T4" fmla="*/ 2147483647 w 125"/>
              <a:gd name="T5" fmla="*/ 2147483647 h 154"/>
              <a:gd name="T6" fmla="*/ 2147483647 w 125"/>
              <a:gd name="T7" fmla="*/ 2147483647 h 154"/>
              <a:gd name="T8" fmla="*/ 2147483647 w 125"/>
              <a:gd name="T9" fmla="*/ 2147483647 h 154"/>
              <a:gd name="T10" fmla="*/ 2147483647 w 125"/>
              <a:gd name="T11" fmla="*/ 2147483647 h 154"/>
              <a:gd name="T12" fmla="*/ 2147483647 w 125"/>
              <a:gd name="T13" fmla="*/ 2147483647 h 154"/>
              <a:gd name="T14" fmla="*/ 2147483647 w 125"/>
              <a:gd name="T15" fmla="*/ 2147483647 h 154"/>
              <a:gd name="T16" fmla="*/ 2147483647 w 125"/>
              <a:gd name="T17" fmla="*/ 2147483647 h 154"/>
              <a:gd name="T18" fmla="*/ 2147483647 w 125"/>
              <a:gd name="T19" fmla="*/ 2147483647 h 154"/>
              <a:gd name="T20" fmla="*/ 2147483647 w 125"/>
              <a:gd name="T21" fmla="*/ 2147483647 h 154"/>
              <a:gd name="T22" fmla="*/ 2147483647 w 125"/>
              <a:gd name="T23" fmla="*/ 2147483647 h 154"/>
              <a:gd name="T24" fmla="*/ 2147483647 w 125"/>
              <a:gd name="T25" fmla="*/ 2147483647 h 154"/>
              <a:gd name="T26" fmla="*/ 2147483647 w 125"/>
              <a:gd name="T27" fmla="*/ 2147483647 h 154"/>
              <a:gd name="T28" fmla="*/ 2147483647 w 125"/>
              <a:gd name="T29" fmla="*/ 0 h 154"/>
              <a:gd name="T30" fmla="*/ 2147483647 w 125"/>
              <a:gd name="T31" fmla="*/ 2147483647 h 154"/>
              <a:gd name="T32" fmla="*/ 2147483647 w 125"/>
              <a:gd name="T33" fmla="*/ 2147483647 h 154"/>
              <a:gd name="T34" fmla="*/ 2147483647 w 125"/>
              <a:gd name="T35" fmla="*/ 2147483647 h 154"/>
              <a:gd name="T36" fmla="*/ 2147483647 w 125"/>
              <a:gd name="T37" fmla="*/ 2147483647 h 154"/>
              <a:gd name="T38" fmla="*/ 2147483647 w 125"/>
              <a:gd name="T39" fmla="*/ 2147483647 h 154"/>
              <a:gd name="T40" fmla="*/ 2147483647 w 125"/>
              <a:gd name="T41" fmla="*/ 2147483647 h 154"/>
              <a:gd name="T42" fmla="*/ 0 w 125"/>
              <a:gd name="T43" fmla="*/ 2147483647 h 154"/>
              <a:gd name="T44" fmla="*/ 2147483647 w 125"/>
              <a:gd name="T45" fmla="*/ 2147483647 h 154"/>
              <a:gd name="T46" fmla="*/ 2147483647 w 125"/>
              <a:gd name="T47" fmla="*/ 2147483647 h 154"/>
              <a:gd name="T48" fmla="*/ 2147483647 w 125"/>
              <a:gd name="T49" fmla="*/ 2147483647 h 154"/>
              <a:gd name="T50" fmla="*/ 2147483647 w 125"/>
              <a:gd name="T51" fmla="*/ 2147483647 h 154"/>
              <a:gd name="T52" fmla="*/ 2147483647 w 125"/>
              <a:gd name="T53" fmla="*/ 2147483647 h 154"/>
              <a:gd name="T54" fmla="*/ 2147483647 w 125"/>
              <a:gd name="T55" fmla="*/ 2147483647 h 154"/>
              <a:gd name="T56" fmla="*/ 2147483647 w 125"/>
              <a:gd name="T57" fmla="*/ 2147483647 h 154"/>
              <a:gd name="T58" fmla="*/ 2147483647 w 125"/>
              <a:gd name="T59" fmla="*/ 2147483647 h 154"/>
              <a:gd name="T60" fmla="*/ 2147483647 w 125"/>
              <a:gd name="T61" fmla="*/ 2147483647 h 154"/>
              <a:gd name="T62" fmla="*/ 2147483647 w 125"/>
              <a:gd name="T63" fmla="*/ 2147483647 h 154"/>
              <a:gd name="T64" fmla="*/ 2147483647 w 125"/>
              <a:gd name="T65" fmla="*/ 2147483647 h 154"/>
              <a:gd name="T66" fmla="*/ 2147483647 w 125"/>
              <a:gd name="T67" fmla="*/ 2147483647 h 154"/>
              <a:gd name="T68" fmla="*/ 2147483647 w 125"/>
              <a:gd name="T69" fmla="*/ 2147483647 h 154"/>
              <a:gd name="T70" fmla="*/ 2147483647 w 125"/>
              <a:gd name="T71" fmla="*/ 2147483647 h 154"/>
              <a:gd name="T72" fmla="*/ 2147483647 w 125"/>
              <a:gd name="T73" fmla="*/ 2147483647 h 154"/>
              <a:gd name="T74" fmla="*/ 2147483647 w 125"/>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5"/>
              <a:gd name="T115" fmla="*/ 0 h 154"/>
              <a:gd name="T116" fmla="*/ 125 w 125"/>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5" h="154">
                <a:moveTo>
                  <a:pt x="123" y="101"/>
                </a:moveTo>
                <a:cubicBezTo>
                  <a:pt x="123" y="100"/>
                  <a:pt x="123" y="100"/>
                  <a:pt x="123" y="99"/>
                </a:cubicBezTo>
                <a:cubicBezTo>
                  <a:pt x="122" y="99"/>
                  <a:pt x="122" y="99"/>
                  <a:pt x="122" y="99"/>
                </a:cubicBezTo>
                <a:cubicBezTo>
                  <a:pt x="122" y="97"/>
                  <a:pt x="122" y="97"/>
                  <a:pt x="122" y="97"/>
                </a:cubicBezTo>
                <a:cubicBezTo>
                  <a:pt x="124" y="97"/>
                  <a:pt x="124" y="97"/>
                  <a:pt x="124" y="97"/>
                </a:cubicBezTo>
                <a:cubicBezTo>
                  <a:pt x="124" y="94"/>
                  <a:pt x="125" y="90"/>
                  <a:pt x="125" y="87"/>
                </a:cubicBezTo>
                <a:cubicBezTo>
                  <a:pt x="123" y="87"/>
                  <a:pt x="123" y="87"/>
                  <a:pt x="123" y="87"/>
                </a:cubicBezTo>
                <a:cubicBezTo>
                  <a:pt x="123" y="85"/>
                  <a:pt x="123" y="85"/>
                  <a:pt x="123" y="85"/>
                </a:cubicBezTo>
                <a:cubicBezTo>
                  <a:pt x="124" y="85"/>
                  <a:pt x="124" y="85"/>
                  <a:pt x="124" y="85"/>
                </a:cubicBezTo>
                <a:cubicBezTo>
                  <a:pt x="121" y="67"/>
                  <a:pt x="112" y="51"/>
                  <a:pt x="97" y="41"/>
                </a:cubicBezTo>
                <a:cubicBezTo>
                  <a:pt x="104" y="30"/>
                  <a:pt x="104" y="30"/>
                  <a:pt x="104" y="30"/>
                </a:cubicBezTo>
                <a:cubicBezTo>
                  <a:pt x="109" y="22"/>
                  <a:pt x="109" y="22"/>
                  <a:pt x="109" y="22"/>
                </a:cubicBezTo>
                <a:cubicBezTo>
                  <a:pt x="117" y="22"/>
                  <a:pt x="117" y="22"/>
                  <a:pt x="117" y="22"/>
                </a:cubicBezTo>
                <a:cubicBezTo>
                  <a:pt x="115" y="18"/>
                  <a:pt x="113" y="15"/>
                  <a:pt x="112" y="13"/>
                </a:cubicBezTo>
                <a:cubicBezTo>
                  <a:pt x="111" y="11"/>
                  <a:pt x="108" y="6"/>
                  <a:pt x="107" y="0"/>
                </a:cubicBezTo>
                <a:cubicBezTo>
                  <a:pt x="97" y="1"/>
                  <a:pt x="90" y="4"/>
                  <a:pt x="90" y="8"/>
                </a:cubicBezTo>
                <a:cubicBezTo>
                  <a:pt x="90" y="11"/>
                  <a:pt x="94" y="14"/>
                  <a:pt x="100" y="15"/>
                </a:cubicBezTo>
                <a:cubicBezTo>
                  <a:pt x="101" y="15"/>
                  <a:pt x="101" y="15"/>
                  <a:pt x="102" y="16"/>
                </a:cubicBezTo>
                <a:cubicBezTo>
                  <a:pt x="95" y="27"/>
                  <a:pt x="95" y="27"/>
                  <a:pt x="95" y="27"/>
                </a:cubicBezTo>
                <a:cubicBezTo>
                  <a:pt x="89" y="36"/>
                  <a:pt x="89" y="36"/>
                  <a:pt x="89" y="36"/>
                </a:cubicBezTo>
                <a:cubicBezTo>
                  <a:pt x="81" y="32"/>
                  <a:pt x="72" y="30"/>
                  <a:pt x="62" y="30"/>
                </a:cubicBezTo>
                <a:cubicBezTo>
                  <a:pt x="27" y="30"/>
                  <a:pt x="0" y="58"/>
                  <a:pt x="0" y="92"/>
                </a:cubicBezTo>
                <a:cubicBezTo>
                  <a:pt x="0" y="126"/>
                  <a:pt x="27" y="154"/>
                  <a:pt x="62" y="154"/>
                </a:cubicBezTo>
                <a:cubicBezTo>
                  <a:pt x="91" y="154"/>
                  <a:pt x="116" y="133"/>
                  <a:pt x="122" y="106"/>
                </a:cubicBezTo>
                <a:cubicBezTo>
                  <a:pt x="122" y="104"/>
                  <a:pt x="122" y="102"/>
                  <a:pt x="123" y="101"/>
                </a:cubicBezTo>
                <a:close/>
                <a:moveTo>
                  <a:pt x="110" y="87"/>
                </a:moveTo>
                <a:cubicBezTo>
                  <a:pt x="68" y="87"/>
                  <a:pt x="68" y="87"/>
                  <a:pt x="68" y="87"/>
                </a:cubicBezTo>
                <a:cubicBezTo>
                  <a:pt x="90" y="53"/>
                  <a:pt x="90" y="53"/>
                  <a:pt x="90" y="53"/>
                </a:cubicBezTo>
                <a:cubicBezTo>
                  <a:pt x="101" y="61"/>
                  <a:pt x="108" y="73"/>
                  <a:pt x="110" y="87"/>
                </a:cubicBezTo>
                <a:close/>
                <a:moveTo>
                  <a:pt x="62" y="140"/>
                </a:moveTo>
                <a:cubicBezTo>
                  <a:pt x="35" y="140"/>
                  <a:pt x="14" y="119"/>
                  <a:pt x="14" y="92"/>
                </a:cubicBezTo>
                <a:cubicBezTo>
                  <a:pt x="14" y="66"/>
                  <a:pt x="35" y="44"/>
                  <a:pt x="62" y="44"/>
                </a:cubicBezTo>
                <a:cubicBezTo>
                  <a:pt x="69" y="44"/>
                  <a:pt x="75" y="45"/>
                  <a:pt x="81" y="48"/>
                </a:cubicBezTo>
                <a:cubicBezTo>
                  <a:pt x="55" y="89"/>
                  <a:pt x="55" y="89"/>
                  <a:pt x="55" y="89"/>
                </a:cubicBezTo>
                <a:cubicBezTo>
                  <a:pt x="54" y="91"/>
                  <a:pt x="54" y="93"/>
                  <a:pt x="55" y="94"/>
                </a:cubicBezTo>
                <a:cubicBezTo>
                  <a:pt x="56" y="96"/>
                  <a:pt x="57" y="97"/>
                  <a:pt x="59" y="97"/>
                </a:cubicBezTo>
                <a:cubicBezTo>
                  <a:pt x="110" y="97"/>
                  <a:pt x="110" y="97"/>
                  <a:pt x="110" y="97"/>
                </a:cubicBezTo>
                <a:cubicBezTo>
                  <a:pt x="107" y="121"/>
                  <a:pt x="87" y="140"/>
                  <a:pt x="62" y="1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6" name="Freeform 40"/>
          <p:cNvSpPr/>
          <p:nvPr/>
        </p:nvSpPr>
        <p:spPr bwMode="auto">
          <a:xfrm>
            <a:off x="7259161" y="4668838"/>
            <a:ext cx="239713" cy="223837"/>
          </a:xfrm>
          <a:custGeom>
            <a:avLst/>
            <a:gdLst>
              <a:gd name="T0" fmla="*/ 2147483647 w 128"/>
              <a:gd name="T1" fmla="*/ 2147483647 h 120"/>
              <a:gd name="T2" fmla="*/ 2147483647 w 128"/>
              <a:gd name="T3" fmla="*/ 2147483647 h 120"/>
              <a:gd name="T4" fmla="*/ 2147483647 w 128"/>
              <a:gd name="T5" fmla="*/ 2147483647 h 120"/>
              <a:gd name="T6" fmla="*/ 2147483647 w 128"/>
              <a:gd name="T7" fmla="*/ 2147483647 h 120"/>
              <a:gd name="T8" fmla="*/ 2147483647 w 128"/>
              <a:gd name="T9" fmla="*/ 2147483647 h 120"/>
              <a:gd name="T10" fmla="*/ 2147483647 w 128"/>
              <a:gd name="T11" fmla="*/ 2147483647 h 120"/>
              <a:gd name="T12" fmla="*/ 2147483647 w 128"/>
              <a:gd name="T13" fmla="*/ 2147483647 h 120"/>
              <a:gd name="T14" fmla="*/ 2147483647 w 128"/>
              <a:gd name="T15" fmla="*/ 2147483647 h 120"/>
              <a:gd name="T16" fmla="*/ 2147483647 w 128"/>
              <a:gd name="T17" fmla="*/ 2147483647 h 120"/>
              <a:gd name="T18" fmla="*/ 2147483647 w 128"/>
              <a:gd name="T19" fmla="*/ 2147483647 h 120"/>
              <a:gd name="T20" fmla="*/ 2147483647 w 128"/>
              <a:gd name="T21" fmla="*/ 2147483647 h 120"/>
              <a:gd name="T22" fmla="*/ 2147483647 w 128"/>
              <a:gd name="T23" fmla="*/ 2147483647 h 120"/>
              <a:gd name="T24" fmla="*/ 2147483647 w 128"/>
              <a:gd name="T25" fmla="*/ 2147483647 h 120"/>
              <a:gd name="T26" fmla="*/ 2147483647 w 128"/>
              <a:gd name="T27" fmla="*/ 2147483647 h 120"/>
              <a:gd name="T28" fmla="*/ 2147483647 w 128"/>
              <a:gd name="T29" fmla="*/ 2147483647 h 120"/>
              <a:gd name="T30" fmla="*/ 2147483647 w 128"/>
              <a:gd name="T31" fmla="*/ 2147483647 h 120"/>
              <a:gd name="T32" fmla="*/ 2147483647 w 128"/>
              <a:gd name="T33" fmla="*/ 2147483647 h 120"/>
              <a:gd name="T34" fmla="*/ 2147483647 w 128"/>
              <a:gd name="T35" fmla="*/ 2147483647 h 120"/>
              <a:gd name="T36" fmla="*/ 2147483647 w 128"/>
              <a:gd name="T37" fmla="*/ 2147483647 h 120"/>
              <a:gd name="T38" fmla="*/ 0 w 128"/>
              <a:gd name="T39" fmla="*/ 2147483647 h 120"/>
              <a:gd name="T40" fmla="*/ 2147483647 w 128"/>
              <a:gd name="T41" fmla="*/ 2147483647 h 120"/>
              <a:gd name="T42" fmla="*/ 2147483647 w 128"/>
              <a:gd name="T43" fmla="*/ 2147483647 h 120"/>
              <a:gd name="T44" fmla="*/ 2147483647 w 128"/>
              <a:gd name="T45" fmla="*/ 2147483647 h 120"/>
              <a:gd name="T46" fmla="*/ 2147483647 w 128"/>
              <a:gd name="T47" fmla="*/ 2147483647 h 120"/>
              <a:gd name="T48" fmla="*/ 2147483647 w 128"/>
              <a:gd name="T49" fmla="*/ 2147483647 h 120"/>
              <a:gd name="T50" fmla="*/ 2147483647 w 128"/>
              <a:gd name="T51" fmla="*/ 2147483647 h 120"/>
              <a:gd name="T52" fmla="*/ 2147483647 w 128"/>
              <a:gd name="T53" fmla="*/ 2147483647 h 120"/>
              <a:gd name="T54" fmla="*/ 2147483647 w 128"/>
              <a:gd name="T55" fmla="*/ 2147483647 h 120"/>
              <a:gd name="T56" fmla="*/ 2147483647 w 128"/>
              <a:gd name="T57" fmla="*/ 2147483647 h 120"/>
              <a:gd name="T58" fmla="*/ 2147483647 w 128"/>
              <a:gd name="T59" fmla="*/ 2147483647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8"/>
              <a:gd name="T91" fmla="*/ 0 h 120"/>
              <a:gd name="T92" fmla="*/ 128 w 128"/>
              <a:gd name="T93" fmla="*/ 120 h 12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8" h="120">
                <a:moveTo>
                  <a:pt x="119" y="120"/>
                </a:moveTo>
                <a:cubicBezTo>
                  <a:pt x="120" y="120"/>
                  <a:pt x="120" y="120"/>
                  <a:pt x="121" y="119"/>
                </a:cubicBezTo>
                <a:cubicBezTo>
                  <a:pt x="124" y="118"/>
                  <a:pt x="125" y="115"/>
                  <a:pt x="123" y="113"/>
                </a:cubicBezTo>
                <a:cubicBezTo>
                  <a:pt x="91" y="44"/>
                  <a:pt x="91" y="44"/>
                  <a:pt x="91" y="44"/>
                </a:cubicBezTo>
                <a:cubicBezTo>
                  <a:pt x="94" y="44"/>
                  <a:pt x="97" y="42"/>
                  <a:pt x="101" y="40"/>
                </a:cubicBezTo>
                <a:cubicBezTo>
                  <a:pt x="109" y="35"/>
                  <a:pt x="119" y="25"/>
                  <a:pt x="127" y="8"/>
                </a:cubicBezTo>
                <a:cubicBezTo>
                  <a:pt x="128" y="5"/>
                  <a:pt x="127" y="3"/>
                  <a:pt x="125" y="1"/>
                </a:cubicBezTo>
                <a:cubicBezTo>
                  <a:pt x="122" y="0"/>
                  <a:pt x="120" y="1"/>
                  <a:pt x="118" y="4"/>
                </a:cubicBezTo>
                <a:cubicBezTo>
                  <a:pt x="118" y="4"/>
                  <a:pt x="118" y="4"/>
                  <a:pt x="118" y="4"/>
                </a:cubicBezTo>
                <a:cubicBezTo>
                  <a:pt x="116" y="8"/>
                  <a:pt x="114" y="12"/>
                  <a:pt x="112" y="15"/>
                </a:cubicBezTo>
                <a:cubicBezTo>
                  <a:pt x="113" y="17"/>
                  <a:pt x="113" y="19"/>
                  <a:pt x="113" y="21"/>
                </a:cubicBezTo>
                <a:cubicBezTo>
                  <a:pt x="113" y="27"/>
                  <a:pt x="108" y="32"/>
                  <a:pt x="101" y="32"/>
                </a:cubicBezTo>
                <a:cubicBezTo>
                  <a:pt x="101" y="32"/>
                  <a:pt x="101" y="32"/>
                  <a:pt x="100" y="32"/>
                </a:cubicBezTo>
                <a:cubicBezTo>
                  <a:pt x="99" y="32"/>
                  <a:pt x="98" y="32"/>
                  <a:pt x="96" y="32"/>
                </a:cubicBezTo>
                <a:cubicBezTo>
                  <a:pt x="96" y="32"/>
                  <a:pt x="96" y="32"/>
                  <a:pt x="96" y="32"/>
                </a:cubicBezTo>
                <a:cubicBezTo>
                  <a:pt x="89" y="36"/>
                  <a:pt x="85" y="36"/>
                  <a:pt x="84" y="36"/>
                </a:cubicBezTo>
                <a:cubicBezTo>
                  <a:pt x="84" y="36"/>
                  <a:pt x="84" y="36"/>
                  <a:pt x="84" y="36"/>
                </a:cubicBezTo>
                <a:cubicBezTo>
                  <a:pt x="84" y="36"/>
                  <a:pt x="84" y="36"/>
                  <a:pt x="84" y="36"/>
                </a:cubicBezTo>
                <a:cubicBezTo>
                  <a:pt x="84" y="36"/>
                  <a:pt x="84" y="36"/>
                  <a:pt x="84" y="36"/>
                </a:cubicBezTo>
                <a:cubicBezTo>
                  <a:pt x="0" y="36"/>
                  <a:pt x="0" y="36"/>
                  <a:pt x="0" y="36"/>
                </a:cubicBezTo>
                <a:cubicBezTo>
                  <a:pt x="1" y="39"/>
                  <a:pt x="2" y="42"/>
                  <a:pt x="3" y="45"/>
                </a:cubicBezTo>
                <a:cubicBezTo>
                  <a:pt x="75" y="45"/>
                  <a:pt x="75" y="45"/>
                  <a:pt x="75" y="45"/>
                </a:cubicBezTo>
                <a:cubicBezTo>
                  <a:pt x="30" y="110"/>
                  <a:pt x="30" y="110"/>
                  <a:pt x="30" y="110"/>
                </a:cubicBezTo>
                <a:cubicBezTo>
                  <a:pt x="9" y="110"/>
                  <a:pt x="9" y="110"/>
                  <a:pt x="9" y="110"/>
                </a:cubicBezTo>
                <a:cubicBezTo>
                  <a:pt x="9" y="113"/>
                  <a:pt x="9" y="117"/>
                  <a:pt x="8" y="120"/>
                </a:cubicBezTo>
                <a:cubicBezTo>
                  <a:pt x="33" y="120"/>
                  <a:pt x="33" y="120"/>
                  <a:pt x="33" y="120"/>
                </a:cubicBezTo>
                <a:cubicBezTo>
                  <a:pt x="34" y="120"/>
                  <a:pt x="36" y="119"/>
                  <a:pt x="37" y="118"/>
                </a:cubicBezTo>
                <a:cubicBezTo>
                  <a:pt x="83" y="50"/>
                  <a:pt x="83" y="50"/>
                  <a:pt x="83" y="50"/>
                </a:cubicBezTo>
                <a:cubicBezTo>
                  <a:pt x="115" y="117"/>
                  <a:pt x="115" y="117"/>
                  <a:pt x="115" y="117"/>
                </a:cubicBezTo>
                <a:cubicBezTo>
                  <a:pt x="116" y="119"/>
                  <a:pt x="117" y="120"/>
                  <a:pt x="119" y="1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7" name="Freeform 41"/>
          <p:cNvSpPr/>
          <p:nvPr/>
        </p:nvSpPr>
        <p:spPr bwMode="auto">
          <a:xfrm>
            <a:off x="7170261" y="4573588"/>
            <a:ext cx="184150" cy="361950"/>
          </a:xfrm>
          <a:custGeom>
            <a:avLst/>
            <a:gdLst>
              <a:gd name="T0" fmla="*/ 2147483647 w 99"/>
              <a:gd name="T1" fmla="*/ 2147483647 h 194"/>
              <a:gd name="T2" fmla="*/ 2147483647 w 99"/>
              <a:gd name="T3" fmla="*/ 2147483647 h 194"/>
              <a:gd name="T4" fmla="*/ 2147483647 w 99"/>
              <a:gd name="T5" fmla="*/ 2147483647 h 194"/>
              <a:gd name="T6" fmla="*/ 2147483647 w 99"/>
              <a:gd name="T7" fmla="*/ 2147483647 h 194"/>
              <a:gd name="T8" fmla="*/ 2147483647 w 99"/>
              <a:gd name="T9" fmla="*/ 2147483647 h 194"/>
              <a:gd name="T10" fmla="*/ 2147483647 w 99"/>
              <a:gd name="T11" fmla="*/ 2147483647 h 194"/>
              <a:gd name="T12" fmla="*/ 2147483647 w 99"/>
              <a:gd name="T13" fmla="*/ 2147483647 h 194"/>
              <a:gd name="T14" fmla="*/ 2147483647 w 99"/>
              <a:gd name="T15" fmla="*/ 2147483647 h 194"/>
              <a:gd name="T16" fmla="*/ 2147483647 w 99"/>
              <a:gd name="T17" fmla="*/ 2147483647 h 194"/>
              <a:gd name="T18" fmla="*/ 2147483647 w 99"/>
              <a:gd name="T19" fmla="*/ 2147483647 h 194"/>
              <a:gd name="T20" fmla="*/ 2147483647 w 99"/>
              <a:gd name="T21" fmla="*/ 2147483647 h 194"/>
              <a:gd name="T22" fmla="*/ 2147483647 w 99"/>
              <a:gd name="T23" fmla="*/ 2147483647 h 194"/>
              <a:gd name="T24" fmla="*/ 2147483647 w 99"/>
              <a:gd name="T25" fmla="*/ 2147483647 h 194"/>
              <a:gd name="T26" fmla="*/ 2147483647 w 99"/>
              <a:gd name="T27" fmla="*/ 2147483647 h 194"/>
              <a:gd name="T28" fmla="*/ 2147483647 w 99"/>
              <a:gd name="T29" fmla="*/ 2147483647 h 194"/>
              <a:gd name="T30" fmla="*/ 2147483647 w 99"/>
              <a:gd name="T31" fmla="*/ 2147483647 h 194"/>
              <a:gd name="T32" fmla="*/ 2147483647 w 99"/>
              <a:gd name="T33" fmla="*/ 2147483647 h 194"/>
              <a:gd name="T34" fmla="*/ 2147483647 w 99"/>
              <a:gd name="T35" fmla="*/ 2147483647 h 194"/>
              <a:gd name="T36" fmla="*/ 2147483647 w 99"/>
              <a:gd name="T37" fmla="*/ 2147483647 h 194"/>
              <a:gd name="T38" fmla="*/ 2147483647 w 99"/>
              <a:gd name="T39" fmla="*/ 2147483647 h 194"/>
              <a:gd name="T40" fmla="*/ 2147483647 w 99"/>
              <a:gd name="T41" fmla="*/ 2147483647 h 194"/>
              <a:gd name="T42" fmla="*/ 2147483647 w 99"/>
              <a:gd name="T43" fmla="*/ 2147483647 h 194"/>
              <a:gd name="T44" fmla="*/ 2147483647 w 99"/>
              <a:gd name="T45" fmla="*/ 2147483647 h 1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9"/>
              <a:gd name="T70" fmla="*/ 0 h 194"/>
              <a:gd name="T71" fmla="*/ 99 w 99"/>
              <a:gd name="T72" fmla="*/ 194 h 1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9" h="194">
                <a:moveTo>
                  <a:pt x="56" y="143"/>
                </a:moveTo>
                <a:cubicBezTo>
                  <a:pt x="56" y="119"/>
                  <a:pt x="50" y="99"/>
                  <a:pt x="44" y="85"/>
                </a:cubicBezTo>
                <a:cubicBezTo>
                  <a:pt x="43" y="82"/>
                  <a:pt x="42" y="80"/>
                  <a:pt x="41" y="77"/>
                </a:cubicBezTo>
                <a:cubicBezTo>
                  <a:pt x="52" y="65"/>
                  <a:pt x="67" y="55"/>
                  <a:pt x="80" y="47"/>
                </a:cubicBezTo>
                <a:cubicBezTo>
                  <a:pt x="72" y="38"/>
                  <a:pt x="67" y="31"/>
                  <a:pt x="66" y="29"/>
                </a:cubicBezTo>
                <a:cubicBezTo>
                  <a:pt x="65" y="26"/>
                  <a:pt x="64" y="23"/>
                  <a:pt x="65" y="20"/>
                </a:cubicBezTo>
                <a:cubicBezTo>
                  <a:pt x="66" y="17"/>
                  <a:pt x="68" y="14"/>
                  <a:pt x="71" y="13"/>
                </a:cubicBezTo>
                <a:cubicBezTo>
                  <a:pt x="73" y="12"/>
                  <a:pt x="75" y="11"/>
                  <a:pt x="77" y="11"/>
                </a:cubicBezTo>
                <a:cubicBezTo>
                  <a:pt x="81" y="11"/>
                  <a:pt x="85" y="14"/>
                  <a:pt x="87" y="17"/>
                </a:cubicBezTo>
                <a:cubicBezTo>
                  <a:pt x="88" y="18"/>
                  <a:pt x="88" y="18"/>
                  <a:pt x="88" y="18"/>
                </a:cubicBezTo>
                <a:cubicBezTo>
                  <a:pt x="88" y="18"/>
                  <a:pt x="88" y="18"/>
                  <a:pt x="88" y="19"/>
                </a:cubicBezTo>
                <a:cubicBezTo>
                  <a:pt x="89" y="20"/>
                  <a:pt x="90" y="21"/>
                  <a:pt x="91" y="23"/>
                </a:cubicBezTo>
                <a:cubicBezTo>
                  <a:pt x="93" y="25"/>
                  <a:pt x="94" y="28"/>
                  <a:pt x="97" y="30"/>
                </a:cubicBezTo>
                <a:cubicBezTo>
                  <a:pt x="99" y="25"/>
                  <a:pt x="99" y="20"/>
                  <a:pt x="97" y="16"/>
                </a:cubicBezTo>
                <a:cubicBezTo>
                  <a:pt x="91" y="7"/>
                  <a:pt x="77" y="0"/>
                  <a:pt x="60" y="8"/>
                </a:cubicBezTo>
                <a:cubicBezTo>
                  <a:pt x="37" y="19"/>
                  <a:pt x="25" y="29"/>
                  <a:pt x="8" y="50"/>
                </a:cubicBezTo>
                <a:cubicBezTo>
                  <a:pt x="0" y="61"/>
                  <a:pt x="8" y="81"/>
                  <a:pt x="11" y="86"/>
                </a:cubicBezTo>
                <a:cubicBezTo>
                  <a:pt x="17" y="94"/>
                  <a:pt x="26" y="114"/>
                  <a:pt x="26" y="143"/>
                </a:cubicBezTo>
                <a:cubicBezTo>
                  <a:pt x="26" y="153"/>
                  <a:pt x="25" y="164"/>
                  <a:pt x="22" y="175"/>
                </a:cubicBezTo>
                <a:cubicBezTo>
                  <a:pt x="20" y="183"/>
                  <a:pt x="25" y="191"/>
                  <a:pt x="34" y="193"/>
                </a:cubicBezTo>
                <a:cubicBezTo>
                  <a:pt x="35" y="193"/>
                  <a:pt x="36" y="194"/>
                  <a:pt x="37" y="194"/>
                </a:cubicBezTo>
                <a:cubicBezTo>
                  <a:pt x="44" y="194"/>
                  <a:pt x="50" y="189"/>
                  <a:pt x="51" y="182"/>
                </a:cubicBezTo>
                <a:cubicBezTo>
                  <a:pt x="55" y="168"/>
                  <a:pt x="56" y="155"/>
                  <a:pt x="56" y="14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408" name="Freeform 42"/>
          <p:cNvSpPr/>
          <p:nvPr/>
        </p:nvSpPr>
        <p:spPr bwMode="auto">
          <a:xfrm>
            <a:off x="7292499" y="4595813"/>
            <a:ext cx="174625" cy="128587"/>
          </a:xfrm>
          <a:custGeom>
            <a:avLst/>
            <a:gdLst>
              <a:gd name="T0" fmla="*/ 2147483647 w 93"/>
              <a:gd name="T1" fmla="*/ 2147483647 h 69"/>
              <a:gd name="T2" fmla="*/ 2147483647 w 93"/>
              <a:gd name="T3" fmla="*/ 2147483647 h 69"/>
              <a:gd name="T4" fmla="*/ 2147483647 w 93"/>
              <a:gd name="T5" fmla="*/ 2147483647 h 69"/>
              <a:gd name="T6" fmla="*/ 2147483647 w 93"/>
              <a:gd name="T7" fmla="*/ 2147483647 h 69"/>
              <a:gd name="T8" fmla="*/ 2147483647 w 93"/>
              <a:gd name="T9" fmla="*/ 2147483647 h 69"/>
              <a:gd name="T10" fmla="*/ 2147483647 w 93"/>
              <a:gd name="T11" fmla="*/ 2147483647 h 69"/>
              <a:gd name="T12" fmla="*/ 2147483647 w 93"/>
              <a:gd name="T13" fmla="*/ 2147483647 h 69"/>
              <a:gd name="T14" fmla="*/ 2147483647 w 93"/>
              <a:gd name="T15" fmla="*/ 2147483647 h 69"/>
              <a:gd name="T16" fmla="*/ 2147483647 w 93"/>
              <a:gd name="T17" fmla="*/ 2147483647 h 69"/>
              <a:gd name="T18" fmla="*/ 2147483647 w 93"/>
              <a:gd name="T19" fmla="*/ 2147483647 h 69"/>
              <a:gd name="T20" fmla="*/ 2147483647 w 93"/>
              <a:gd name="T21" fmla="*/ 2147483647 h 69"/>
              <a:gd name="T22" fmla="*/ 2147483647 w 93"/>
              <a:gd name="T23" fmla="*/ 2147483647 h 69"/>
              <a:gd name="T24" fmla="*/ 2147483647 w 93"/>
              <a:gd name="T25" fmla="*/ 2147483647 h 69"/>
              <a:gd name="T26" fmla="*/ 2147483647 w 93"/>
              <a:gd name="T27" fmla="*/ 2147483647 h 69"/>
              <a:gd name="T28" fmla="*/ 2147483647 w 93"/>
              <a:gd name="T29" fmla="*/ 2147483647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3"/>
              <a:gd name="T46" fmla="*/ 0 h 69"/>
              <a:gd name="T47" fmla="*/ 93 w 93"/>
              <a:gd name="T48" fmla="*/ 69 h 6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3" h="69">
                <a:moveTo>
                  <a:pt x="23" y="12"/>
                </a:moveTo>
                <a:cubicBezTo>
                  <a:pt x="22" y="11"/>
                  <a:pt x="21" y="9"/>
                  <a:pt x="20" y="8"/>
                </a:cubicBezTo>
                <a:cubicBezTo>
                  <a:pt x="20" y="7"/>
                  <a:pt x="20" y="7"/>
                  <a:pt x="19" y="7"/>
                </a:cubicBezTo>
                <a:cubicBezTo>
                  <a:pt x="19" y="7"/>
                  <a:pt x="19" y="7"/>
                  <a:pt x="19" y="7"/>
                </a:cubicBezTo>
                <a:cubicBezTo>
                  <a:pt x="19" y="7"/>
                  <a:pt x="19" y="7"/>
                  <a:pt x="19" y="7"/>
                </a:cubicBezTo>
                <a:cubicBezTo>
                  <a:pt x="17" y="2"/>
                  <a:pt x="11" y="0"/>
                  <a:pt x="6" y="3"/>
                </a:cubicBezTo>
                <a:cubicBezTo>
                  <a:pt x="2" y="5"/>
                  <a:pt x="0" y="11"/>
                  <a:pt x="2" y="16"/>
                </a:cubicBezTo>
                <a:cubicBezTo>
                  <a:pt x="2" y="16"/>
                  <a:pt x="2" y="16"/>
                  <a:pt x="2" y="16"/>
                </a:cubicBezTo>
                <a:cubicBezTo>
                  <a:pt x="3" y="16"/>
                  <a:pt x="9" y="28"/>
                  <a:pt x="22" y="40"/>
                </a:cubicBezTo>
                <a:cubicBezTo>
                  <a:pt x="35" y="53"/>
                  <a:pt x="55" y="66"/>
                  <a:pt x="82" y="69"/>
                </a:cubicBezTo>
                <a:cubicBezTo>
                  <a:pt x="83" y="69"/>
                  <a:pt x="83" y="69"/>
                  <a:pt x="83" y="69"/>
                </a:cubicBezTo>
                <a:cubicBezTo>
                  <a:pt x="88" y="69"/>
                  <a:pt x="92" y="65"/>
                  <a:pt x="93" y="60"/>
                </a:cubicBezTo>
                <a:cubicBezTo>
                  <a:pt x="93" y="55"/>
                  <a:pt x="89" y="50"/>
                  <a:pt x="84" y="49"/>
                </a:cubicBezTo>
                <a:cubicBezTo>
                  <a:pt x="63" y="48"/>
                  <a:pt x="46" y="37"/>
                  <a:pt x="35" y="26"/>
                </a:cubicBezTo>
                <a:cubicBezTo>
                  <a:pt x="30" y="21"/>
                  <a:pt x="26" y="16"/>
                  <a:pt x="23"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物业</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15376" name="TextBox 13"/>
          <p:cNvSpPr txBox="1">
            <a:spLocks noChangeArrowheads="1"/>
          </p:cNvSpPr>
          <p:nvPr/>
        </p:nvSpPr>
        <p:spPr bwMode="auto">
          <a:xfrm>
            <a:off x="2185511" y="5380038"/>
            <a:ext cx="23383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志愿者</a:t>
            </a:r>
          </a:p>
        </p:txBody>
      </p:sp>
      <p:sp>
        <p:nvSpPr>
          <p:cNvPr id="15380" name="TextBox 13"/>
          <p:cNvSpPr txBox="1">
            <a:spLocks noChangeArrowheads="1"/>
          </p:cNvSpPr>
          <p:nvPr/>
        </p:nvSpPr>
        <p:spPr bwMode="auto">
          <a:xfrm>
            <a:off x="2222024" y="1885950"/>
            <a:ext cx="2338387" cy="30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2000" b="1">
                <a:solidFill>
                  <a:schemeClr val="bg1"/>
                </a:solidFill>
                <a:ea typeface="微软雅黑" panose="020B0503020204020204" charset="-122"/>
                <a:sym typeface="Arial" panose="020B0604020202020204" pitchFamily="34" charset="0"/>
              </a:rPr>
              <a:t>信用</a:t>
            </a:r>
            <a:r>
              <a:rPr lang="en-US" altLang="zh-CN" sz="2000" b="1">
                <a:solidFill>
                  <a:schemeClr val="bg1"/>
                </a:solidFill>
                <a:ea typeface="微软雅黑" panose="020B0503020204020204" charset="-122"/>
                <a:sym typeface="Arial" panose="020B0604020202020204" pitchFamily="34" charset="0"/>
              </a:rPr>
              <a:t>@</a:t>
            </a:r>
            <a:r>
              <a:rPr lang="zh-CN" altLang="en-US" sz="2000" b="1">
                <a:solidFill>
                  <a:schemeClr val="bg1"/>
                </a:solidFill>
                <a:ea typeface="微软雅黑" panose="020B0503020204020204" charset="-122"/>
                <a:sym typeface="Arial" panose="020B0604020202020204" pitchFamily="34" charset="0"/>
              </a:rPr>
              <a:t>物业</a:t>
            </a:r>
          </a:p>
        </p:txBody>
      </p:sp>
      <p:sp>
        <p:nvSpPr>
          <p:cNvPr id="16388" name="Rounded Rectangle 29"/>
          <p:cNvSpPr>
            <a:spLocks noChangeArrowheads="1"/>
          </p:cNvSpPr>
          <p:nvPr/>
        </p:nvSpPr>
        <p:spPr bwMode="auto">
          <a:xfrm>
            <a:off x="1828800" y="1905000"/>
            <a:ext cx="2032000" cy="3048000"/>
          </a:xfrm>
          <a:prstGeom prst="roundRect">
            <a:avLst>
              <a:gd name="adj" fmla="val 16667"/>
            </a:avLst>
          </a:prstGeom>
          <a:solidFill>
            <a:srgbClr val="D9D9D9"/>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89" name="Rounded Rectangle 30"/>
          <p:cNvSpPr>
            <a:spLocks noChangeArrowheads="1"/>
          </p:cNvSpPr>
          <p:nvPr/>
        </p:nvSpPr>
        <p:spPr bwMode="auto">
          <a:xfrm>
            <a:off x="3995738" y="1905000"/>
            <a:ext cx="2032000" cy="3048000"/>
          </a:xfrm>
          <a:prstGeom prst="roundRect">
            <a:avLst>
              <a:gd name="adj" fmla="val 16667"/>
            </a:avLst>
          </a:prstGeom>
          <a:solidFill>
            <a:srgbClr val="D9D9D9"/>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0" name="Rounded Rectangle 31"/>
          <p:cNvSpPr>
            <a:spLocks noChangeArrowheads="1"/>
          </p:cNvSpPr>
          <p:nvPr/>
        </p:nvSpPr>
        <p:spPr bwMode="auto">
          <a:xfrm>
            <a:off x="6164263" y="1905000"/>
            <a:ext cx="2032000" cy="3048000"/>
          </a:xfrm>
          <a:prstGeom prst="roundRect">
            <a:avLst>
              <a:gd name="adj" fmla="val 16667"/>
            </a:avLst>
          </a:prstGeom>
          <a:solidFill>
            <a:srgbClr val="D9D9D9"/>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1" name="Rounded Rectangle 32"/>
          <p:cNvSpPr>
            <a:spLocks noChangeArrowheads="1"/>
          </p:cNvSpPr>
          <p:nvPr/>
        </p:nvSpPr>
        <p:spPr bwMode="auto">
          <a:xfrm>
            <a:off x="8331200" y="1905000"/>
            <a:ext cx="2032000" cy="3048000"/>
          </a:xfrm>
          <a:prstGeom prst="roundRect">
            <a:avLst>
              <a:gd name="adj" fmla="val 16667"/>
            </a:avLst>
          </a:prstGeom>
          <a:solidFill>
            <a:srgbClr val="D9D9D9"/>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2" name="Rounded Rectangle 9"/>
          <p:cNvSpPr>
            <a:spLocks noChangeArrowheads="1"/>
          </p:cNvSpPr>
          <p:nvPr/>
        </p:nvSpPr>
        <p:spPr bwMode="auto">
          <a:xfrm>
            <a:off x="1955800" y="2032000"/>
            <a:ext cx="2032000" cy="3048000"/>
          </a:xfrm>
          <a:prstGeom prst="roundRect">
            <a:avLst>
              <a:gd name="adj" fmla="val 16667"/>
            </a:avLst>
          </a:pr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3" name="Rounded Rectangle 10"/>
          <p:cNvSpPr>
            <a:spLocks noChangeArrowheads="1"/>
          </p:cNvSpPr>
          <p:nvPr/>
        </p:nvSpPr>
        <p:spPr bwMode="auto">
          <a:xfrm>
            <a:off x="4122738" y="2032000"/>
            <a:ext cx="2032000" cy="3048000"/>
          </a:xfrm>
          <a:prstGeom prst="roundRect">
            <a:avLst>
              <a:gd name="adj" fmla="val 16667"/>
            </a:avLst>
          </a:pr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4" name="Rounded Rectangle 11"/>
          <p:cNvSpPr>
            <a:spLocks noChangeArrowheads="1"/>
          </p:cNvSpPr>
          <p:nvPr/>
        </p:nvSpPr>
        <p:spPr bwMode="auto">
          <a:xfrm>
            <a:off x="6291263" y="2032000"/>
            <a:ext cx="2032000" cy="3048000"/>
          </a:xfrm>
          <a:prstGeom prst="roundRect">
            <a:avLst>
              <a:gd name="adj" fmla="val 16667"/>
            </a:avLst>
          </a:pr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5" name="Rounded Rectangle 12"/>
          <p:cNvSpPr>
            <a:spLocks noChangeArrowheads="1"/>
          </p:cNvSpPr>
          <p:nvPr/>
        </p:nvSpPr>
        <p:spPr bwMode="auto">
          <a:xfrm>
            <a:off x="8458200" y="2032000"/>
            <a:ext cx="2032000" cy="3048000"/>
          </a:xfrm>
          <a:prstGeom prst="roundRect">
            <a:avLst>
              <a:gd name="adj" fmla="val 16667"/>
            </a:avLst>
          </a:pr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en-US" altLang="zh-CN" sz="2400">
              <a:solidFill>
                <a:srgbClr val="FFFFFF"/>
              </a:solidFill>
              <a:latin typeface="Calibri" panose="020F0502020204030204" pitchFamily="34" charset="0"/>
              <a:ea typeface="宋体" panose="02010600030101010101" pitchFamily="2" charset="-122"/>
            </a:endParaRPr>
          </a:p>
        </p:txBody>
      </p:sp>
      <p:sp>
        <p:nvSpPr>
          <p:cNvPr id="16396" name="Freeform 6"/>
          <p:cNvSpPr>
            <a:spLocks noEditPoints="1"/>
          </p:cNvSpPr>
          <p:nvPr/>
        </p:nvSpPr>
        <p:spPr bwMode="auto">
          <a:xfrm>
            <a:off x="6986588" y="2306637"/>
            <a:ext cx="423862" cy="517525"/>
          </a:xfrm>
          <a:custGeom>
            <a:avLst/>
            <a:gdLst>
              <a:gd name="T0" fmla="*/ 2147483647 w 781"/>
              <a:gd name="T1" fmla="*/ 2147483647 h 953"/>
              <a:gd name="T2" fmla="*/ 2147483647 w 781"/>
              <a:gd name="T3" fmla="*/ 2147483647 h 953"/>
              <a:gd name="T4" fmla="*/ 2147483647 w 781"/>
              <a:gd name="T5" fmla="*/ 2147483647 h 953"/>
              <a:gd name="T6" fmla="*/ 2147483647 w 781"/>
              <a:gd name="T7" fmla="*/ 2147483647 h 953"/>
              <a:gd name="T8" fmla="*/ 2147483647 w 781"/>
              <a:gd name="T9" fmla="*/ 2147483647 h 953"/>
              <a:gd name="T10" fmla="*/ 2147483647 w 781"/>
              <a:gd name="T11" fmla="*/ 2147483647 h 953"/>
              <a:gd name="T12" fmla="*/ 2147483647 w 781"/>
              <a:gd name="T13" fmla="*/ 2147483647 h 953"/>
              <a:gd name="T14" fmla="*/ 2147483647 w 781"/>
              <a:gd name="T15" fmla="*/ 2147483647 h 953"/>
              <a:gd name="T16" fmla="*/ 2147483647 w 781"/>
              <a:gd name="T17" fmla="*/ 2147483647 h 953"/>
              <a:gd name="T18" fmla="*/ 2147483647 w 781"/>
              <a:gd name="T19" fmla="*/ 2147483647 h 953"/>
              <a:gd name="T20" fmla="*/ 2147483647 w 781"/>
              <a:gd name="T21" fmla="*/ 2147483647 h 953"/>
              <a:gd name="T22" fmla="*/ 2147483647 w 781"/>
              <a:gd name="T23" fmla="*/ 2147483647 h 953"/>
              <a:gd name="T24" fmla="*/ 2147483647 w 781"/>
              <a:gd name="T25" fmla="*/ 2147483647 h 953"/>
              <a:gd name="T26" fmla="*/ 2147483647 w 781"/>
              <a:gd name="T27" fmla="*/ 2147483647 h 953"/>
              <a:gd name="T28" fmla="*/ 2147483647 w 781"/>
              <a:gd name="T29" fmla="*/ 2147483647 h 953"/>
              <a:gd name="T30" fmla="*/ 2147483647 w 781"/>
              <a:gd name="T31" fmla="*/ 2147483647 h 953"/>
              <a:gd name="T32" fmla="*/ 2147483647 w 781"/>
              <a:gd name="T33" fmla="*/ 2147483647 h 953"/>
              <a:gd name="T34" fmla="*/ 2147483647 w 781"/>
              <a:gd name="T35" fmla="*/ 2147483647 h 953"/>
              <a:gd name="T36" fmla="*/ 2147483647 w 781"/>
              <a:gd name="T37" fmla="*/ 2147483647 h 953"/>
              <a:gd name="T38" fmla="*/ 2147483647 w 781"/>
              <a:gd name="T39" fmla="*/ 2147483647 h 953"/>
              <a:gd name="T40" fmla="*/ 2147483647 w 781"/>
              <a:gd name="T41" fmla="*/ 2147483647 h 953"/>
              <a:gd name="T42" fmla="*/ 2147483647 w 781"/>
              <a:gd name="T43" fmla="*/ 2147483647 h 953"/>
              <a:gd name="T44" fmla="*/ 2147483647 w 781"/>
              <a:gd name="T45" fmla="*/ 2147483647 h 953"/>
              <a:gd name="T46" fmla="*/ 2147483647 w 781"/>
              <a:gd name="T47" fmla="*/ 2147483647 h 953"/>
              <a:gd name="T48" fmla="*/ 2147483647 w 781"/>
              <a:gd name="T49" fmla="*/ 2147483647 h 953"/>
              <a:gd name="T50" fmla="*/ 2147483647 w 781"/>
              <a:gd name="T51" fmla="*/ 2147483647 h 953"/>
              <a:gd name="T52" fmla="*/ 2147483647 w 781"/>
              <a:gd name="T53" fmla="*/ 2147483647 h 953"/>
              <a:gd name="T54" fmla="*/ 2147483647 w 781"/>
              <a:gd name="T55" fmla="*/ 2147483647 h 953"/>
              <a:gd name="T56" fmla="*/ 2147483647 w 781"/>
              <a:gd name="T57" fmla="*/ 2147483647 h 953"/>
              <a:gd name="T58" fmla="*/ 2147483647 w 781"/>
              <a:gd name="T59" fmla="*/ 2147483647 h 953"/>
              <a:gd name="T60" fmla="*/ 2147483647 w 781"/>
              <a:gd name="T61" fmla="*/ 2147483647 h 953"/>
              <a:gd name="T62" fmla="*/ 2147483647 w 781"/>
              <a:gd name="T63" fmla="*/ 2147483647 h 953"/>
              <a:gd name="T64" fmla="*/ 2147483647 w 781"/>
              <a:gd name="T65" fmla="*/ 2147483647 h 953"/>
              <a:gd name="T66" fmla="*/ 2147483647 w 781"/>
              <a:gd name="T67" fmla="*/ 2147483647 h 953"/>
              <a:gd name="T68" fmla="*/ 2147483647 w 781"/>
              <a:gd name="T69" fmla="*/ 2147483647 h 953"/>
              <a:gd name="T70" fmla="*/ 2147483647 w 781"/>
              <a:gd name="T71" fmla="*/ 2147483647 h 953"/>
              <a:gd name="T72" fmla="*/ 2147483647 w 781"/>
              <a:gd name="T73" fmla="*/ 2147483647 h 953"/>
              <a:gd name="T74" fmla="*/ 2147483647 w 781"/>
              <a:gd name="T75" fmla="*/ 2147483647 h 953"/>
              <a:gd name="T76" fmla="*/ 2147483647 w 781"/>
              <a:gd name="T77" fmla="*/ 2147483647 h 953"/>
              <a:gd name="T78" fmla="*/ 2147483647 w 781"/>
              <a:gd name="T79" fmla="*/ 2147483647 h 953"/>
              <a:gd name="T80" fmla="*/ 2147483647 w 781"/>
              <a:gd name="T81" fmla="*/ 2147483647 h 953"/>
              <a:gd name="T82" fmla="*/ 2147483647 w 781"/>
              <a:gd name="T83" fmla="*/ 2147483647 h 953"/>
              <a:gd name="T84" fmla="*/ 2147483647 w 781"/>
              <a:gd name="T85" fmla="*/ 2147483647 h 953"/>
              <a:gd name="T86" fmla="*/ 2147483647 w 781"/>
              <a:gd name="T87" fmla="*/ 2147483647 h 953"/>
              <a:gd name="T88" fmla="*/ 2147483647 w 781"/>
              <a:gd name="T89" fmla="*/ 2147483647 h 953"/>
              <a:gd name="T90" fmla="*/ 2147483647 w 781"/>
              <a:gd name="T91" fmla="*/ 2147483647 h 953"/>
              <a:gd name="T92" fmla="*/ 2147483647 w 781"/>
              <a:gd name="T93" fmla="*/ 2147483647 h 953"/>
              <a:gd name="T94" fmla="*/ 2147483647 w 781"/>
              <a:gd name="T95" fmla="*/ 2147483647 h 953"/>
              <a:gd name="T96" fmla="*/ 2147483647 w 781"/>
              <a:gd name="T97" fmla="*/ 2147483647 h 953"/>
              <a:gd name="T98" fmla="*/ 2147483647 w 781"/>
              <a:gd name="T99" fmla="*/ 2147483647 h 953"/>
              <a:gd name="T100" fmla="*/ 2147483647 w 781"/>
              <a:gd name="T101" fmla="*/ 0 h 953"/>
              <a:gd name="T102" fmla="*/ 2147483647 w 781"/>
              <a:gd name="T103" fmla="*/ 0 h 953"/>
              <a:gd name="T104" fmla="*/ 2147483647 w 781"/>
              <a:gd name="T105" fmla="*/ 2147483647 h 953"/>
              <a:gd name="T106" fmla="*/ 0 w 781"/>
              <a:gd name="T107" fmla="*/ 2147483647 h 953"/>
              <a:gd name="T108" fmla="*/ 2147483647 w 781"/>
              <a:gd name="T109" fmla="*/ 2147483647 h 953"/>
              <a:gd name="T110" fmla="*/ 2147483647 w 781"/>
              <a:gd name="T111" fmla="*/ 0 h 9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81"/>
              <a:gd name="T169" fmla="*/ 0 h 953"/>
              <a:gd name="T170" fmla="*/ 781 w 781"/>
              <a:gd name="T171" fmla="*/ 953 h 95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81" h="953">
                <a:moveTo>
                  <a:pt x="116" y="785"/>
                </a:moveTo>
                <a:lnTo>
                  <a:pt x="367" y="785"/>
                </a:lnTo>
                <a:lnTo>
                  <a:pt x="367" y="839"/>
                </a:lnTo>
                <a:lnTo>
                  <a:pt x="116" y="839"/>
                </a:lnTo>
                <a:lnTo>
                  <a:pt x="116" y="785"/>
                </a:lnTo>
                <a:close/>
                <a:moveTo>
                  <a:pt x="116" y="698"/>
                </a:moveTo>
                <a:lnTo>
                  <a:pt x="367" y="698"/>
                </a:lnTo>
                <a:lnTo>
                  <a:pt x="367" y="752"/>
                </a:lnTo>
                <a:lnTo>
                  <a:pt x="116" y="752"/>
                </a:lnTo>
                <a:lnTo>
                  <a:pt x="116" y="698"/>
                </a:lnTo>
                <a:close/>
                <a:moveTo>
                  <a:pt x="116" y="605"/>
                </a:moveTo>
                <a:lnTo>
                  <a:pt x="367" y="605"/>
                </a:lnTo>
                <a:lnTo>
                  <a:pt x="367" y="659"/>
                </a:lnTo>
                <a:lnTo>
                  <a:pt x="116" y="659"/>
                </a:lnTo>
                <a:lnTo>
                  <a:pt x="116" y="605"/>
                </a:lnTo>
                <a:close/>
                <a:moveTo>
                  <a:pt x="116" y="523"/>
                </a:moveTo>
                <a:lnTo>
                  <a:pt x="367" y="523"/>
                </a:lnTo>
                <a:lnTo>
                  <a:pt x="367" y="576"/>
                </a:lnTo>
                <a:lnTo>
                  <a:pt x="116" y="576"/>
                </a:lnTo>
                <a:lnTo>
                  <a:pt x="116" y="523"/>
                </a:lnTo>
                <a:close/>
                <a:moveTo>
                  <a:pt x="116" y="434"/>
                </a:moveTo>
                <a:lnTo>
                  <a:pt x="367" y="434"/>
                </a:lnTo>
                <a:lnTo>
                  <a:pt x="367" y="488"/>
                </a:lnTo>
                <a:lnTo>
                  <a:pt x="116" y="488"/>
                </a:lnTo>
                <a:lnTo>
                  <a:pt x="116" y="434"/>
                </a:lnTo>
                <a:close/>
                <a:moveTo>
                  <a:pt x="533" y="169"/>
                </a:moveTo>
                <a:lnTo>
                  <a:pt x="641" y="169"/>
                </a:lnTo>
                <a:lnTo>
                  <a:pt x="641" y="820"/>
                </a:lnTo>
                <a:lnTo>
                  <a:pt x="533" y="820"/>
                </a:lnTo>
                <a:lnTo>
                  <a:pt x="533" y="169"/>
                </a:lnTo>
                <a:close/>
                <a:moveTo>
                  <a:pt x="271" y="67"/>
                </a:moveTo>
                <a:lnTo>
                  <a:pt x="281" y="106"/>
                </a:lnTo>
                <a:lnTo>
                  <a:pt x="283" y="147"/>
                </a:lnTo>
                <a:lnTo>
                  <a:pt x="278" y="190"/>
                </a:lnTo>
                <a:lnTo>
                  <a:pt x="265" y="231"/>
                </a:lnTo>
                <a:lnTo>
                  <a:pt x="243" y="272"/>
                </a:lnTo>
                <a:lnTo>
                  <a:pt x="214" y="310"/>
                </a:lnTo>
                <a:lnTo>
                  <a:pt x="178" y="345"/>
                </a:lnTo>
                <a:lnTo>
                  <a:pt x="172" y="326"/>
                </a:lnTo>
                <a:lnTo>
                  <a:pt x="162" y="306"/>
                </a:lnTo>
                <a:lnTo>
                  <a:pt x="151" y="288"/>
                </a:lnTo>
                <a:lnTo>
                  <a:pt x="135" y="271"/>
                </a:lnTo>
                <a:lnTo>
                  <a:pt x="124" y="263"/>
                </a:lnTo>
                <a:lnTo>
                  <a:pt x="108" y="253"/>
                </a:lnTo>
                <a:lnTo>
                  <a:pt x="87" y="244"/>
                </a:lnTo>
                <a:lnTo>
                  <a:pt x="57" y="274"/>
                </a:lnTo>
                <a:lnTo>
                  <a:pt x="54" y="885"/>
                </a:lnTo>
                <a:lnTo>
                  <a:pt x="723" y="885"/>
                </a:lnTo>
                <a:lnTo>
                  <a:pt x="725" y="67"/>
                </a:lnTo>
                <a:lnTo>
                  <a:pt x="271" y="67"/>
                </a:lnTo>
                <a:close/>
                <a:moveTo>
                  <a:pt x="248" y="0"/>
                </a:moveTo>
                <a:lnTo>
                  <a:pt x="781" y="0"/>
                </a:lnTo>
                <a:lnTo>
                  <a:pt x="777" y="953"/>
                </a:lnTo>
                <a:lnTo>
                  <a:pt x="0" y="953"/>
                </a:lnTo>
                <a:lnTo>
                  <a:pt x="3" y="241"/>
                </a:lnTo>
                <a:lnTo>
                  <a:pt x="248" y="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21920" tIns="60960" rIns="121920" bIns="60960"/>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6397" name="Freeform 7"/>
          <p:cNvSpPr>
            <a:spLocks noEditPoints="1"/>
          </p:cNvSpPr>
          <p:nvPr/>
        </p:nvSpPr>
        <p:spPr bwMode="auto">
          <a:xfrm>
            <a:off x="4673600" y="2200275"/>
            <a:ext cx="574675" cy="701675"/>
          </a:xfrm>
          <a:custGeom>
            <a:avLst/>
            <a:gdLst>
              <a:gd name="T0" fmla="*/ 2147483647 w 1061"/>
              <a:gd name="T1" fmla="*/ 2147483647 h 1297"/>
              <a:gd name="T2" fmla="*/ 2147483647 w 1061"/>
              <a:gd name="T3" fmla="*/ 2147483647 h 1297"/>
              <a:gd name="T4" fmla="*/ 2147483647 w 1061"/>
              <a:gd name="T5" fmla="*/ 2147483647 h 1297"/>
              <a:gd name="T6" fmla="*/ 2147483647 w 1061"/>
              <a:gd name="T7" fmla="*/ 2147483647 h 1297"/>
              <a:gd name="T8" fmla="*/ 2147483647 w 1061"/>
              <a:gd name="T9" fmla="*/ 2147483647 h 1297"/>
              <a:gd name="T10" fmla="*/ 2147483647 w 1061"/>
              <a:gd name="T11" fmla="*/ 2147483647 h 1297"/>
              <a:gd name="T12" fmla="*/ 2147483647 w 1061"/>
              <a:gd name="T13" fmla="*/ 2147483647 h 1297"/>
              <a:gd name="T14" fmla="*/ 2147483647 w 1061"/>
              <a:gd name="T15" fmla="*/ 2147483647 h 1297"/>
              <a:gd name="T16" fmla="*/ 2147483647 w 1061"/>
              <a:gd name="T17" fmla="*/ 2147483647 h 1297"/>
              <a:gd name="T18" fmla="*/ 2147483647 w 1061"/>
              <a:gd name="T19" fmla="*/ 2147483647 h 1297"/>
              <a:gd name="T20" fmla="*/ 2147483647 w 1061"/>
              <a:gd name="T21" fmla="*/ 2147483647 h 1297"/>
              <a:gd name="T22" fmla="*/ 2147483647 w 1061"/>
              <a:gd name="T23" fmla="*/ 2147483647 h 1297"/>
              <a:gd name="T24" fmla="*/ 0 w 1061"/>
              <a:gd name="T25" fmla="*/ 2147483647 h 1297"/>
              <a:gd name="T26" fmla="*/ 2147483647 w 1061"/>
              <a:gd name="T27" fmla="*/ 2147483647 h 1297"/>
              <a:gd name="T28" fmla="*/ 2147483647 w 1061"/>
              <a:gd name="T29" fmla="*/ 2147483647 h 1297"/>
              <a:gd name="T30" fmla="*/ 2147483647 w 1061"/>
              <a:gd name="T31" fmla="*/ 2147483647 h 1297"/>
              <a:gd name="T32" fmla="*/ 2147483647 w 1061"/>
              <a:gd name="T33" fmla="*/ 2147483647 h 1297"/>
              <a:gd name="T34" fmla="*/ 2147483647 w 1061"/>
              <a:gd name="T35" fmla="*/ 2147483647 h 1297"/>
              <a:gd name="T36" fmla="*/ 2147483647 w 1061"/>
              <a:gd name="T37" fmla="*/ 2147483647 h 1297"/>
              <a:gd name="T38" fmla="*/ 2147483647 w 1061"/>
              <a:gd name="T39" fmla="*/ 2147483647 h 1297"/>
              <a:gd name="T40" fmla="*/ 2147483647 w 1061"/>
              <a:gd name="T41" fmla="*/ 2147483647 h 1297"/>
              <a:gd name="T42" fmla="*/ 2147483647 w 1061"/>
              <a:gd name="T43" fmla="*/ 2147483647 h 1297"/>
              <a:gd name="T44" fmla="*/ 2147483647 w 1061"/>
              <a:gd name="T45" fmla="*/ 2147483647 h 1297"/>
              <a:gd name="T46" fmla="*/ 2147483647 w 1061"/>
              <a:gd name="T47" fmla="*/ 2147483647 h 1297"/>
              <a:gd name="T48" fmla="*/ 2147483647 w 1061"/>
              <a:gd name="T49" fmla="*/ 2147483647 h 1297"/>
              <a:gd name="T50" fmla="*/ 2147483647 w 1061"/>
              <a:gd name="T51" fmla="*/ 2147483647 h 1297"/>
              <a:gd name="T52" fmla="*/ 2147483647 w 1061"/>
              <a:gd name="T53" fmla="*/ 2147483647 h 1297"/>
              <a:gd name="T54" fmla="*/ 2147483647 w 1061"/>
              <a:gd name="T55" fmla="*/ 2147483647 h 1297"/>
              <a:gd name="T56" fmla="*/ 2147483647 w 1061"/>
              <a:gd name="T57" fmla="*/ 2147483647 h 1297"/>
              <a:gd name="T58" fmla="*/ 2147483647 w 1061"/>
              <a:gd name="T59" fmla="*/ 2147483647 h 1297"/>
              <a:gd name="T60" fmla="*/ 2147483647 w 1061"/>
              <a:gd name="T61" fmla="*/ 2147483647 h 1297"/>
              <a:gd name="T62" fmla="*/ 2147483647 w 1061"/>
              <a:gd name="T63" fmla="*/ 2147483647 h 1297"/>
              <a:gd name="T64" fmla="*/ 2147483647 w 1061"/>
              <a:gd name="T65" fmla="*/ 2147483647 h 1297"/>
              <a:gd name="T66" fmla="*/ 2147483647 w 1061"/>
              <a:gd name="T67" fmla="*/ 2147483647 h 1297"/>
              <a:gd name="T68" fmla="*/ 2147483647 w 1061"/>
              <a:gd name="T69" fmla="*/ 2147483647 h 1297"/>
              <a:gd name="T70" fmla="*/ 2147483647 w 1061"/>
              <a:gd name="T71" fmla="*/ 2147483647 h 1297"/>
              <a:gd name="T72" fmla="*/ 2147483647 w 1061"/>
              <a:gd name="T73" fmla="*/ 2147483647 h 1297"/>
              <a:gd name="T74" fmla="*/ 2147483647 w 1061"/>
              <a:gd name="T75" fmla="*/ 2147483647 h 1297"/>
              <a:gd name="T76" fmla="*/ 2147483647 w 1061"/>
              <a:gd name="T77" fmla="*/ 2147483647 h 1297"/>
              <a:gd name="T78" fmla="*/ 2147483647 w 1061"/>
              <a:gd name="T79" fmla="*/ 2147483647 h 1297"/>
              <a:gd name="T80" fmla="*/ 2147483647 w 1061"/>
              <a:gd name="T81" fmla="*/ 2147483647 h 1297"/>
              <a:gd name="T82" fmla="*/ 2147483647 w 1061"/>
              <a:gd name="T83" fmla="*/ 2147483647 h 1297"/>
              <a:gd name="T84" fmla="*/ 2147483647 w 1061"/>
              <a:gd name="T85" fmla="*/ 2147483647 h 1297"/>
              <a:gd name="T86" fmla="*/ 2147483647 w 1061"/>
              <a:gd name="T87" fmla="*/ 2147483647 h 1297"/>
              <a:gd name="T88" fmla="*/ 2147483647 w 1061"/>
              <a:gd name="T89" fmla="*/ 2147483647 h 1297"/>
              <a:gd name="T90" fmla="*/ 2147483647 w 1061"/>
              <a:gd name="T91" fmla="*/ 2147483647 h 1297"/>
              <a:gd name="T92" fmla="*/ 2147483647 w 1061"/>
              <a:gd name="T93" fmla="*/ 2147483647 h 1297"/>
              <a:gd name="T94" fmla="*/ 2147483647 w 1061"/>
              <a:gd name="T95" fmla="*/ 2147483647 h 1297"/>
              <a:gd name="T96" fmla="*/ 2147483647 w 1061"/>
              <a:gd name="T97" fmla="*/ 2147483647 h 1297"/>
              <a:gd name="T98" fmla="*/ 2147483647 w 1061"/>
              <a:gd name="T99" fmla="*/ 2147483647 h 1297"/>
              <a:gd name="T100" fmla="*/ 2147483647 w 1061"/>
              <a:gd name="T101" fmla="*/ 2147483647 h 1297"/>
              <a:gd name="T102" fmla="*/ 2147483647 w 1061"/>
              <a:gd name="T103" fmla="*/ 2147483647 h 1297"/>
              <a:gd name="T104" fmla="*/ 2147483647 w 1061"/>
              <a:gd name="T105" fmla="*/ 2147483647 h 1297"/>
              <a:gd name="T106" fmla="*/ 2147483647 w 1061"/>
              <a:gd name="T107" fmla="*/ 2147483647 h 1297"/>
              <a:gd name="T108" fmla="*/ 2147483647 w 1061"/>
              <a:gd name="T109" fmla="*/ 2147483647 h 1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1"/>
              <a:gd name="T166" fmla="*/ 0 h 1297"/>
              <a:gd name="T167" fmla="*/ 1061 w 1061"/>
              <a:gd name="T168" fmla="*/ 1297 h 12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1" h="1297">
                <a:moveTo>
                  <a:pt x="235" y="1059"/>
                </a:moveTo>
                <a:lnTo>
                  <a:pt x="331" y="1059"/>
                </a:lnTo>
                <a:lnTo>
                  <a:pt x="339" y="1059"/>
                </a:lnTo>
                <a:lnTo>
                  <a:pt x="346" y="1063"/>
                </a:lnTo>
                <a:lnTo>
                  <a:pt x="350" y="1066"/>
                </a:lnTo>
                <a:lnTo>
                  <a:pt x="354" y="1071"/>
                </a:lnTo>
                <a:lnTo>
                  <a:pt x="355" y="1075"/>
                </a:lnTo>
                <a:lnTo>
                  <a:pt x="355" y="1123"/>
                </a:lnTo>
                <a:lnTo>
                  <a:pt x="354" y="1129"/>
                </a:lnTo>
                <a:lnTo>
                  <a:pt x="350" y="1134"/>
                </a:lnTo>
                <a:lnTo>
                  <a:pt x="346" y="1137"/>
                </a:lnTo>
                <a:lnTo>
                  <a:pt x="339" y="1140"/>
                </a:lnTo>
                <a:lnTo>
                  <a:pt x="331" y="1140"/>
                </a:lnTo>
                <a:lnTo>
                  <a:pt x="320" y="1140"/>
                </a:lnTo>
                <a:lnTo>
                  <a:pt x="320" y="1154"/>
                </a:lnTo>
                <a:lnTo>
                  <a:pt x="320" y="1158"/>
                </a:lnTo>
                <a:lnTo>
                  <a:pt x="317" y="1159"/>
                </a:lnTo>
                <a:lnTo>
                  <a:pt x="314" y="1161"/>
                </a:lnTo>
                <a:lnTo>
                  <a:pt x="311" y="1161"/>
                </a:lnTo>
                <a:lnTo>
                  <a:pt x="255" y="1161"/>
                </a:lnTo>
                <a:lnTo>
                  <a:pt x="252" y="1161"/>
                </a:lnTo>
                <a:lnTo>
                  <a:pt x="247" y="1159"/>
                </a:lnTo>
                <a:lnTo>
                  <a:pt x="246" y="1158"/>
                </a:lnTo>
                <a:lnTo>
                  <a:pt x="246" y="1154"/>
                </a:lnTo>
                <a:lnTo>
                  <a:pt x="246" y="1140"/>
                </a:lnTo>
                <a:lnTo>
                  <a:pt x="235" y="1140"/>
                </a:lnTo>
                <a:lnTo>
                  <a:pt x="227" y="1140"/>
                </a:lnTo>
                <a:lnTo>
                  <a:pt x="220" y="1137"/>
                </a:lnTo>
                <a:lnTo>
                  <a:pt x="216" y="1134"/>
                </a:lnTo>
                <a:lnTo>
                  <a:pt x="211" y="1129"/>
                </a:lnTo>
                <a:lnTo>
                  <a:pt x="211" y="1123"/>
                </a:lnTo>
                <a:lnTo>
                  <a:pt x="211" y="1075"/>
                </a:lnTo>
                <a:lnTo>
                  <a:pt x="211" y="1071"/>
                </a:lnTo>
                <a:lnTo>
                  <a:pt x="216" y="1066"/>
                </a:lnTo>
                <a:lnTo>
                  <a:pt x="220" y="1063"/>
                </a:lnTo>
                <a:lnTo>
                  <a:pt x="227" y="1059"/>
                </a:lnTo>
                <a:lnTo>
                  <a:pt x="235" y="1059"/>
                </a:lnTo>
                <a:close/>
                <a:moveTo>
                  <a:pt x="141" y="885"/>
                </a:moveTo>
                <a:lnTo>
                  <a:pt x="160" y="906"/>
                </a:lnTo>
                <a:lnTo>
                  <a:pt x="94" y="979"/>
                </a:lnTo>
                <a:lnTo>
                  <a:pt x="76" y="958"/>
                </a:lnTo>
                <a:lnTo>
                  <a:pt x="141" y="885"/>
                </a:lnTo>
                <a:close/>
                <a:moveTo>
                  <a:pt x="435" y="884"/>
                </a:moveTo>
                <a:lnTo>
                  <a:pt x="501" y="957"/>
                </a:lnTo>
                <a:lnTo>
                  <a:pt x="482" y="977"/>
                </a:lnTo>
                <a:lnTo>
                  <a:pt x="416" y="904"/>
                </a:lnTo>
                <a:lnTo>
                  <a:pt x="435" y="884"/>
                </a:lnTo>
                <a:close/>
                <a:moveTo>
                  <a:pt x="94" y="730"/>
                </a:moveTo>
                <a:lnTo>
                  <a:pt x="94" y="760"/>
                </a:lnTo>
                <a:lnTo>
                  <a:pt x="0" y="760"/>
                </a:lnTo>
                <a:lnTo>
                  <a:pt x="0" y="733"/>
                </a:lnTo>
                <a:lnTo>
                  <a:pt x="0" y="730"/>
                </a:lnTo>
                <a:lnTo>
                  <a:pt x="94" y="730"/>
                </a:lnTo>
                <a:close/>
                <a:moveTo>
                  <a:pt x="576" y="729"/>
                </a:moveTo>
                <a:lnTo>
                  <a:pt x="576" y="759"/>
                </a:lnTo>
                <a:lnTo>
                  <a:pt x="482" y="759"/>
                </a:lnTo>
                <a:lnTo>
                  <a:pt x="482" y="729"/>
                </a:lnTo>
                <a:lnTo>
                  <a:pt x="576" y="729"/>
                </a:lnTo>
                <a:close/>
                <a:moveTo>
                  <a:pt x="285" y="603"/>
                </a:moveTo>
                <a:lnTo>
                  <a:pt x="259" y="607"/>
                </a:lnTo>
                <a:lnTo>
                  <a:pt x="232" y="615"/>
                </a:lnTo>
                <a:lnTo>
                  <a:pt x="208" y="627"/>
                </a:lnTo>
                <a:lnTo>
                  <a:pt x="187" y="645"/>
                </a:lnTo>
                <a:lnTo>
                  <a:pt x="170" y="665"/>
                </a:lnTo>
                <a:lnTo>
                  <a:pt x="157" y="691"/>
                </a:lnTo>
                <a:lnTo>
                  <a:pt x="149" y="716"/>
                </a:lnTo>
                <a:lnTo>
                  <a:pt x="146" y="743"/>
                </a:lnTo>
                <a:lnTo>
                  <a:pt x="149" y="771"/>
                </a:lnTo>
                <a:lnTo>
                  <a:pt x="157" y="798"/>
                </a:lnTo>
                <a:lnTo>
                  <a:pt x="171" y="822"/>
                </a:lnTo>
                <a:lnTo>
                  <a:pt x="189" y="844"/>
                </a:lnTo>
                <a:lnTo>
                  <a:pt x="211" y="862"/>
                </a:lnTo>
                <a:lnTo>
                  <a:pt x="216" y="865"/>
                </a:lnTo>
                <a:lnTo>
                  <a:pt x="225" y="873"/>
                </a:lnTo>
                <a:lnTo>
                  <a:pt x="232" y="884"/>
                </a:lnTo>
                <a:lnTo>
                  <a:pt x="233" y="896"/>
                </a:lnTo>
                <a:lnTo>
                  <a:pt x="233" y="1012"/>
                </a:lnTo>
                <a:lnTo>
                  <a:pt x="333" y="1012"/>
                </a:lnTo>
                <a:lnTo>
                  <a:pt x="333" y="898"/>
                </a:lnTo>
                <a:lnTo>
                  <a:pt x="335" y="885"/>
                </a:lnTo>
                <a:lnTo>
                  <a:pt x="341" y="874"/>
                </a:lnTo>
                <a:lnTo>
                  <a:pt x="350" y="866"/>
                </a:lnTo>
                <a:lnTo>
                  <a:pt x="355" y="863"/>
                </a:lnTo>
                <a:lnTo>
                  <a:pt x="379" y="846"/>
                </a:lnTo>
                <a:lnTo>
                  <a:pt x="398" y="824"/>
                </a:lnTo>
                <a:lnTo>
                  <a:pt x="412" y="800"/>
                </a:lnTo>
                <a:lnTo>
                  <a:pt x="420" y="773"/>
                </a:lnTo>
                <a:lnTo>
                  <a:pt x="423" y="743"/>
                </a:lnTo>
                <a:lnTo>
                  <a:pt x="420" y="716"/>
                </a:lnTo>
                <a:lnTo>
                  <a:pt x="412" y="691"/>
                </a:lnTo>
                <a:lnTo>
                  <a:pt x="400" y="665"/>
                </a:lnTo>
                <a:lnTo>
                  <a:pt x="382" y="645"/>
                </a:lnTo>
                <a:lnTo>
                  <a:pt x="362" y="627"/>
                </a:lnTo>
                <a:lnTo>
                  <a:pt x="338" y="615"/>
                </a:lnTo>
                <a:lnTo>
                  <a:pt x="312" y="607"/>
                </a:lnTo>
                <a:lnTo>
                  <a:pt x="285" y="603"/>
                </a:lnTo>
                <a:close/>
                <a:moveTo>
                  <a:pt x="285" y="564"/>
                </a:moveTo>
                <a:lnTo>
                  <a:pt x="320" y="567"/>
                </a:lnTo>
                <a:lnTo>
                  <a:pt x="352" y="578"/>
                </a:lnTo>
                <a:lnTo>
                  <a:pt x="384" y="594"/>
                </a:lnTo>
                <a:lnTo>
                  <a:pt x="411" y="616"/>
                </a:lnTo>
                <a:lnTo>
                  <a:pt x="433" y="643"/>
                </a:lnTo>
                <a:lnTo>
                  <a:pt x="449" y="675"/>
                </a:lnTo>
                <a:lnTo>
                  <a:pt x="458" y="708"/>
                </a:lnTo>
                <a:lnTo>
                  <a:pt x="463" y="743"/>
                </a:lnTo>
                <a:lnTo>
                  <a:pt x="458" y="781"/>
                </a:lnTo>
                <a:lnTo>
                  <a:pt x="447" y="816"/>
                </a:lnTo>
                <a:lnTo>
                  <a:pt x="430" y="847"/>
                </a:lnTo>
                <a:lnTo>
                  <a:pt x="406" y="874"/>
                </a:lnTo>
                <a:lnTo>
                  <a:pt x="376" y="898"/>
                </a:lnTo>
                <a:lnTo>
                  <a:pt x="374" y="898"/>
                </a:lnTo>
                <a:lnTo>
                  <a:pt x="373" y="900"/>
                </a:lnTo>
                <a:lnTo>
                  <a:pt x="373" y="1018"/>
                </a:lnTo>
                <a:lnTo>
                  <a:pt x="368" y="1036"/>
                </a:lnTo>
                <a:lnTo>
                  <a:pt x="357" y="1047"/>
                </a:lnTo>
                <a:lnTo>
                  <a:pt x="341" y="1052"/>
                </a:lnTo>
                <a:lnTo>
                  <a:pt x="225" y="1052"/>
                </a:lnTo>
                <a:lnTo>
                  <a:pt x="209" y="1047"/>
                </a:lnTo>
                <a:lnTo>
                  <a:pt x="198" y="1036"/>
                </a:lnTo>
                <a:lnTo>
                  <a:pt x="193" y="1018"/>
                </a:lnTo>
                <a:lnTo>
                  <a:pt x="193" y="898"/>
                </a:lnTo>
                <a:lnTo>
                  <a:pt x="192" y="896"/>
                </a:lnTo>
                <a:lnTo>
                  <a:pt x="190" y="895"/>
                </a:lnTo>
                <a:lnTo>
                  <a:pt x="162" y="873"/>
                </a:lnTo>
                <a:lnTo>
                  <a:pt x="138" y="846"/>
                </a:lnTo>
                <a:lnTo>
                  <a:pt x="122" y="814"/>
                </a:lnTo>
                <a:lnTo>
                  <a:pt x="111" y="779"/>
                </a:lnTo>
                <a:lnTo>
                  <a:pt x="108" y="743"/>
                </a:lnTo>
                <a:lnTo>
                  <a:pt x="113" y="702"/>
                </a:lnTo>
                <a:lnTo>
                  <a:pt x="125" y="664"/>
                </a:lnTo>
                <a:lnTo>
                  <a:pt x="146" y="630"/>
                </a:lnTo>
                <a:lnTo>
                  <a:pt x="174" y="603"/>
                </a:lnTo>
                <a:lnTo>
                  <a:pt x="206" y="581"/>
                </a:lnTo>
                <a:lnTo>
                  <a:pt x="244" y="569"/>
                </a:lnTo>
                <a:lnTo>
                  <a:pt x="285" y="564"/>
                </a:lnTo>
                <a:close/>
                <a:moveTo>
                  <a:pt x="94" y="512"/>
                </a:moveTo>
                <a:lnTo>
                  <a:pt x="160" y="584"/>
                </a:lnTo>
                <a:lnTo>
                  <a:pt x="141" y="605"/>
                </a:lnTo>
                <a:lnTo>
                  <a:pt x="75" y="532"/>
                </a:lnTo>
                <a:lnTo>
                  <a:pt x="94" y="512"/>
                </a:lnTo>
                <a:close/>
                <a:moveTo>
                  <a:pt x="482" y="510"/>
                </a:moveTo>
                <a:lnTo>
                  <a:pt x="501" y="531"/>
                </a:lnTo>
                <a:lnTo>
                  <a:pt x="435" y="603"/>
                </a:lnTo>
                <a:lnTo>
                  <a:pt x="416" y="583"/>
                </a:lnTo>
                <a:lnTo>
                  <a:pt x="482" y="510"/>
                </a:lnTo>
                <a:close/>
                <a:moveTo>
                  <a:pt x="301" y="428"/>
                </a:moveTo>
                <a:lnTo>
                  <a:pt x="301" y="532"/>
                </a:lnTo>
                <a:lnTo>
                  <a:pt x="274" y="532"/>
                </a:lnTo>
                <a:lnTo>
                  <a:pt x="274" y="429"/>
                </a:lnTo>
                <a:lnTo>
                  <a:pt x="301" y="428"/>
                </a:lnTo>
                <a:close/>
                <a:moveTo>
                  <a:pt x="764" y="273"/>
                </a:moveTo>
                <a:lnTo>
                  <a:pt x="798" y="273"/>
                </a:lnTo>
                <a:lnTo>
                  <a:pt x="815" y="301"/>
                </a:lnTo>
                <a:lnTo>
                  <a:pt x="798" y="331"/>
                </a:lnTo>
                <a:lnTo>
                  <a:pt x="764" y="331"/>
                </a:lnTo>
                <a:lnTo>
                  <a:pt x="747" y="301"/>
                </a:lnTo>
                <a:lnTo>
                  <a:pt x="764" y="273"/>
                </a:lnTo>
                <a:close/>
                <a:moveTo>
                  <a:pt x="918" y="257"/>
                </a:moveTo>
                <a:lnTo>
                  <a:pt x="937" y="257"/>
                </a:lnTo>
                <a:lnTo>
                  <a:pt x="955" y="265"/>
                </a:lnTo>
                <a:lnTo>
                  <a:pt x="967" y="277"/>
                </a:lnTo>
                <a:lnTo>
                  <a:pt x="974" y="295"/>
                </a:lnTo>
                <a:lnTo>
                  <a:pt x="1061" y="743"/>
                </a:lnTo>
                <a:lnTo>
                  <a:pt x="1061" y="762"/>
                </a:lnTo>
                <a:lnTo>
                  <a:pt x="1053" y="778"/>
                </a:lnTo>
                <a:lnTo>
                  <a:pt x="1040" y="790"/>
                </a:lnTo>
                <a:lnTo>
                  <a:pt x="1023" y="798"/>
                </a:lnTo>
                <a:lnTo>
                  <a:pt x="1004" y="798"/>
                </a:lnTo>
                <a:lnTo>
                  <a:pt x="986" y="790"/>
                </a:lnTo>
                <a:lnTo>
                  <a:pt x="974" y="778"/>
                </a:lnTo>
                <a:lnTo>
                  <a:pt x="967" y="760"/>
                </a:lnTo>
                <a:lnTo>
                  <a:pt x="936" y="602"/>
                </a:lnTo>
                <a:lnTo>
                  <a:pt x="936" y="1297"/>
                </a:lnTo>
                <a:lnTo>
                  <a:pt x="823" y="881"/>
                </a:lnTo>
                <a:lnTo>
                  <a:pt x="763" y="881"/>
                </a:lnTo>
                <a:lnTo>
                  <a:pt x="630" y="1297"/>
                </a:lnTo>
                <a:lnTo>
                  <a:pt x="630" y="355"/>
                </a:lnTo>
                <a:lnTo>
                  <a:pt x="268" y="355"/>
                </a:lnTo>
                <a:lnTo>
                  <a:pt x="249" y="352"/>
                </a:lnTo>
                <a:lnTo>
                  <a:pt x="233" y="341"/>
                </a:lnTo>
                <a:lnTo>
                  <a:pt x="224" y="326"/>
                </a:lnTo>
                <a:lnTo>
                  <a:pt x="219" y="307"/>
                </a:lnTo>
                <a:lnTo>
                  <a:pt x="224" y="288"/>
                </a:lnTo>
                <a:lnTo>
                  <a:pt x="233" y="274"/>
                </a:lnTo>
                <a:lnTo>
                  <a:pt x="249" y="263"/>
                </a:lnTo>
                <a:lnTo>
                  <a:pt x="268" y="260"/>
                </a:lnTo>
                <a:lnTo>
                  <a:pt x="630" y="260"/>
                </a:lnTo>
                <a:lnTo>
                  <a:pt x="630" y="258"/>
                </a:lnTo>
                <a:lnTo>
                  <a:pt x="706" y="258"/>
                </a:lnTo>
                <a:lnTo>
                  <a:pt x="761" y="417"/>
                </a:lnTo>
                <a:lnTo>
                  <a:pt x="768" y="337"/>
                </a:lnTo>
                <a:lnTo>
                  <a:pt x="799" y="337"/>
                </a:lnTo>
                <a:lnTo>
                  <a:pt x="806" y="406"/>
                </a:lnTo>
                <a:lnTo>
                  <a:pt x="848" y="258"/>
                </a:lnTo>
                <a:lnTo>
                  <a:pt x="912" y="258"/>
                </a:lnTo>
                <a:lnTo>
                  <a:pt x="918" y="257"/>
                </a:lnTo>
                <a:close/>
                <a:moveTo>
                  <a:pt x="766" y="0"/>
                </a:moveTo>
                <a:lnTo>
                  <a:pt x="796" y="5"/>
                </a:lnTo>
                <a:lnTo>
                  <a:pt x="825" y="18"/>
                </a:lnTo>
                <a:lnTo>
                  <a:pt x="848" y="38"/>
                </a:lnTo>
                <a:lnTo>
                  <a:pt x="866" y="65"/>
                </a:lnTo>
                <a:lnTo>
                  <a:pt x="877" y="97"/>
                </a:lnTo>
                <a:lnTo>
                  <a:pt x="882" y="132"/>
                </a:lnTo>
                <a:lnTo>
                  <a:pt x="877" y="168"/>
                </a:lnTo>
                <a:lnTo>
                  <a:pt x="866" y="198"/>
                </a:lnTo>
                <a:lnTo>
                  <a:pt x="848" y="225"/>
                </a:lnTo>
                <a:lnTo>
                  <a:pt x="825" y="246"/>
                </a:lnTo>
                <a:lnTo>
                  <a:pt x="796" y="260"/>
                </a:lnTo>
                <a:lnTo>
                  <a:pt x="766" y="265"/>
                </a:lnTo>
                <a:lnTo>
                  <a:pt x="734" y="260"/>
                </a:lnTo>
                <a:lnTo>
                  <a:pt x="707" y="246"/>
                </a:lnTo>
                <a:lnTo>
                  <a:pt x="684" y="225"/>
                </a:lnTo>
                <a:lnTo>
                  <a:pt x="666" y="198"/>
                </a:lnTo>
                <a:lnTo>
                  <a:pt x="653" y="168"/>
                </a:lnTo>
                <a:lnTo>
                  <a:pt x="650" y="132"/>
                </a:lnTo>
                <a:lnTo>
                  <a:pt x="653" y="97"/>
                </a:lnTo>
                <a:lnTo>
                  <a:pt x="666" y="65"/>
                </a:lnTo>
                <a:lnTo>
                  <a:pt x="684" y="38"/>
                </a:lnTo>
                <a:lnTo>
                  <a:pt x="707" y="18"/>
                </a:lnTo>
                <a:lnTo>
                  <a:pt x="734" y="5"/>
                </a:lnTo>
                <a:lnTo>
                  <a:pt x="766" y="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21920" tIns="60960" rIns="121920" bIns="60960"/>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6398" name="Freeform 8"/>
          <p:cNvSpPr>
            <a:spLocks noEditPoints="1"/>
          </p:cNvSpPr>
          <p:nvPr/>
        </p:nvSpPr>
        <p:spPr bwMode="auto">
          <a:xfrm>
            <a:off x="8990013" y="2306637"/>
            <a:ext cx="668337" cy="511175"/>
          </a:xfrm>
          <a:custGeom>
            <a:avLst/>
            <a:gdLst>
              <a:gd name="T0" fmla="*/ 2147483647 w 1232"/>
              <a:gd name="T1" fmla="*/ 2147483647 h 944"/>
              <a:gd name="T2" fmla="*/ 2147483647 w 1232"/>
              <a:gd name="T3" fmla="*/ 2147483647 h 944"/>
              <a:gd name="T4" fmla="*/ 2147483647 w 1232"/>
              <a:gd name="T5" fmla="*/ 2147483647 h 944"/>
              <a:gd name="T6" fmla="*/ 2147483647 w 1232"/>
              <a:gd name="T7" fmla="*/ 2147483647 h 944"/>
              <a:gd name="T8" fmla="*/ 2147483647 w 1232"/>
              <a:gd name="T9" fmla="*/ 2147483647 h 944"/>
              <a:gd name="T10" fmla="*/ 2147483647 w 1232"/>
              <a:gd name="T11" fmla="*/ 2147483647 h 944"/>
              <a:gd name="T12" fmla="*/ 2147483647 w 1232"/>
              <a:gd name="T13" fmla="*/ 2147483647 h 944"/>
              <a:gd name="T14" fmla="*/ 2147483647 w 1232"/>
              <a:gd name="T15" fmla="*/ 2147483647 h 944"/>
              <a:gd name="T16" fmla="*/ 2147483647 w 1232"/>
              <a:gd name="T17" fmla="*/ 2147483647 h 944"/>
              <a:gd name="T18" fmla="*/ 2147483647 w 1232"/>
              <a:gd name="T19" fmla="*/ 2147483647 h 944"/>
              <a:gd name="T20" fmla="*/ 2147483647 w 1232"/>
              <a:gd name="T21" fmla="*/ 2147483647 h 944"/>
              <a:gd name="T22" fmla="*/ 2147483647 w 1232"/>
              <a:gd name="T23" fmla="*/ 2147483647 h 944"/>
              <a:gd name="T24" fmla="*/ 2147483647 w 1232"/>
              <a:gd name="T25" fmla="*/ 2147483647 h 944"/>
              <a:gd name="T26" fmla="*/ 2147483647 w 1232"/>
              <a:gd name="T27" fmla="*/ 2147483647 h 944"/>
              <a:gd name="T28" fmla="*/ 2147483647 w 1232"/>
              <a:gd name="T29" fmla="*/ 2147483647 h 944"/>
              <a:gd name="T30" fmla="*/ 2147483647 w 1232"/>
              <a:gd name="T31" fmla="*/ 2147483647 h 944"/>
              <a:gd name="T32" fmla="*/ 2147483647 w 1232"/>
              <a:gd name="T33" fmla="*/ 2147483647 h 944"/>
              <a:gd name="T34" fmla="*/ 2147483647 w 1232"/>
              <a:gd name="T35" fmla="*/ 2147483647 h 944"/>
              <a:gd name="T36" fmla="*/ 2147483647 w 1232"/>
              <a:gd name="T37" fmla="*/ 2147483647 h 944"/>
              <a:gd name="T38" fmla="*/ 2147483647 w 1232"/>
              <a:gd name="T39" fmla="*/ 2147483647 h 944"/>
              <a:gd name="T40" fmla="*/ 2147483647 w 1232"/>
              <a:gd name="T41" fmla="*/ 2147483647 h 944"/>
              <a:gd name="T42" fmla="*/ 2147483647 w 1232"/>
              <a:gd name="T43" fmla="*/ 2147483647 h 944"/>
              <a:gd name="T44" fmla="*/ 2147483647 w 1232"/>
              <a:gd name="T45" fmla="*/ 2147483647 h 944"/>
              <a:gd name="T46" fmla="*/ 2147483647 w 1232"/>
              <a:gd name="T47" fmla="*/ 2147483647 h 944"/>
              <a:gd name="T48" fmla="*/ 2147483647 w 1232"/>
              <a:gd name="T49" fmla="*/ 2147483647 h 944"/>
              <a:gd name="T50" fmla="*/ 2147483647 w 1232"/>
              <a:gd name="T51" fmla="*/ 2147483647 h 944"/>
              <a:gd name="T52" fmla="*/ 2147483647 w 1232"/>
              <a:gd name="T53" fmla="*/ 2147483647 h 944"/>
              <a:gd name="T54" fmla="*/ 2147483647 w 1232"/>
              <a:gd name="T55" fmla="*/ 2147483647 h 944"/>
              <a:gd name="T56" fmla="*/ 2147483647 w 1232"/>
              <a:gd name="T57" fmla="*/ 2147483647 h 944"/>
              <a:gd name="T58" fmla="*/ 2147483647 w 1232"/>
              <a:gd name="T59" fmla="*/ 2147483647 h 944"/>
              <a:gd name="T60" fmla="*/ 2147483647 w 1232"/>
              <a:gd name="T61" fmla="*/ 2147483647 h 944"/>
              <a:gd name="T62" fmla="*/ 2147483647 w 1232"/>
              <a:gd name="T63" fmla="*/ 2147483647 h 944"/>
              <a:gd name="T64" fmla="*/ 2147483647 w 1232"/>
              <a:gd name="T65" fmla="*/ 2147483647 h 944"/>
              <a:gd name="T66" fmla="*/ 2147483647 w 1232"/>
              <a:gd name="T67" fmla="*/ 2147483647 h 944"/>
              <a:gd name="T68" fmla="*/ 2147483647 w 1232"/>
              <a:gd name="T69" fmla="*/ 2147483647 h 944"/>
              <a:gd name="T70" fmla="*/ 2147483647 w 1232"/>
              <a:gd name="T71" fmla="*/ 2147483647 h 944"/>
              <a:gd name="T72" fmla="*/ 2147483647 w 1232"/>
              <a:gd name="T73" fmla="*/ 2147483647 h 944"/>
              <a:gd name="T74" fmla="*/ 2147483647 w 1232"/>
              <a:gd name="T75" fmla="*/ 2147483647 h 944"/>
              <a:gd name="T76" fmla="*/ 2147483647 w 1232"/>
              <a:gd name="T77" fmla="*/ 2147483647 h 944"/>
              <a:gd name="T78" fmla="*/ 2147483647 w 1232"/>
              <a:gd name="T79" fmla="*/ 2147483647 h 944"/>
              <a:gd name="T80" fmla="*/ 2147483647 w 1232"/>
              <a:gd name="T81" fmla="*/ 2147483647 h 944"/>
              <a:gd name="T82" fmla="*/ 2147483647 w 1232"/>
              <a:gd name="T83" fmla="*/ 2147483647 h 944"/>
              <a:gd name="T84" fmla="*/ 2147483647 w 1232"/>
              <a:gd name="T85" fmla="*/ 2147483647 h 944"/>
              <a:gd name="T86" fmla="*/ 2147483647 w 1232"/>
              <a:gd name="T87" fmla="*/ 2147483647 h 944"/>
              <a:gd name="T88" fmla="*/ 2147483647 w 1232"/>
              <a:gd name="T89" fmla="*/ 2147483647 h 944"/>
              <a:gd name="T90" fmla="*/ 2147483647 w 1232"/>
              <a:gd name="T91" fmla="*/ 2147483647 h 944"/>
              <a:gd name="T92" fmla="*/ 2147483647 w 1232"/>
              <a:gd name="T93" fmla="*/ 2147483647 h 944"/>
              <a:gd name="T94" fmla="*/ 2147483647 w 1232"/>
              <a:gd name="T95" fmla="*/ 2147483647 h 944"/>
              <a:gd name="T96" fmla="*/ 2147483647 w 1232"/>
              <a:gd name="T97" fmla="*/ 2147483647 h 944"/>
              <a:gd name="T98" fmla="*/ 2147483647 w 1232"/>
              <a:gd name="T99" fmla="*/ 2147483647 h 944"/>
              <a:gd name="T100" fmla="*/ 0 w 1232"/>
              <a:gd name="T101" fmla="*/ 2147483647 h 944"/>
              <a:gd name="T102" fmla="*/ 2147483647 w 1232"/>
              <a:gd name="T103" fmla="*/ 2147483647 h 944"/>
              <a:gd name="T104" fmla="*/ 2147483647 w 1232"/>
              <a:gd name="T105" fmla="*/ 2147483647 h 944"/>
              <a:gd name="T106" fmla="*/ 2147483647 w 1232"/>
              <a:gd name="T107" fmla="*/ 2147483647 h 944"/>
              <a:gd name="T108" fmla="*/ 2147483647 w 1232"/>
              <a:gd name="T109" fmla="*/ 0 h 944"/>
              <a:gd name="T110" fmla="*/ 2147483647 w 1232"/>
              <a:gd name="T111" fmla="*/ 0 h 9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32"/>
              <a:gd name="T169" fmla="*/ 0 h 944"/>
              <a:gd name="T170" fmla="*/ 1232 w 1232"/>
              <a:gd name="T171" fmla="*/ 944 h 94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32" h="944">
                <a:moveTo>
                  <a:pt x="461" y="792"/>
                </a:moveTo>
                <a:lnTo>
                  <a:pt x="461" y="944"/>
                </a:lnTo>
                <a:lnTo>
                  <a:pt x="274" y="944"/>
                </a:lnTo>
                <a:lnTo>
                  <a:pt x="274" y="806"/>
                </a:lnTo>
                <a:lnTo>
                  <a:pt x="295" y="809"/>
                </a:lnTo>
                <a:lnTo>
                  <a:pt x="304" y="811"/>
                </a:lnTo>
                <a:lnTo>
                  <a:pt x="314" y="811"/>
                </a:lnTo>
                <a:lnTo>
                  <a:pt x="356" y="811"/>
                </a:lnTo>
                <a:lnTo>
                  <a:pt x="368" y="811"/>
                </a:lnTo>
                <a:lnTo>
                  <a:pt x="377" y="809"/>
                </a:lnTo>
                <a:lnTo>
                  <a:pt x="420" y="803"/>
                </a:lnTo>
                <a:lnTo>
                  <a:pt x="461" y="792"/>
                </a:lnTo>
                <a:close/>
                <a:moveTo>
                  <a:pt x="506" y="568"/>
                </a:moveTo>
                <a:lnTo>
                  <a:pt x="493" y="605"/>
                </a:lnTo>
                <a:lnTo>
                  <a:pt x="477" y="636"/>
                </a:lnTo>
                <a:lnTo>
                  <a:pt x="460" y="665"/>
                </a:lnTo>
                <a:lnTo>
                  <a:pt x="491" y="646"/>
                </a:lnTo>
                <a:lnTo>
                  <a:pt x="521" y="624"/>
                </a:lnTo>
                <a:lnTo>
                  <a:pt x="548" y="598"/>
                </a:lnTo>
                <a:lnTo>
                  <a:pt x="572" y="568"/>
                </a:lnTo>
                <a:lnTo>
                  <a:pt x="506" y="568"/>
                </a:lnTo>
                <a:close/>
                <a:moveTo>
                  <a:pt x="356" y="568"/>
                </a:moveTo>
                <a:lnTo>
                  <a:pt x="356" y="689"/>
                </a:lnTo>
                <a:lnTo>
                  <a:pt x="380" y="678"/>
                </a:lnTo>
                <a:lnTo>
                  <a:pt x="404" y="660"/>
                </a:lnTo>
                <a:lnTo>
                  <a:pt x="425" y="636"/>
                </a:lnTo>
                <a:lnTo>
                  <a:pt x="444" y="605"/>
                </a:lnTo>
                <a:lnTo>
                  <a:pt x="460" y="568"/>
                </a:lnTo>
                <a:lnTo>
                  <a:pt x="356" y="568"/>
                </a:lnTo>
                <a:close/>
                <a:moveTo>
                  <a:pt x="212" y="568"/>
                </a:moveTo>
                <a:lnTo>
                  <a:pt x="228" y="605"/>
                </a:lnTo>
                <a:lnTo>
                  <a:pt x="247" y="636"/>
                </a:lnTo>
                <a:lnTo>
                  <a:pt x="268" y="660"/>
                </a:lnTo>
                <a:lnTo>
                  <a:pt x="290" y="678"/>
                </a:lnTo>
                <a:lnTo>
                  <a:pt x="314" y="689"/>
                </a:lnTo>
                <a:lnTo>
                  <a:pt x="314" y="568"/>
                </a:lnTo>
                <a:lnTo>
                  <a:pt x="212" y="568"/>
                </a:lnTo>
                <a:close/>
                <a:moveTo>
                  <a:pt x="98" y="568"/>
                </a:moveTo>
                <a:lnTo>
                  <a:pt x="131" y="608"/>
                </a:lnTo>
                <a:lnTo>
                  <a:pt x="169" y="640"/>
                </a:lnTo>
                <a:lnTo>
                  <a:pt x="212" y="665"/>
                </a:lnTo>
                <a:lnTo>
                  <a:pt x="195" y="636"/>
                </a:lnTo>
                <a:lnTo>
                  <a:pt x="179" y="605"/>
                </a:lnTo>
                <a:lnTo>
                  <a:pt x="165" y="568"/>
                </a:lnTo>
                <a:lnTo>
                  <a:pt x="98" y="568"/>
                </a:lnTo>
                <a:close/>
                <a:moveTo>
                  <a:pt x="726" y="524"/>
                </a:moveTo>
                <a:lnTo>
                  <a:pt x="726" y="944"/>
                </a:lnTo>
                <a:lnTo>
                  <a:pt x="539" y="944"/>
                </a:lnTo>
                <a:lnTo>
                  <a:pt x="539" y="757"/>
                </a:lnTo>
                <a:lnTo>
                  <a:pt x="582" y="728"/>
                </a:lnTo>
                <a:lnTo>
                  <a:pt x="620" y="695"/>
                </a:lnTo>
                <a:lnTo>
                  <a:pt x="655" y="657"/>
                </a:lnTo>
                <a:lnTo>
                  <a:pt x="685" y="616"/>
                </a:lnTo>
                <a:lnTo>
                  <a:pt x="688" y="609"/>
                </a:lnTo>
                <a:lnTo>
                  <a:pt x="693" y="603"/>
                </a:lnTo>
                <a:lnTo>
                  <a:pt x="699" y="590"/>
                </a:lnTo>
                <a:lnTo>
                  <a:pt x="715" y="559"/>
                </a:lnTo>
                <a:lnTo>
                  <a:pt x="720" y="546"/>
                </a:lnTo>
                <a:lnTo>
                  <a:pt x="723" y="533"/>
                </a:lnTo>
                <a:lnTo>
                  <a:pt x="726" y="524"/>
                </a:lnTo>
                <a:close/>
                <a:moveTo>
                  <a:pt x="531" y="424"/>
                </a:moveTo>
                <a:lnTo>
                  <a:pt x="528" y="476"/>
                </a:lnTo>
                <a:lnTo>
                  <a:pt x="518" y="526"/>
                </a:lnTo>
                <a:lnTo>
                  <a:pt x="599" y="526"/>
                </a:lnTo>
                <a:lnTo>
                  <a:pt x="612" y="492"/>
                </a:lnTo>
                <a:lnTo>
                  <a:pt x="621" y="459"/>
                </a:lnTo>
                <a:lnTo>
                  <a:pt x="626" y="424"/>
                </a:lnTo>
                <a:lnTo>
                  <a:pt x="531" y="424"/>
                </a:lnTo>
                <a:close/>
                <a:moveTo>
                  <a:pt x="356" y="424"/>
                </a:moveTo>
                <a:lnTo>
                  <a:pt x="356" y="526"/>
                </a:lnTo>
                <a:lnTo>
                  <a:pt x="472" y="526"/>
                </a:lnTo>
                <a:lnTo>
                  <a:pt x="482" y="476"/>
                </a:lnTo>
                <a:lnTo>
                  <a:pt x="485" y="424"/>
                </a:lnTo>
                <a:lnTo>
                  <a:pt x="356" y="424"/>
                </a:lnTo>
                <a:close/>
                <a:moveTo>
                  <a:pt x="185" y="424"/>
                </a:moveTo>
                <a:lnTo>
                  <a:pt x="190" y="476"/>
                </a:lnTo>
                <a:lnTo>
                  <a:pt x="199" y="526"/>
                </a:lnTo>
                <a:lnTo>
                  <a:pt x="314" y="526"/>
                </a:lnTo>
                <a:lnTo>
                  <a:pt x="314" y="424"/>
                </a:lnTo>
                <a:lnTo>
                  <a:pt x="185" y="424"/>
                </a:lnTo>
                <a:close/>
                <a:moveTo>
                  <a:pt x="46" y="424"/>
                </a:moveTo>
                <a:lnTo>
                  <a:pt x="54" y="476"/>
                </a:lnTo>
                <a:lnTo>
                  <a:pt x="71" y="526"/>
                </a:lnTo>
                <a:lnTo>
                  <a:pt x="152" y="526"/>
                </a:lnTo>
                <a:lnTo>
                  <a:pt x="144" y="476"/>
                </a:lnTo>
                <a:lnTo>
                  <a:pt x="139" y="424"/>
                </a:lnTo>
                <a:lnTo>
                  <a:pt x="46" y="424"/>
                </a:lnTo>
                <a:close/>
                <a:moveTo>
                  <a:pt x="518" y="280"/>
                </a:moveTo>
                <a:lnTo>
                  <a:pt x="528" y="329"/>
                </a:lnTo>
                <a:lnTo>
                  <a:pt x="531" y="381"/>
                </a:lnTo>
                <a:lnTo>
                  <a:pt x="626" y="381"/>
                </a:lnTo>
                <a:lnTo>
                  <a:pt x="621" y="347"/>
                </a:lnTo>
                <a:lnTo>
                  <a:pt x="612" y="313"/>
                </a:lnTo>
                <a:lnTo>
                  <a:pt x="599" y="280"/>
                </a:lnTo>
                <a:lnTo>
                  <a:pt x="518" y="280"/>
                </a:lnTo>
                <a:close/>
                <a:moveTo>
                  <a:pt x="356" y="280"/>
                </a:moveTo>
                <a:lnTo>
                  <a:pt x="356" y="381"/>
                </a:lnTo>
                <a:lnTo>
                  <a:pt x="485" y="381"/>
                </a:lnTo>
                <a:lnTo>
                  <a:pt x="482" y="329"/>
                </a:lnTo>
                <a:lnTo>
                  <a:pt x="472" y="280"/>
                </a:lnTo>
                <a:lnTo>
                  <a:pt x="356" y="280"/>
                </a:lnTo>
                <a:close/>
                <a:moveTo>
                  <a:pt x="199" y="280"/>
                </a:moveTo>
                <a:lnTo>
                  <a:pt x="190" y="329"/>
                </a:lnTo>
                <a:lnTo>
                  <a:pt x="185" y="381"/>
                </a:lnTo>
                <a:lnTo>
                  <a:pt x="314" y="381"/>
                </a:lnTo>
                <a:lnTo>
                  <a:pt x="314" y="280"/>
                </a:lnTo>
                <a:lnTo>
                  <a:pt x="199" y="280"/>
                </a:lnTo>
                <a:close/>
                <a:moveTo>
                  <a:pt x="71" y="280"/>
                </a:moveTo>
                <a:lnTo>
                  <a:pt x="58" y="313"/>
                </a:lnTo>
                <a:lnTo>
                  <a:pt x="50" y="347"/>
                </a:lnTo>
                <a:lnTo>
                  <a:pt x="46" y="381"/>
                </a:lnTo>
                <a:lnTo>
                  <a:pt x="139" y="381"/>
                </a:lnTo>
                <a:lnTo>
                  <a:pt x="144" y="329"/>
                </a:lnTo>
                <a:lnTo>
                  <a:pt x="152" y="280"/>
                </a:lnTo>
                <a:lnTo>
                  <a:pt x="71" y="280"/>
                </a:lnTo>
                <a:close/>
                <a:moveTo>
                  <a:pt x="780" y="241"/>
                </a:moveTo>
                <a:lnTo>
                  <a:pt x="967" y="241"/>
                </a:lnTo>
                <a:lnTo>
                  <a:pt x="967" y="944"/>
                </a:lnTo>
                <a:lnTo>
                  <a:pt x="780" y="944"/>
                </a:lnTo>
                <a:lnTo>
                  <a:pt x="780" y="241"/>
                </a:lnTo>
                <a:close/>
                <a:moveTo>
                  <a:pt x="460" y="141"/>
                </a:moveTo>
                <a:lnTo>
                  <a:pt x="477" y="169"/>
                </a:lnTo>
                <a:lnTo>
                  <a:pt x="493" y="201"/>
                </a:lnTo>
                <a:lnTo>
                  <a:pt x="506" y="237"/>
                </a:lnTo>
                <a:lnTo>
                  <a:pt x="572" y="237"/>
                </a:lnTo>
                <a:lnTo>
                  <a:pt x="548" y="207"/>
                </a:lnTo>
                <a:lnTo>
                  <a:pt x="521" y="182"/>
                </a:lnTo>
                <a:lnTo>
                  <a:pt x="491" y="160"/>
                </a:lnTo>
                <a:lnTo>
                  <a:pt x="460" y="141"/>
                </a:lnTo>
                <a:close/>
                <a:moveTo>
                  <a:pt x="212" y="141"/>
                </a:moveTo>
                <a:lnTo>
                  <a:pt x="179" y="160"/>
                </a:lnTo>
                <a:lnTo>
                  <a:pt x="149" y="182"/>
                </a:lnTo>
                <a:lnTo>
                  <a:pt x="122" y="207"/>
                </a:lnTo>
                <a:lnTo>
                  <a:pt x="98" y="237"/>
                </a:lnTo>
                <a:lnTo>
                  <a:pt x="165" y="237"/>
                </a:lnTo>
                <a:lnTo>
                  <a:pt x="179" y="201"/>
                </a:lnTo>
                <a:lnTo>
                  <a:pt x="195" y="169"/>
                </a:lnTo>
                <a:lnTo>
                  <a:pt x="212" y="141"/>
                </a:lnTo>
                <a:close/>
                <a:moveTo>
                  <a:pt x="356" y="117"/>
                </a:moveTo>
                <a:lnTo>
                  <a:pt x="356" y="237"/>
                </a:lnTo>
                <a:lnTo>
                  <a:pt x="460" y="237"/>
                </a:lnTo>
                <a:lnTo>
                  <a:pt x="444" y="201"/>
                </a:lnTo>
                <a:lnTo>
                  <a:pt x="425" y="169"/>
                </a:lnTo>
                <a:lnTo>
                  <a:pt x="404" y="146"/>
                </a:lnTo>
                <a:lnTo>
                  <a:pt x="380" y="128"/>
                </a:lnTo>
                <a:lnTo>
                  <a:pt x="356" y="117"/>
                </a:lnTo>
                <a:close/>
                <a:moveTo>
                  <a:pt x="314" y="117"/>
                </a:moveTo>
                <a:lnTo>
                  <a:pt x="290" y="128"/>
                </a:lnTo>
                <a:lnTo>
                  <a:pt x="268" y="146"/>
                </a:lnTo>
                <a:lnTo>
                  <a:pt x="247" y="169"/>
                </a:lnTo>
                <a:lnTo>
                  <a:pt x="228" y="201"/>
                </a:lnTo>
                <a:lnTo>
                  <a:pt x="212" y="237"/>
                </a:lnTo>
                <a:lnTo>
                  <a:pt x="314" y="237"/>
                </a:lnTo>
                <a:lnTo>
                  <a:pt x="314" y="117"/>
                </a:lnTo>
                <a:close/>
                <a:moveTo>
                  <a:pt x="314" y="68"/>
                </a:moveTo>
                <a:lnTo>
                  <a:pt x="356" y="68"/>
                </a:lnTo>
                <a:lnTo>
                  <a:pt x="356" y="70"/>
                </a:lnTo>
                <a:lnTo>
                  <a:pt x="404" y="76"/>
                </a:lnTo>
                <a:lnTo>
                  <a:pt x="450" y="89"/>
                </a:lnTo>
                <a:lnTo>
                  <a:pt x="493" y="108"/>
                </a:lnTo>
                <a:lnTo>
                  <a:pt x="533" y="131"/>
                </a:lnTo>
                <a:lnTo>
                  <a:pt x="569" y="161"/>
                </a:lnTo>
                <a:lnTo>
                  <a:pt x="599" y="198"/>
                </a:lnTo>
                <a:lnTo>
                  <a:pt x="626" y="237"/>
                </a:lnTo>
                <a:lnTo>
                  <a:pt x="628" y="237"/>
                </a:lnTo>
                <a:lnTo>
                  <a:pt x="634" y="248"/>
                </a:lnTo>
                <a:lnTo>
                  <a:pt x="650" y="280"/>
                </a:lnTo>
                <a:lnTo>
                  <a:pt x="648" y="280"/>
                </a:lnTo>
                <a:lnTo>
                  <a:pt x="663" y="329"/>
                </a:lnTo>
                <a:lnTo>
                  <a:pt x="671" y="381"/>
                </a:lnTo>
                <a:lnTo>
                  <a:pt x="672" y="381"/>
                </a:lnTo>
                <a:lnTo>
                  <a:pt x="672" y="424"/>
                </a:lnTo>
                <a:lnTo>
                  <a:pt x="671" y="424"/>
                </a:lnTo>
                <a:lnTo>
                  <a:pt x="663" y="476"/>
                </a:lnTo>
                <a:lnTo>
                  <a:pt x="648" y="526"/>
                </a:lnTo>
                <a:lnTo>
                  <a:pt x="650" y="526"/>
                </a:lnTo>
                <a:lnTo>
                  <a:pt x="634" y="557"/>
                </a:lnTo>
                <a:lnTo>
                  <a:pt x="628" y="568"/>
                </a:lnTo>
                <a:lnTo>
                  <a:pt x="626" y="568"/>
                </a:lnTo>
                <a:lnTo>
                  <a:pt x="599" y="609"/>
                </a:lnTo>
                <a:lnTo>
                  <a:pt x="569" y="644"/>
                </a:lnTo>
                <a:lnTo>
                  <a:pt x="533" y="674"/>
                </a:lnTo>
                <a:lnTo>
                  <a:pt x="493" y="698"/>
                </a:lnTo>
                <a:lnTo>
                  <a:pt x="450" y="717"/>
                </a:lnTo>
                <a:lnTo>
                  <a:pt x="404" y="730"/>
                </a:lnTo>
                <a:lnTo>
                  <a:pt x="356" y="736"/>
                </a:lnTo>
                <a:lnTo>
                  <a:pt x="356" y="738"/>
                </a:lnTo>
                <a:lnTo>
                  <a:pt x="314" y="738"/>
                </a:lnTo>
                <a:lnTo>
                  <a:pt x="314" y="736"/>
                </a:lnTo>
                <a:lnTo>
                  <a:pt x="266" y="730"/>
                </a:lnTo>
                <a:lnTo>
                  <a:pt x="222" y="717"/>
                </a:lnTo>
                <a:lnTo>
                  <a:pt x="179" y="698"/>
                </a:lnTo>
                <a:lnTo>
                  <a:pt x="139" y="674"/>
                </a:lnTo>
                <a:lnTo>
                  <a:pt x="103" y="644"/>
                </a:lnTo>
                <a:lnTo>
                  <a:pt x="71" y="609"/>
                </a:lnTo>
                <a:lnTo>
                  <a:pt x="44" y="568"/>
                </a:lnTo>
                <a:lnTo>
                  <a:pt x="38" y="557"/>
                </a:lnTo>
                <a:lnTo>
                  <a:pt x="20" y="526"/>
                </a:lnTo>
                <a:lnTo>
                  <a:pt x="23" y="526"/>
                </a:lnTo>
                <a:lnTo>
                  <a:pt x="8" y="476"/>
                </a:lnTo>
                <a:lnTo>
                  <a:pt x="1" y="424"/>
                </a:lnTo>
                <a:lnTo>
                  <a:pt x="0" y="424"/>
                </a:lnTo>
                <a:lnTo>
                  <a:pt x="0" y="381"/>
                </a:lnTo>
                <a:lnTo>
                  <a:pt x="1" y="381"/>
                </a:lnTo>
                <a:lnTo>
                  <a:pt x="8" y="329"/>
                </a:lnTo>
                <a:lnTo>
                  <a:pt x="23" y="280"/>
                </a:lnTo>
                <a:lnTo>
                  <a:pt x="20" y="280"/>
                </a:lnTo>
                <a:lnTo>
                  <a:pt x="38" y="248"/>
                </a:lnTo>
                <a:lnTo>
                  <a:pt x="44" y="237"/>
                </a:lnTo>
                <a:lnTo>
                  <a:pt x="71" y="198"/>
                </a:lnTo>
                <a:lnTo>
                  <a:pt x="103" y="161"/>
                </a:lnTo>
                <a:lnTo>
                  <a:pt x="139" y="131"/>
                </a:lnTo>
                <a:lnTo>
                  <a:pt x="179" y="108"/>
                </a:lnTo>
                <a:lnTo>
                  <a:pt x="222" y="89"/>
                </a:lnTo>
                <a:lnTo>
                  <a:pt x="266" y="76"/>
                </a:lnTo>
                <a:lnTo>
                  <a:pt x="314" y="70"/>
                </a:lnTo>
                <a:lnTo>
                  <a:pt x="314" y="68"/>
                </a:lnTo>
                <a:close/>
                <a:moveTo>
                  <a:pt x="1045" y="0"/>
                </a:moveTo>
                <a:lnTo>
                  <a:pt x="1232" y="0"/>
                </a:lnTo>
                <a:lnTo>
                  <a:pt x="1232" y="944"/>
                </a:lnTo>
                <a:lnTo>
                  <a:pt x="1045" y="944"/>
                </a:lnTo>
                <a:lnTo>
                  <a:pt x="1045" y="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21920" tIns="60960" rIns="121920" bIns="60960"/>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6399" name="Freeform 9"/>
          <p:cNvSpPr>
            <a:spLocks noEditPoints="1"/>
          </p:cNvSpPr>
          <p:nvPr/>
        </p:nvSpPr>
        <p:spPr bwMode="auto">
          <a:xfrm>
            <a:off x="2549525" y="2236787"/>
            <a:ext cx="555625" cy="552450"/>
          </a:xfrm>
          <a:custGeom>
            <a:avLst/>
            <a:gdLst>
              <a:gd name="T0" fmla="*/ 2147483647 w 1021"/>
              <a:gd name="T1" fmla="*/ 2147483647 h 1018"/>
              <a:gd name="T2" fmla="*/ 2147483647 w 1021"/>
              <a:gd name="T3" fmla="*/ 2147483647 h 1018"/>
              <a:gd name="T4" fmla="*/ 2147483647 w 1021"/>
              <a:gd name="T5" fmla="*/ 2147483647 h 1018"/>
              <a:gd name="T6" fmla="*/ 2147483647 w 1021"/>
              <a:gd name="T7" fmla="*/ 2147483647 h 1018"/>
              <a:gd name="T8" fmla="*/ 2147483647 w 1021"/>
              <a:gd name="T9" fmla="*/ 2147483647 h 1018"/>
              <a:gd name="T10" fmla="*/ 2147483647 w 1021"/>
              <a:gd name="T11" fmla="*/ 2147483647 h 1018"/>
              <a:gd name="T12" fmla="*/ 2147483647 w 1021"/>
              <a:gd name="T13" fmla="*/ 2147483647 h 1018"/>
              <a:gd name="T14" fmla="*/ 2147483647 w 1021"/>
              <a:gd name="T15" fmla="*/ 2147483647 h 1018"/>
              <a:gd name="T16" fmla="*/ 2147483647 w 1021"/>
              <a:gd name="T17" fmla="*/ 2147483647 h 1018"/>
              <a:gd name="T18" fmla="*/ 2147483647 w 1021"/>
              <a:gd name="T19" fmla="*/ 2147483647 h 1018"/>
              <a:gd name="T20" fmla="*/ 2147483647 w 1021"/>
              <a:gd name="T21" fmla="*/ 2147483647 h 1018"/>
              <a:gd name="T22" fmla="*/ 2147483647 w 1021"/>
              <a:gd name="T23" fmla="*/ 2147483647 h 1018"/>
              <a:gd name="T24" fmla="*/ 2147483647 w 1021"/>
              <a:gd name="T25" fmla="*/ 2147483647 h 1018"/>
              <a:gd name="T26" fmla="*/ 2147483647 w 1021"/>
              <a:gd name="T27" fmla="*/ 2147483647 h 1018"/>
              <a:gd name="T28" fmla="*/ 2147483647 w 1021"/>
              <a:gd name="T29" fmla="*/ 2147483647 h 1018"/>
              <a:gd name="T30" fmla="*/ 2147483647 w 1021"/>
              <a:gd name="T31" fmla="*/ 2147483647 h 1018"/>
              <a:gd name="T32" fmla="*/ 2147483647 w 1021"/>
              <a:gd name="T33" fmla="*/ 2147483647 h 1018"/>
              <a:gd name="T34" fmla="*/ 2147483647 w 1021"/>
              <a:gd name="T35" fmla="*/ 2147483647 h 1018"/>
              <a:gd name="T36" fmla="*/ 2147483647 w 1021"/>
              <a:gd name="T37" fmla="*/ 2147483647 h 1018"/>
              <a:gd name="T38" fmla="*/ 2147483647 w 1021"/>
              <a:gd name="T39" fmla="*/ 2147483647 h 1018"/>
              <a:gd name="T40" fmla="*/ 2147483647 w 1021"/>
              <a:gd name="T41" fmla="*/ 2147483647 h 1018"/>
              <a:gd name="T42" fmla="*/ 2147483647 w 1021"/>
              <a:gd name="T43" fmla="*/ 2147483647 h 1018"/>
              <a:gd name="T44" fmla="*/ 2147483647 w 1021"/>
              <a:gd name="T45" fmla="*/ 2147483647 h 1018"/>
              <a:gd name="T46" fmla="*/ 2147483647 w 1021"/>
              <a:gd name="T47" fmla="*/ 2147483647 h 1018"/>
              <a:gd name="T48" fmla="*/ 2147483647 w 1021"/>
              <a:gd name="T49" fmla="*/ 2147483647 h 1018"/>
              <a:gd name="T50" fmla="*/ 2147483647 w 1021"/>
              <a:gd name="T51" fmla="*/ 0 h 1018"/>
              <a:gd name="T52" fmla="*/ 2147483647 w 1021"/>
              <a:gd name="T53" fmla="*/ 2147483647 h 1018"/>
              <a:gd name="T54" fmla="*/ 2147483647 w 1021"/>
              <a:gd name="T55" fmla="*/ 2147483647 h 1018"/>
              <a:gd name="T56" fmla="*/ 2147483647 w 1021"/>
              <a:gd name="T57" fmla="*/ 2147483647 h 1018"/>
              <a:gd name="T58" fmla="*/ 2147483647 w 1021"/>
              <a:gd name="T59" fmla="*/ 2147483647 h 1018"/>
              <a:gd name="T60" fmla="*/ 2147483647 w 1021"/>
              <a:gd name="T61" fmla="*/ 2147483647 h 1018"/>
              <a:gd name="T62" fmla="*/ 0 w 1021"/>
              <a:gd name="T63" fmla="*/ 2147483647 h 1018"/>
              <a:gd name="T64" fmla="*/ 2147483647 w 1021"/>
              <a:gd name="T65" fmla="*/ 2147483647 h 1018"/>
              <a:gd name="T66" fmla="*/ 2147483647 w 1021"/>
              <a:gd name="T67" fmla="*/ 2147483647 h 1018"/>
              <a:gd name="T68" fmla="*/ 2147483647 w 1021"/>
              <a:gd name="T69" fmla="*/ 2147483647 h 1018"/>
              <a:gd name="T70" fmla="*/ 2147483647 w 1021"/>
              <a:gd name="T71" fmla="*/ 2147483647 h 1018"/>
              <a:gd name="T72" fmla="*/ 2147483647 w 1021"/>
              <a:gd name="T73" fmla="*/ 2147483647 h 1018"/>
              <a:gd name="T74" fmla="*/ 2147483647 w 1021"/>
              <a:gd name="T75" fmla="*/ 2147483647 h 1018"/>
              <a:gd name="T76" fmla="*/ 2147483647 w 1021"/>
              <a:gd name="T77" fmla="*/ 2147483647 h 1018"/>
              <a:gd name="T78" fmla="*/ 2147483647 w 1021"/>
              <a:gd name="T79" fmla="*/ 0 h 101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21"/>
              <a:gd name="T121" fmla="*/ 0 h 1018"/>
              <a:gd name="T122" fmla="*/ 1021 w 1021"/>
              <a:gd name="T123" fmla="*/ 1018 h 101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21" h="1018">
                <a:moveTo>
                  <a:pt x="590" y="661"/>
                </a:moveTo>
                <a:lnTo>
                  <a:pt x="588" y="661"/>
                </a:lnTo>
                <a:lnTo>
                  <a:pt x="587" y="663"/>
                </a:lnTo>
                <a:lnTo>
                  <a:pt x="587" y="940"/>
                </a:lnTo>
                <a:lnTo>
                  <a:pt x="588" y="942"/>
                </a:lnTo>
                <a:lnTo>
                  <a:pt x="590" y="943"/>
                </a:lnTo>
                <a:lnTo>
                  <a:pt x="820" y="943"/>
                </a:lnTo>
                <a:lnTo>
                  <a:pt x="821" y="942"/>
                </a:lnTo>
                <a:lnTo>
                  <a:pt x="823" y="940"/>
                </a:lnTo>
                <a:lnTo>
                  <a:pt x="823" y="663"/>
                </a:lnTo>
                <a:lnTo>
                  <a:pt x="821" y="661"/>
                </a:lnTo>
                <a:lnTo>
                  <a:pt x="820" y="661"/>
                </a:lnTo>
                <a:lnTo>
                  <a:pt x="590" y="661"/>
                </a:lnTo>
                <a:close/>
                <a:moveTo>
                  <a:pt x="273" y="661"/>
                </a:moveTo>
                <a:lnTo>
                  <a:pt x="270" y="661"/>
                </a:lnTo>
                <a:lnTo>
                  <a:pt x="268" y="663"/>
                </a:lnTo>
                <a:lnTo>
                  <a:pt x="241" y="688"/>
                </a:lnTo>
                <a:lnTo>
                  <a:pt x="241" y="691"/>
                </a:lnTo>
                <a:lnTo>
                  <a:pt x="241" y="693"/>
                </a:lnTo>
                <a:lnTo>
                  <a:pt x="241" y="779"/>
                </a:lnTo>
                <a:lnTo>
                  <a:pt x="241" y="780"/>
                </a:lnTo>
                <a:lnTo>
                  <a:pt x="241" y="782"/>
                </a:lnTo>
                <a:lnTo>
                  <a:pt x="268" y="809"/>
                </a:lnTo>
                <a:lnTo>
                  <a:pt x="270" y="809"/>
                </a:lnTo>
                <a:lnTo>
                  <a:pt x="273" y="809"/>
                </a:lnTo>
                <a:lnTo>
                  <a:pt x="419" y="809"/>
                </a:lnTo>
                <a:lnTo>
                  <a:pt x="420" y="809"/>
                </a:lnTo>
                <a:lnTo>
                  <a:pt x="422" y="809"/>
                </a:lnTo>
                <a:lnTo>
                  <a:pt x="449" y="782"/>
                </a:lnTo>
                <a:lnTo>
                  <a:pt x="450" y="780"/>
                </a:lnTo>
                <a:lnTo>
                  <a:pt x="450" y="779"/>
                </a:lnTo>
                <a:lnTo>
                  <a:pt x="450" y="693"/>
                </a:lnTo>
                <a:lnTo>
                  <a:pt x="450" y="691"/>
                </a:lnTo>
                <a:lnTo>
                  <a:pt x="449" y="688"/>
                </a:lnTo>
                <a:lnTo>
                  <a:pt x="422" y="663"/>
                </a:lnTo>
                <a:lnTo>
                  <a:pt x="420" y="661"/>
                </a:lnTo>
                <a:lnTo>
                  <a:pt x="419" y="661"/>
                </a:lnTo>
                <a:lnTo>
                  <a:pt x="273" y="661"/>
                </a:lnTo>
                <a:close/>
                <a:moveTo>
                  <a:pt x="128" y="497"/>
                </a:moveTo>
                <a:lnTo>
                  <a:pt x="891" y="497"/>
                </a:lnTo>
                <a:lnTo>
                  <a:pt x="893" y="497"/>
                </a:lnTo>
                <a:lnTo>
                  <a:pt x="893" y="498"/>
                </a:lnTo>
                <a:lnTo>
                  <a:pt x="893" y="1016"/>
                </a:lnTo>
                <a:lnTo>
                  <a:pt x="893" y="1018"/>
                </a:lnTo>
                <a:lnTo>
                  <a:pt x="891" y="1018"/>
                </a:lnTo>
                <a:lnTo>
                  <a:pt x="128" y="1018"/>
                </a:lnTo>
                <a:lnTo>
                  <a:pt x="127" y="1018"/>
                </a:lnTo>
                <a:lnTo>
                  <a:pt x="127" y="1016"/>
                </a:lnTo>
                <a:lnTo>
                  <a:pt x="127" y="498"/>
                </a:lnTo>
                <a:lnTo>
                  <a:pt x="127" y="497"/>
                </a:lnTo>
                <a:lnTo>
                  <a:pt x="128" y="497"/>
                </a:lnTo>
                <a:close/>
                <a:moveTo>
                  <a:pt x="783" y="0"/>
                </a:moveTo>
                <a:lnTo>
                  <a:pt x="783" y="223"/>
                </a:lnTo>
                <a:lnTo>
                  <a:pt x="783" y="226"/>
                </a:lnTo>
                <a:lnTo>
                  <a:pt x="787" y="231"/>
                </a:lnTo>
                <a:lnTo>
                  <a:pt x="788" y="234"/>
                </a:lnTo>
                <a:lnTo>
                  <a:pt x="1020" y="422"/>
                </a:lnTo>
                <a:lnTo>
                  <a:pt x="1021" y="424"/>
                </a:lnTo>
                <a:lnTo>
                  <a:pt x="1021" y="425"/>
                </a:lnTo>
                <a:lnTo>
                  <a:pt x="1020" y="425"/>
                </a:lnTo>
                <a:lnTo>
                  <a:pt x="1018" y="425"/>
                </a:lnTo>
                <a:lnTo>
                  <a:pt x="3" y="425"/>
                </a:lnTo>
                <a:lnTo>
                  <a:pt x="0" y="425"/>
                </a:lnTo>
                <a:lnTo>
                  <a:pt x="0" y="424"/>
                </a:lnTo>
                <a:lnTo>
                  <a:pt x="1" y="422"/>
                </a:lnTo>
                <a:lnTo>
                  <a:pt x="477" y="33"/>
                </a:lnTo>
                <a:lnTo>
                  <a:pt x="480" y="31"/>
                </a:lnTo>
                <a:lnTo>
                  <a:pt x="485" y="30"/>
                </a:lnTo>
                <a:lnTo>
                  <a:pt x="490" y="28"/>
                </a:lnTo>
                <a:lnTo>
                  <a:pt x="531" y="28"/>
                </a:lnTo>
                <a:lnTo>
                  <a:pt x="534" y="30"/>
                </a:lnTo>
                <a:lnTo>
                  <a:pt x="539" y="31"/>
                </a:lnTo>
                <a:lnTo>
                  <a:pt x="542" y="33"/>
                </a:lnTo>
                <a:lnTo>
                  <a:pt x="674" y="140"/>
                </a:lnTo>
                <a:lnTo>
                  <a:pt x="677" y="142"/>
                </a:lnTo>
                <a:lnTo>
                  <a:pt x="680" y="140"/>
                </a:lnTo>
                <a:lnTo>
                  <a:pt x="682" y="139"/>
                </a:lnTo>
                <a:lnTo>
                  <a:pt x="715" y="3"/>
                </a:lnTo>
                <a:lnTo>
                  <a:pt x="783" y="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21920" tIns="60960" rIns="121920" bIns="60960"/>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6400" name="TextBox 13"/>
          <p:cNvSpPr txBox="1">
            <a:spLocks noChangeArrowheads="1"/>
          </p:cNvSpPr>
          <p:nvPr/>
        </p:nvSpPr>
        <p:spPr bwMode="auto">
          <a:xfrm>
            <a:off x="2025650" y="3289300"/>
            <a:ext cx="1614488"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系统建设</a:t>
            </a:r>
            <a:endParaRPr lang="en-US" altLang="zh-CN" sz="1600" b="1">
              <a:solidFill>
                <a:schemeClr val="bg1"/>
              </a:solidFill>
              <a:ea typeface="微软雅黑" panose="020B0503020204020204" charset="-122"/>
              <a:sym typeface="Arial" panose="020B0604020202020204" pitchFamily="34" charset="0"/>
            </a:endParaRPr>
          </a:p>
        </p:txBody>
      </p:sp>
      <p:sp>
        <p:nvSpPr>
          <p:cNvPr id="16401" name="TextBox 13"/>
          <p:cNvSpPr txBox="1">
            <a:spLocks noChangeArrowheads="1"/>
          </p:cNvSpPr>
          <p:nvPr/>
        </p:nvSpPr>
        <p:spPr bwMode="auto">
          <a:xfrm>
            <a:off x="2047875" y="3627437"/>
            <a:ext cx="1673225" cy="862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一分（企业信用分）一码（诚信二维码）一表（信用测评表）一网（评分排名网）</a:t>
            </a:r>
            <a:endParaRPr lang="en-US" altLang="zh-CN" sz="1400">
              <a:solidFill>
                <a:schemeClr val="bg1"/>
              </a:solidFill>
              <a:ea typeface="微软雅黑" panose="020B0503020204020204" charset="-122"/>
              <a:sym typeface="Arial" panose="020B0604020202020204" pitchFamily="34" charset="0"/>
            </a:endParaRPr>
          </a:p>
        </p:txBody>
      </p:sp>
      <p:sp>
        <p:nvSpPr>
          <p:cNvPr id="16402" name="TextBox 13"/>
          <p:cNvSpPr txBox="1">
            <a:spLocks noChangeArrowheads="1"/>
          </p:cNvSpPr>
          <p:nvPr/>
        </p:nvSpPr>
        <p:spPr bwMode="auto">
          <a:xfrm>
            <a:off x="4210050" y="3289300"/>
            <a:ext cx="1614488"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亮信工程</a:t>
            </a:r>
            <a:endParaRPr lang="en-US" altLang="zh-CN" sz="1600" b="1">
              <a:solidFill>
                <a:schemeClr val="bg1"/>
              </a:solidFill>
              <a:ea typeface="微软雅黑" panose="020B0503020204020204" charset="-122"/>
              <a:sym typeface="Arial" panose="020B0604020202020204" pitchFamily="34" charset="0"/>
            </a:endParaRPr>
          </a:p>
        </p:txBody>
      </p:sp>
      <p:sp>
        <p:nvSpPr>
          <p:cNvPr id="16403" name="TextBox 13"/>
          <p:cNvSpPr txBox="1">
            <a:spLocks noChangeArrowheads="1"/>
          </p:cNvSpPr>
          <p:nvPr/>
        </p:nvSpPr>
        <p:spPr bwMode="auto">
          <a:xfrm>
            <a:off x="3903663" y="3622675"/>
            <a:ext cx="2192337"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诚信承诺书</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公示</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为工作人员表现点赞</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承诺按时缴纳物业管理费</a:t>
            </a:r>
            <a:endParaRPr lang="en-US" altLang="zh-CN" sz="1400">
              <a:solidFill>
                <a:schemeClr val="bg1"/>
              </a:solidFill>
              <a:ea typeface="微软雅黑" panose="020B0503020204020204" charset="-122"/>
              <a:sym typeface="Arial" panose="020B0604020202020204" pitchFamily="34" charset="0"/>
            </a:endParaRPr>
          </a:p>
        </p:txBody>
      </p:sp>
      <p:sp>
        <p:nvSpPr>
          <p:cNvPr id="16404" name="TextBox 13"/>
          <p:cNvSpPr txBox="1">
            <a:spLocks noChangeArrowheads="1"/>
          </p:cNvSpPr>
          <p:nvPr/>
        </p:nvSpPr>
        <p:spPr bwMode="auto">
          <a:xfrm>
            <a:off x="6354763" y="3289300"/>
            <a:ext cx="161448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百姓点评</a:t>
            </a:r>
            <a:endParaRPr lang="en-US" altLang="zh-CN" sz="1600" b="1">
              <a:solidFill>
                <a:schemeClr val="bg1"/>
              </a:solidFill>
              <a:ea typeface="微软雅黑" panose="020B0503020204020204" charset="-122"/>
              <a:sym typeface="Arial" panose="020B0604020202020204" pitchFamily="34" charset="0"/>
            </a:endParaRPr>
          </a:p>
        </p:txBody>
      </p:sp>
      <p:sp>
        <p:nvSpPr>
          <p:cNvPr id="16405" name="TextBox 13"/>
          <p:cNvSpPr txBox="1">
            <a:spLocks noChangeArrowheads="1"/>
          </p:cNvSpPr>
          <p:nvPr/>
        </p:nvSpPr>
        <p:spPr bwMode="auto">
          <a:xfrm>
            <a:off x="6362700" y="3608387"/>
            <a:ext cx="1673225" cy="90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设立百姓点评台（触屏</a:t>
            </a:r>
            <a:r>
              <a:rPr lang="en-US" altLang="zh-CN" sz="1400">
                <a:solidFill>
                  <a:schemeClr val="bg1"/>
                </a:solidFill>
                <a:ea typeface="微软雅黑" panose="020B0503020204020204" charset="-122"/>
                <a:sym typeface="Arial" panose="020B0604020202020204" pitchFamily="34" charset="0"/>
              </a:rPr>
              <a:t>+</a:t>
            </a:r>
            <a:r>
              <a:rPr lang="zh-CN" altLang="en-US" sz="1400">
                <a:solidFill>
                  <a:schemeClr val="bg1"/>
                </a:solidFill>
                <a:ea typeface="微软雅黑" panose="020B0503020204020204" charset="-122"/>
                <a:sym typeface="Arial" panose="020B0604020202020204" pitchFamily="34" charset="0"/>
              </a:rPr>
              <a:t>手机</a:t>
            </a:r>
            <a:r>
              <a:rPr lang="en-US" altLang="zh-CN" sz="1400">
                <a:solidFill>
                  <a:schemeClr val="bg1"/>
                </a:solidFill>
                <a:ea typeface="微软雅黑" panose="020B0503020204020204" charset="-122"/>
                <a:sym typeface="Arial" panose="020B0604020202020204" pitchFamily="34" charset="0"/>
              </a:rPr>
              <a:t>APP</a:t>
            </a:r>
            <a:r>
              <a:rPr lang="zh-CN" altLang="en-US" sz="1400">
                <a:solidFill>
                  <a:schemeClr val="bg1"/>
                </a:solidFill>
                <a:ea typeface="微软雅黑" panose="020B0503020204020204" charset="-122"/>
                <a:sym typeface="Arial" panose="020B0604020202020204" pitchFamily="34" charset="0"/>
              </a:rPr>
              <a:t>），</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信用分高的进行表彰奖励</a:t>
            </a:r>
            <a:endParaRPr lang="en-US" altLang="zh-CN" sz="1400">
              <a:solidFill>
                <a:schemeClr val="bg1"/>
              </a:solidFill>
              <a:ea typeface="微软雅黑" panose="020B0503020204020204" charset="-122"/>
              <a:sym typeface="Arial" panose="020B0604020202020204" pitchFamily="34" charset="0"/>
            </a:endParaRPr>
          </a:p>
        </p:txBody>
      </p:sp>
      <p:sp>
        <p:nvSpPr>
          <p:cNvPr id="16406" name="TextBox 13"/>
          <p:cNvSpPr txBox="1">
            <a:spLocks noChangeArrowheads="1"/>
          </p:cNvSpPr>
          <p:nvPr/>
        </p:nvSpPr>
        <p:spPr bwMode="auto">
          <a:xfrm>
            <a:off x="8516938" y="3289300"/>
            <a:ext cx="161448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管理应用</a:t>
            </a:r>
            <a:endParaRPr lang="en-US" altLang="zh-CN" sz="1600" b="1">
              <a:solidFill>
                <a:schemeClr val="bg1"/>
              </a:solidFill>
              <a:ea typeface="微软雅黑" panose="020B0503020204020204" charset="-122"/>
              <a:sym typeface="Arial" panose="020B0604020202020204" pitchFamily="34" charset="0"/>
            </a:endParaRPr>
          </a:p>
        </p:txBody>
      </p:sp>
      <p:sp>
        <p:nvSpPr>
          <p:cNvPr id="16407" name="TextBox 13"/>
          <p:cNvSpPr txBox="1">
            <a:spLocks noChangeArrowheads="1"/>
          </p:cNvSpPr>
          <p:nvPr/>
        </p:nvSpPr>
        <p:spPr bwMode="auto">
          <a:xfrm>
            <a:off x="8524875" y="3676650"/>
            <a:ext cx="1838325"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社区“三位一体”开会，</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打印“事务清单”，</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精细化管理，</a:t>
            </a:r>
            <a:endParaRPr lang="en-US" altLang="zh-CN" sz="1400">
              <a:solidFill>
                <a:schemeClr val="bg1"/>
              </a:solidFill>
              <a:ea typeface="微软雅黑" panose="020B0503020204020204" charset="-122"/>
              <a:sym typeface="Arial" panose="020B0604020202020204" pitchFamily="34" charset="0"/>
            </a:endParaRPr>
          </a:p>
          <a:p>
            <a:pPr algn="ctr" eaLnBrk="1" hangingPunct="1">
              <a:spcBef>
                <a:spcPct val="20000"/>
              </a:spcBef>
              <a:buFont typeface="Arial" panose="020B0604020202020204" pitchFamily="34" charset="0"/>
              <a:buNone/>
            </a:pPr>
            <a:r>
              <a:rPr lang="zh-CN" altLang="en-US" sz="1400">
                <a:solidFill>
                  <a:schemeClr val="bg1"/>
                </a:solidFill>
                <a:ea typeface="微软雅黑" panose="020B0503020204020204" charset="-122"/>
                <a:sym typeface="Arial" panose="020B0604020202020204" pitchFamily="34" charset="0"/>
              </a:rPr>
              <a:t>解决社区事务</a:t>
            </a:r>
            <a:endParaRPr lang="en-US" altLang="zh-CN" sz="1400">
              <a:solidFill>
                <a:schemeClr val="bg1"/>
              </a:solidFill>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商圈</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17412" name="Rectangle 9"/>
          <p:cNvSpPr>
            <a:spLocks noChangeArrowheads="1"/>
          </p:cNvSpPr>
          <p:nvPr/>
        </p:nvSpPr>
        <p:spPr bwMode="auto">
          <a:xfrm>
            <a:off x="2418420" y="1523365"/>
            <a:ext cx="101600" cy="1311275"/>
          </a:xfrm>
          <a:prstGeom prst="rect">
            <a:avLst/>
          </a:prstGeom>
          <a:solidFill>
            <a:srgbClr val="A8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1217295" eaLnBrk="1" hangingPunct="1">
              <a:buFont typeface="Arial" panose="020B0604020202020204" pitchFamily="34" charset="0"/>
              <a:buNone/>
            </a:pPr>
            <a:endParaRPr lang="en-US" altLang="zh-CN" sz="3100">
              <a:solidFill>
                <a:srgbClr val="FFFFFF"/>
              </a:solidFill>
              <a:latin typeface="微软雅黑" panose="020B0503020204020204" charset="-122"/>
              <a:ea typeface="微软雅黑" panose="020B0503020204020204" charset="-122"/>
            </a:endParaRPr>
          </a:p>
        </p:txBody>
      </p:sp>
      <p:sp>
        <p:nvSpPr>
          <p:cNvPr id="17413" name="Rectangle 13"/>
          <p:cNvSpPr>
            <a:spLocks noChangeArrowheads="1"/>
          </p:cNvSpPr>
          <p:nvPr/>
        </p:nvSpPr>
        <p:spPr bwMode="auto">
          <a:xfrm>
            <a:off x="2418420" y="4455478"/>
            <a:ext cx="101600" cy="1311275"/>
          </a:xfrm>
          <a:prstGeom prst="rect">
            <a:avLst/>
          </a:prstGeom>
          <a:solidFill>
            <a:srgbClr val="76717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1217295" eaLnBrk="1" hangingPunct="1">
              <a:buFont typeface="Arial" panose="020B0604020202020204" pitchFamily="34" charset="0"/>
              <a:buNone/>
            </a:pPr>
            <a:endParaRPr lang="en-US" altLang="zh-CN" sz="3100">
              <a:solidFill>
                <a:srgbClr val="FFFFFF"/>
              </a:solidFill>
              <a:latin typeface="微软雅黑" panose="020B0503020204020204" charset="-122"/>
              <a:ea typeface="微软雅黑" panose="020B0503020204020204" charset="-122"/>
            </a:endParaRPr>
          </a:p>
        </p:txBody>
      </p:sp>
      <p:sp>
        <p:nvSpPr>
          <p:cNvPr id="9" name="Rectangle 17"/>
          <p:cNvSpPr>
            <a:spLocks noChangeArrowheads="1"/>
          </p:cNvSpPr>
          <p:nvPr/>
        </p:nvSpPr>
        <p:spPr bwMode="auto">
          <a:xfrm>
            <a:off x="10441645" y="3036253"/>
            <a:ext cx="101600" cy="1311275"/>
          </a:xfrm>
          <a:prstGeom prst="rect">
            <a:avLst/>
          </a:prstGeom>
          <a:solidFill>
            <a:schemeClr val="accent6">
              <a:lumMod val="60000"/>
              <a:lumOff val="4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lnSpc>
                <a:spcPct val="100000"/>
              </a:lnSpc>
              <a:spcBef>
                <a:spcPct val="0"/>
              </a:spcBef>
              <a:buFont typeface="Arial" panose="020B0604020202020204" pitchFamily="34" charset="0"/>
              <a:buNone/>
              <a:defRPr/>
            </a:pPr>
            <a:endParaRPr lang="en-US" altLang="zh-CN" sz="3100" smtClean="0">
              <a:solidFill>
                <a:srgbClr val="FFFFFF"/>
              </a:solidFill>
              <a:latin typeface="微软雅黑" panose="020B0503020204020204" charset="-122"/>
              <a:ea typeface="微软雅黑" panose="020B0503020204020204" charset="-122"/>
            </a:endParaRPr>
          </a:p>
        </p:txBody>
      </p:sp>
      <p:sp>
        <p:nvSpPr>
          <p:cNvPr id="17415" name="矩形 15"/>
          <p:cNvSpPr>
            <a:spLocks noChangeArrowheads="1"/>
          </p:cNvSpPr>
          <p:nvPr/>
        </p:nvSpPr>
        <p:spPr bwMode="auto">
          <a:xfrm>
            <a:off x="2758145" y="1847215"/>
            <a:ext cx="7077075" cy="884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defTabSz="1216025">
              <a:lnSpc>
                <a:spcPct val="90000"/>
              </a:lnSpc>
              <a:buFont typeface="Arial" panose="020B0604020202020204" pitchFamily="34" charset="0"/>
              <a:buChar char="•"/>
            </a:pPr>
            <a:r>
              <a:rPr lang="zh-CN" altLang="en-US" sz="1600" b="1">
                <a:solidFill>
                  <a:srgbClr val="C00000"/>
                </a:solidFill>
                <a:latin typeface="微软雅黑" panose="020B0503020204020204" charset="-122"/>
                <a:ea typeface="微软雅黑" panose="020B0503020204020204" charset="-122"/>
                <a:cs typeface="Times New Roman" panose="02020603050405020304" pitchFamily="18" charset="0"/>
              </a:rPr>
              <a:t>平台建设：</a:t>
            </a:r>
            <a:r>
              <a:rPr lang="zh-CN" altLang="en-US" sz="1600">
                <a:latin typeface="微软雅黑" panose="020B0503020204020204" charset="-122"/>
                <a:ea typeface="微软雅黑" panose="020B0503020204020204" charset="-122"/>
                <a:cs typeface="Times New Roman" panose="02020603050405020304" pitchFamily="18" charset="0"/>
              </a:rPr>
              <a:t>以商业街为例，依托商业街商会的管理模式，整合目前街道的评价体系，以商业街的模式，把各商户的信用评分评级重新定义建模，以专业信用服务企业的视角，结合街道内的营商环境营造，管理重点难点，百姓点评投诉等要素，将商业街信用评级的标准。</a:t>
            </a:r>
            <a:endParaRPr lang="en-US" altLang="zh-CN" sz="1600">
              <a:latin typeface="微软雅黑" panose="020B0503020204020204" charset="-122"/>
              <a:ea typeface="微软雅黑" panose="020B0503020204020204" charset="-122"/>
              <a:cs typeface="Times New Roman" panose="02020603050405020304" pitchFamily="18" charset="0"/>
            </a:endParaRPr>
          </a:p>
        </p:txBody>
      </p:sp>
      <p:sp>
        <p:nvSpPr>
          <p:cNvPr id="11" name="矩形 16"/>
          <p:cNvSpPr>
            <a:spLocks noChangeArrowheads="1"/>
          </p:cNvSpPr>
          <p:nvPr/>
        </p:nvSpPr>
        <p:spPr bwMode="auto">
          <a:xfrm>
            <a:off x="2758145" y="3342640"/>
            <a:ext cx="7077075" cy="738505"/>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fontAlgn="auto">
              <a:spcBef>
                <a:spcPts val="0"/>
              </a:spcBef>
              <a:spcAft>
                <a:spcPts val="0"/>
              </a:spcAft>
              <a:defRPr/>
            </a:pPr>
            <a:r>
              <a:rPr lang="zh-CN" altLang="en-US" sz="1600"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信用惠民：</a:t>
            </a:r>
            <a:r>
              <a:rPr lang="zh-CN" altLang="en-US" sz="1600" dirty="0">
                <a:latin typeface="微软雅黑" panose="020B0503020204020204" charset="-122"/>
                <a:ea typeface="微软雅黑" panose="020B0503020204020204" charset="-122"/>
                <a:cs typeface="Times New Roman" panose="02020603050405020304" pitchFamily="18" charset="0"/>
              </a:rPr>
              <a:t>整合商业街的优质资源，制定信用惠民措施（如诚信抵用券等），以商会的名义对外发布，服务于街道内评选出的 “社区信用官”，“诚信家庭”，“社区志愿者”，“诚信工作者”等等。</a:t>
            </a:r>
          </a:p>
        </p:txBody>
      </p:sp>
      <p:sp>
        <p:nvSpPr>
          <p:cNvPr id="12" name="矩形 17"/>
          <p:cNvSpPr>
            <a:spLocks noChangeArrowheads="1"/>
          </p:cNvSpPr>
          <p:nvPr/>
        </p:nvSpPr>
        <p:spPr bwMode="auto">
          <a:xfrm>
            <a:off x="2758145" y="4468178"/>
            <a:ext cx="7077075" cy="1773237"/>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fontAlgn="auto">
              <a:spcBef>
                <a:spcPts val="0"/>
              </a:spcBef>
              <a:spcAft>
                <a:spcPts val="0"/>
              </a:spcAft>
              <a:defRPr/>
            </a:pPr>
            <a:r>
              <a:rPr lang="zh-CN" altLang="en-US" sz="1600" b="1" dirty="0">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rPr>
              <a:t>红灰榜单：</a:t>
            </a:r>
            <a:r>
              <a:rPr lang="zh-CN" altLang="en-US" sz="1600" dirty="0">
                <a:latin typeface="微软雅黑" panose="020B0503020204020204" charset="-122"/>
                <a:ea typeface="微软雅黑" panose="020B0503020204020204" charset="-122"/>
                <a:cs typeface="Times New Roman" panose="02020603050405020304" pitchFamily="18" charset="0"/>
              </a:rPr>
              <a:t>为了进一步加大“守信联合激励，失信联合惩戒”的力度，街道定期发布商业街的红灰榜单。对于红榜可以选择商会中信用评分前列的商户，对其加大宣传，展示，授牌，表彰提高商户积极性。对于灰榜</a:t>
            </a:r>
            <a:r>
              <a:rPr lang="zh-CN" altLang="zh-CN" sz="1600" dirty="0">
                <a:latin typeface="微软雅黑" panose="020B0503020204020204" charset="-122"/>
                <a:ea typeface="微软雅黑" panose="020B0503020204020204" charset="-122"/>
                <a:cs typeface="Times New Roman" panose="02020603050405020304" pitchFamily="18" charset="0"/>
              </a:rPr>
              <a:t>采取</a:t>
            </a:r>
            <a:r>
              <a:rPr lang="zh-CN" altLang="zh-CN" sz="1600" b="1" dirty="0">
                <a:latin typeface="微软雅黑" panose="020B0503020204020204" charset="-122"/>
                <a:ea typeface="微软雅黑" panose="020B0503020204020204" charset="-122"/>
                <a:cs typeface="Times New Roman" panose="02020603050405020304" pitchFamily="18" charset="0"/>
              </a:rPr>
              <a:t>限期整改、适当限制、加强检查、重点监督、内部通报等举措</a:t>
            </a:r>
            <a:r>
              <a:rPr lang="zh-CN" altLang="zh-CN" sz="1600" dirty="0">
                <a:latin typeface="微软雅黑" panose="020B0503020204020204" charset="-122"/>
                <a:ea typeface="微软雅黑" panose="020B0503020204020204" charset="-122"/>
                <a:cs typeface="Times New Roman" panose="02020603050405020304" pitchFamily="18" charset="0"/>
              </a:rPr>
              <a:t>，放大商户失信成本。对于想要在灰榜上去除名单的商户，要求其通过教育培训，修复失信带来的影响，签订承若书，在社区做志愿者等手段去除痕迹。对于屡屡失信的商户，造成较大社会影响的，</a:t>
            </a:r>
            <a:r>
              <a:rPr lang="zh-CN" altLang="en-US" sz="1600" dirty="0">
                <a:latin typeface="微软雅黑" panose="020B0503020204020204" charset="-122"/>
                <a:ea typeface="微软雅黑" panose="020B0503020204020204" charset="-122"/>
                <a:cs typeface="Times New Roman" panose="02020603050405020304" pitchFamily="18" charset="0"/>
              </a:rPr>
              <a:t>有关部门将其列入</a:t>
            </a:r>
            <a:r>
              <a:rPr lang="zh-CN" altLang="zh-CN" sz="1600" dirty="0">
                <a:latin typeface="微软雅黑" panose="020B0503020204020204" charset="-122"/>
                <a:ea typeface="微软雅黑" panose="020B0503020204020204" charset="-122"/>
                <a:cs typeface="Times New Roman" panose="02020603050405020304" pitchFamily="18" charset="0"/>
              </a:rPr>
              <a:t>社会信用“黑名单”，进一步曝光及采取行政处罚。</a:t>
            </a:r>
            <a:endParaRPr lang="zh-CN" altLang="en-US" sz="1600" dirty="0">
              <a:latin typeface="微软雅黑" panose="020B0503020204020204" charset="-122"/>
              <a:ea typeface="微软雅黑" panose="020B0503020204020204" charset="-122"/>
              <a:cs typeface="Times New Roman" panose="02020603050405020304" pitchFamily="18" charset="0"/>
            </a:endParaRPr>
          </a:p>
        </p:txBody>
      </p:sp>
      <p:sp>
        <p:nvSpPr>
          <p:cNvPr id="17418" name="稻壳儿小白白(http://dwz.cn/Wu2UP)"/>
          <p:cNvSpPr>
            <a:spLocks noEditPoints="1"/>
          </p:cNvSpPr>
          <p:nvPr/>
        </p:nvSpPr>
        <p:spPr bwMode="auto">
          <a:xfrm>
            <a:off x="1132545" y="1801178"/>
            <a:ext cx="850900" cy="822325"/>
          </a:xfrm>
          <a:custGeom>
            <a:avLst/>
            <a:gdLst>
              <a:gd name="T0" fmla="*/ 2147483647 w 123"/>
              <a:gd name="T1" fmla="*/ 0 h 115"/>
              <a:gd name="T2" fmla="*/ 2147483647 w 123"/>
              <a:gd name="T3" fmla="*/ 0 h 115"/>
              <a:gd name="T4" fmla="*/ 0 w 123"/>
              <a:gd name="T5" fmla="*/ 2147483647 h 115"/>
              <a:gd name="T6" fmla="*/ 0 w 123"/>
              <a:gd name="T7" fmla="*/ 2147483647 h 115"/>
              <a:gd name="T8" fmla="*/ 2147483647 w 123"/>
              <a:gd name="T9" fmla="*/ 2147483647 h 115"/>
              <a:gd name="T10" fmla="*/ 2147483647 w 123"/>
              <a:gd name="T11" fmla="*/ 2147483647 h 115"/>
              <a:gd name="T12" fmla="*/ 2147483647 w 123"/>
              <a:gd name="T13" fmla="*/ 2147483647 h 115"/>
              <a:gd name="T14" fmla="*/ 2147483647 w 123"/>
              <a:gd name="T15" fmla="*/ 2147483647 h 115"/>
              <a:gd name="T16" fmla="*/ 2147483647 w 123"/>
              <a:gd name="T17" fmla="*/ 2147483647 h 115"/>
              <a:gd name="T18" fmla="*/ 2147483647 w 123"/>
              <a:gd name="T19" fmla="*/ 2147483647 h 115"/>
              <a:gd name="T20" fmla="*/ 2147483647 w 123"/>
              <a:gd name="T21" fmla="*/ 2147483647 h 115"/>
              <a:gd name="T22" fmla="*/ 2147483647 w 123"/>
              <a:gd name="T23" fmla="*/ 2147483647 h 115"/>
              <a:gd name="T24" fmla="*/ 2147483647 w 123"/>
              <a:gd name="T25" fmla="*/ 2147483647 h 115"/>
              <a:gd name="T26" fmla="*/ 2147483647 w 123"/>
              <a:gd name="T27" fmla="*/ 2147483647 h 115"/>
              <a:gd name="T28" fmla="*/ 2147483647 w 123"/>
              <a:gd name="T29" fmla="*/ 2147483647 h 115"/>
              <a:gd name="T30" fmla="*/ 2147483647 w 123"/>
              <a:gd name="T31" fmla="*/ 2147483647 h 115"/>
              <a:gd name="T32" fmla="*/ 2147483647 w 123"/>
              <a:gd name="T33" fmla="*/ 2147483647 h 115"/>
              <a:gd name="T34" fmla="*/ 2147483647 w 123"/>
              <a:gd name="T35" fmla="*/ 2147483647 h 115"/>
              <a:gd name="T36" fmla="*/ 2147483647 w 123"/>
              <a:gd name="T37" fmla="*/ 0 h 115"/>
              <a:gd name="T38" fmla="*/ 2147483647 w 123"/>
              <a:gd name="T39" fmla="*/ 2147483647 h 115"/>
              <a:gd name="T40" fmla="*/ 2147483647 w 123"/>
              <a:gd name="T41" fmla="*/ 2147483647 h 115"/>
              <a:gd name="T42" fmla="*/ 2147483647 w 123"/>
              <a:gd name="T43" fmla="*/ 2147483647 h 115"/>
              <a:gd name="T44" fmla="*/ 2147483647 w 123"/>
              <a:gd name="T45" fmla="*/ 2147483647 h 115"/>
              <a:gd name="T46" fmla="*/ 2147483647 w 123"/>
              <a:gd name="T47" fmla="*/ 2147483647 h 115"/>
              <a:gd name="T48" fmla="*/ 2147483647 w 123"/>
              <a:gd name="T49" fmla="*/ 2147483647 h 115"/>
              <a:gd name="T50" fmla="*/ 2147483647 w 123"/>
              <a:gd name="T51" fmla="*/ 2147483647 h 115"/>
              <a:gd name="T52" fmla="*/ 2147483647 w 123"/>
              <a:gd name="T53" fmla="*/ 2147483647 h 115"/>
              <a:gd name="T54" fmla="*/ 2147483647 w 123"/>
              <a:gd name="T55" fmla="*/ 2147483647 h 115"/>
              <a:gd name="T56" fmla="*/ 2147483647 w 123"/>
              <a:gd name="T57" fmla="*/ 2147483647 h 115"/>
              <a:gd name="T58" fmla="*/ 2147483647 w 123"/>
              <a:gd name="T59" fmla="*/ 2147483647 h 115"/>
              <a:gd name="T60" fmla="*/ 2147483647 w 123"/>
              <a:gd name="T61" fmla="*/ 2147483647 h 115"/>
              <a:gd name="T62" fmla="*/ 2147483647 w 123"/>
              <a:gd name="T63" fmla="*/ 2147483647 h 115"/>
              <a:gd name="T64" fmla="*/ 2147483647 w 123"/>
              <a:gd name="T65" fmla="*/ 2147483647 h 115"/>
              <a:gd name="T66" fmla="*/ 2147483647 w 123"/>
              <a:gd name="T67" fmla="*/ 2147483647 h 115"/>
              <a:gd name="T68" fmla="*/ 2147483647 w 123"/>
              <a:gd name="T69" fmla="*/ 2147483647 h 115"/>
              <a:gd name="T70" fmla="*/ 2147483647 w 123"/>
              <a:gd name="T71" fmla="*/ 2147483647 h 115"/>
              <a:gd name="T72" fmla="*/ 2147483647 w 123"/>
              <a:gd name="T73" fmla="*/ 2147483647 h 115"/>
              <a:gd name="T74" fmla="*/ 2147483647 w 123"/>
              <a:gd name="T75" fmla="*/ 2147483647 h 115"/>
              <a:gd name="T76" fmla="*/ 2147483647 w 123"/>
              <a:gd name="T77" fmla="*/ 2147483647 h 115"/>
              <a:gd name="T78" fmla="*/ 2147483647 w 123"/>
              <a:gd name="T79" fmla="*/ 2147483647 h 115"/>
              <a:gd name="T80" fmla="*/ 2147483647 w 123"/>
              <a:gd name="T81" fmla="*/ 2147483647 h 115"/>
              <a:gd name="T82" fmla="*/ 2147483647 w 123"/>
              <a:gd name="T83" fmla="*/ 2147483647 h 115"/>
              <a:gd name="T84" fmla="*/ 2147483647 w 123"/>
              <a:gd name="T85" fmla="*/ 2147483647 h 115"/>
              <a:gd name="T86" fmla="*/ 2147483647 w 123"/>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3"/>
              <a:gd name="T133" fmla="*/ 0 h 115"/>
              <a:gd name="T134" fmla="*/ 123 w 123"/>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pic>
        <p:nvPicPr>
          <p:cNvPr id="15" name="稻壳儿小白白(http://dwz.cn/Wu2UP)"/>
          <p:cNvPicPr>
            <a:picLocks noChangeArrowheads="1"/>
          </p:cNvPicPr>
          <p:nvPr/>
        </p:nvPicPr>
        <p:blipFill>
          <a:blip r:embed="rId3">
            <a:duotone>
              <a:prstClr val="black"/>
              <a:schemeClr val="accent6">
                <a:tint val="45000"/>
                <a:satMod val="400000"/>
              </a:schemeClr>
            </a:duotone>
          </a:blip>
          <a:srcRect/>
          <a:stretch>
            <a:fillRect/>
          </a:stretch>
        </p:blipFill>
        <p:spPr bwMode="auto">
          <a:xfrm>
            <a:off x="10928000" y="3219414"/>
            <a:ext cx="744866" cy="788255"/>
          </a:xfrm>
          <a:prstGeom prst="rect">
            <a:avLst/>
          </a:prstGeom>
          <a:noFill/>
          <a:ln>
            <a:noFill/>
          </a:ln>
        </p:spPr>
      </p:pic>
      <p:sp>
        <p:nvSpPr>
          <p:cNvPr id="17" name="稻壳儿小白白(http://dwz.cn/Wu2UP)"/>
          <p:cNvSpPr/>
          <p:nvPr/>
        </p:nvSpPr>
        <p:spPr bwMode="auto">
          <a:xfrm>
            <a:off x="1191282" y="4666615"/>
            <a:ext cx="847725" cy="879475"/>
          </a:xfrm>
          <a:custGeom>
            <a:avLst/>
            <a:gdLst>
              <a:gd name="T0" fmla="*/ 413 w 546"/>
              <a:gd name="T1" fmla="*/ 368 h 619"/>
              <a:gd name="T2" fmla="*/ 413 w 546"/>
              <a:gd name="T3" fmla="*/ 368 h 619"/>
              <a:gd name="T4" fmla="*/ 236 w 546"/>
              <a:gd name="T5" fmla="*/ 368 h 619"/>
              <a:gd name="T6" fmla="*/ 221 w 546"/>
              <a:gd name="T7" fmla="*/ 383 h 619"/>
              <a:gd name="T8" fmla="*/ 236 w 546"/>
              <a:gd name="T9" fmla="*/ 412 h 619"/>
              <a:gd name="T10" fmla="*/ 413 w 546"/>
              <a:gd name="T11" fmla="*/ 412 h 619"/>
              <a:gd name="T12" fmla="*/ 427 w 546"/>
              <a:gd name="T13" fmla="*/ 383 h 619"/>
              <a:gd name="T14" fmla="*/ 413 w 546"/>
              <a:gd name="T15" fmla="*/ 368 h 619"/>
              <a:gd name="T16" fmla="*/ 413 w 546"/>
              <a:gd name="T17" fmla="*/ 265 h 619"/>
              <a:gd name="T18" fmla="*/ 413 w 546"/>
              <a:gd name="T19" fmla="*/ 265 h 619"/>
              <a:gd name="T20" fmla="*/ 236 w 546"/>
              <a:gd name="T21" fmla="*/ 265 h 619"/>
              <a:gd name="T22" fmla="*/ 221 w 546"/>
              <a:gd name="T23" fmla="*/ 295 h 619"/>
              <a:gd name="T24" fmla="*/ 236 w 546"/>
              <a:gd name="T25" fmla="*/ 309 h 619"/>
              <a:gd name="T26" fmla="*/ 413 w 546"/>
              <a:gd name="T27" fmla="*/ 309 h 619"/>
              <a:gd name="T28" fmla="*/ 427 w 546"/>
              <a:gd name="T29" fmla="*/ 295 h 619"/>
              <a:gd name="T30" fmla="*/ 413 w 546"/>
              <a:gd name="T31" fmla="*/ 265 h 619"/>
              <a:gd name="T32" fmla="*/ 413 w 546"/>
              <a:gd name="T33" fmla="*/ 0 h 619"/>
              <a:gd name="T34" fmla="*/ 413 w 546"/>
              <a:gd name="T35" fmla="*/ 0 h 619"/>
              <a:gd name="T36" fmla="*/ 177 w 546"/>
              <a:gd name="T37" fmla="*/ 0 h 619"/>
              <a:gd name="T38" fmla="*/ 104 w 546"/>
              <a:gd name="T39" fmla="*/ 74 h 619"/>
              <a:gd name="T40" fmla="*/ 74 w 546"/>
              <a:gd name="T41" fmla="*/ 74 h 619"/>
              <a:gd name="T42" fmla="*/ 0 w 546"/>
              <a:gd name="T43" fmla="*/ 147 h 619"/>
              <a:gd name="T44" fmla="*/ 0 w 546"/>
              <a:gd name="T45" fmla="*/ 545 h 619"/>
              <a:gd name="T46" fmla="*/ 74 w 546"/>
              <a:gd name="T47" fmla="*/ 618 h 619"/>
              <a:gd name="T48" fmla="*/ 368 w 546"/>
              <a:gd name="T49" fmla="*/ 618 h 619"/>
              <a:gd name="T50" fmla="*/ 457 w 546"/>
              <a:gd name="T51" fmla="*/ 545 h 619"/>
              <a:gd name="T52" fmla="*/ 472 w 546"/>
              <a:gd name="T53" fmla="*/ 545 h 619"/>
              <a:gd name="T54" fmla="*/ 545 w 546"/>
              <a:gd name="T55" fmla="*/ 471 h 619"/>
              <a:gd name="T56" fmla="*/ 545 w 546"/>
              <a:gd name="T57" fmla="*/ 192 h 619"/>
              <a:gd name="T58" fmla="*/ 545 w 546"/>
              <a:gd name="T59" fmla="*/ 147 h 619"/>
              <a:gd name="T60" fmla="*/ 413 w 546"/>
              <a:gd name="T61" fmla="*/ 0 h 619"/>
              <a:gd name="T62" fmla="*/ 368 w 546"/>
              <a:gd name="T63" fmla="*/ 589 h 619"/>
              <a:gd name="T64" fmla="*/ 368 w 546"/>
              <a:gd name="T65" fmla="*/ 589 h 619"/>
              <a:gd name="T66" fmla="*/ 74 w 546"/>
              <a:gd name="T67" fmla="*/ 589 h 619"/>
              <a:gd name="T68" fmla="*/ 45 w 546"/>
              <a:gd name="T69" fmla="*/ 545 h 619"/>
              <a:gd name="T70" fmla="*/ 45 w 546"/>
              <a:gd name="T71" fmla="*/ 147 h 619"/>
              <a:gd name="T72" fmla="*/ 74 w 546"/>
              <a:gd name="T73" fmla="*/ 118 h 619"/>
              <a:gd name="T74" fmla="*/ 104 w 546"/>
              <a:gd name="T75" fmla="*/ 118 h 619"/>
              <a:gd name="T76" fmla="*/ 104 w 546"/>
              <a:gd name="T77" fmla="*/ 471 h 619"/>
              <a:gd name="T78" fmla="*/ 177 w 546"/>
              <a:gd name="T79" fmla="*/ 545 h 619"/>
              <a:gd name="T80" fmla="*/ 413 w 546"/>
              <a:gd name="T81" fmla="*/ 545 h 619"/>
              <a:gd name="T82" fmla="*/ 368 w 546"/>
              <a:gd name="T83" fmla="*/ 589 h 619"/>
              <a:gd name="T84" fmla="*/ 516 w 546"/>
              <a:gd name="T85" fmla="*/ 471 h 619"/>
              <a:gd name="T86" fmla="*/ 516 w 546"/>
              <a:gd name="T87" fmla="*/ 471 h 619"/>
              <a:gd name="T88" fmla="*/ 472 w 546"/>
              <a:gd name="T89" fmla="*/ 501 h 619"/>
              <a:gd name="T90" fmla="*/ 177 w 546"/>
              <a:gd name="T91" fmla="*/ 501 h 619"/>
              <a:gd name="T92" fmla="*/ 133 w 546"/>
              <a:gd name="T93" fmla="*/ 471 h 619"/>
              <a:gd name="T94" fmla="*/ 133 w 546"/>
              <a:gd name="T95" fmla="*/ 74 h 619"/>
              <a:gd name="T96" fmla="*/ 177 w 546"/>
              <a:gd name="T97" fmla="*/ 29 h 619"/>
              <a:gd name="T98" fmla="*/ 368 w 546"/>
              <a:gd name="T99" fmla="*/ 29 h 619"/>
              <a:gd name="T100" fmla="*/ 368 w 546"/>
              <a:gd name="T101" fmla="*/ 118 h 619"/>
              <a:gd name="T102" fmla="*/ 457 w 546"/>
              <a:gd name="T103" fmla="*/ 192 h 619"/>
              <a:gd name="T104" fmla="*/ 516 w 546"/>
              <a:gd name="T105" fmla="*/ 192 h 619"/>
              <a:gd name="T106" fmla="*/ 516 w 546"/>
              <a:gd name="T107" fmla="*/ 471 h 619"/>
              <a:gd name="T108" fmla="*/ 457 w 546"/>
              <a:gd name="T109" fmla="*/ 147 h 619"/>
              <a:gd name="T110" fmla="*/ 457 w 546"/>
              <a:gd name="T111" fmla="*/ 147 h 619"/>
              <a:gd name="T112" fmla="*/ 413 w 546"/>
              <a:gd name="T113" fmla="*/ 88 h 619"/>
              <a:gd name="T114" fmla="*/ 413 w 546"/>
              <a:gd name="T115" fmla="*/ 29 h 619"/>
              <a:gd name="T116" fmla="*/ 516 w 546"/>
              <a:gd name="T117" fmla="*/ 147 h 619"/>
              <a:gd name="T118" fmla="*/ 457 w 546"/>
              <a:gd name="T119" fmla="*/ 147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tx1">
              <a:lumMod val="65000"/>
              <a:lumOff val="35000"/>
            </a:schemeClr>
          </a:solidFill>
          <a:ln>
            <a:noFill/>
          </a:ln>
        </p:spPr>
        <p:txBody>
          <a:bodyPr wrap="none" lIns="121908" tIns="60955" rIns="121908" bIns="60955"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defRPr/>
            </a:pPr>
            <a:endParaRPr lang="zh-CN" altLang="en-US">
              <a:latin typeface="微软雅黑" panose="020B0503020204020204" charset="-122"/>
              <a:ea typeface="微软雅黑" panose="020B050302020402020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菜场</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19460" name="Rectangle 6"/>
          <p:cNvSpPr>
            <a:spLocks noChangeArrowheads="1"/>
          </p:cNvSpPr>
          <p:nvPr/>
        </p:nvSpPr>
        <p:spPr bwMode="auto">
          <a:xfrm>
            <a:off x="4083844" y="3479800"/>
            <a:ext cx="1927225" cy="1419225"/>
          </a:xfrm>
          <a:prstGeom prst="rect">
            <a:avLst/>
          </a:prstGeom>
          <a:solidFill>
            <a:srgbClr val="A8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1217295" eaLnBrk="1" hangingPunct="1">
              <a:buFont typeface="Arial" panose="020B0604020202020204" pitchFamily="34" charset="0"/>
              <a:buNone/>
            </a:pPr>
            <a:endParaRPr lang="en-US" altLang="zh-CN" sz="3100">
              <a:solidFill>
                <a:srgbClr val="FFFFFF"/>
              </a:solidFill>
              <a:ea typeface="微软雅黑" panose="020B0503020204020204" charset="-122"/>
              <a:sym typeface="Arial" panose="020B0604020202020204" pitchFamily="34" charset="0"/>
            </a:endParaRPr>
          </a:p>
        </p:txBody>
      </p:sp>
      <p:sp>
        <p:nvSpPr>
          <p:cNvPr id="19461" name="Rectangle 4"/>
          <p:cNvSpPr>
            <a:spLocks noChangeArrowheads="1"/>
          </p:cNvSpPr>
          <p:nvPr/>
        </p:nvSpPr>
        <p:spPr bwMode="auto">
          <a:xfrm>
            <a:off x="4083844" y="1958975"/>
            <a:ext cx="1927225" cy="1419225"/>
          </a:xfrm>
          <a:prstGeom prst="rect">
            <a:avLst/>
          </a:prstGeom>
          <a:solidFill>
            <a:srgbClr val="F4BB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1217295" eaLnBrk="1" hangingPunct="1">
              <a:buFont typeface="Arial" panose="020B0604020202020204" pitchFamily="34" charset="0"/>
              <a:buNone/>
            </a:pPr>
            <a:endParaRPr lang="en-US" altLang="zh-CN" sz="3100">
              <a:solidFill>
                <a:srgbClr val="FFFFFF"/>
              </a:solidFill>
              <a:ea typeface="微软雅黑" panose="020B0503020204020204" charset="-122"/>
              <a:sym typeface="Arial" panose="020B0604020202020204" pitchFamily="34" charset="0"/>
            </a:endParaRPr>
          </a:p>
        </p:txBody>
      </p:sp>
      <p:sp>
        <p:nvSpPr>
          <p:cNvPr id="19462" name="Rectangle 5"/>
          <p:cNvSpPr>
            <a:spLocks noChangeArrowheads="1"/>
          </p:cNvSpPr>
          <p:nvPr/>
        </p:nvSpPr>
        <p:spPr bwMode="auto">
          <a:xfrm>
            <a:off x="6112669" y="1958975"/>
            <a:ext cx="1925637" cy="1419225"/>
          </a:xfrm>
          <a:prstGeom prst="rect">
            <a:avLst/>
          </a:prstGeom>
          <a:solidFill>
            <a:srgbClr val="A8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1217295" eaLnBrk="1" hangingPunct="1">
              <a:buFont typeface="Arial" panose="020B0604020202020204" pitchFamily="34" charset="0"/>
              <a:buNone/>
            </a:pPr>
            <a:endParaRPr lang="en-US" altLang="zh-CN" sz="3100">
              <a:solidFill>
                <a:srgbClr val="FFFFFF"/>
              </a:solidFill>
              <a:ea typeface="微软雅黑" panose="020B0503020204020204" charset="-122"/>
              <a:sym typeface="Arial" panose="020B0604020202020204" pitchFamily="34" charset="0"/>
            </a:endParaRPr>
          </a:p>
        </p:txBody>
      </p:sp>
      <p:sp>
        <p:nvSpPr>
          <p:cNvPr id="19463" name="Rectangle 7"/>
          <p:cNvSpPr>
            <a:spLocks noChangeArrowheads="1"/>
          </p:cNvSpPr>
          <p:nvPr/>
        </p:nvSpPr>
        <p:spPr bwMode="auto">
          <a:xfrm>
            <a:off x="6112669" y="3479800"/>
            <a:ext cx="1925637" cy="1419225"/>
          </a:xfrm>
          <a:prstGeom prst="rect">
            <a:avLst/>
          </a:prstGeom>
          <a:solidFill>
            <a:srgbClr val="F4BB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1217295" eaLnBrk="1" hangingPunct="1">
              <a:buFont typeface="Arial" panose="020B0604020202020204" pitchFamily="34" charset="0"/>
              <a:buNone/>
            </a:pPr>
            <a:endParaRPr lang="en-US" altLang="zh-CN" sz="3100">
              <a:solidFill>
                <a:srgbClr val="FFFFFF"/>
              </a:solidFill>
              <a:ea typeface="微软雅黑" panose="020B0503020204020204" charset="-122"/>
              <a:sym typeface="Arial" panose="020B0604020202020204" pitchFamily="34" charset="0"/>
            </a:endParaRPr>
          </a:p>
        </p:txBody>
      </p:sp>
      <p:sp>
        <p:nvSpPr>
          <p:cNvPr id="19464" name="TextBox 13"/>
          <p:cNvSpPr txBox="1">
            <a:spLocks noChangeArrowheads="1"/>
          </p:cNvSpPr>
          <p:nvPr/>
        </p:nvSpPr>
        <p:spPr bwMode="auto">
          <a:xfrm>
            <a:off x="6157119" y="2595563"/>
            <a:ext cx="1951037"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百姓评菜篮子服务</a:t>
            </a:r>
            <a:endParaRPr lang="en-US" altLang="zh-CN" b="1">
              <a:solidFill>
                <a:schemeClr val="bg1"/>
              </a:solidFill>
              <a:ea typeface="微软雅黑" panose="020B0503020204020204" charset="-122"/>
              <a:sym typeface="Arial" panose="020B0604020202020204" pitchFamily="34" charset="0"/>
            </a:endParaRPr>
          </a:p>
        </p:txBody>
      </p:sp>
      <p:sp>
        <p:nvSpPr>
          <p:cNvPr id="19465" name="TextBox 13"/>
          <p:cNvSpPr txBox="1">
            <a:spLocks noChangeArrowheads="1"/>
          </p:cNvSpPr>
          <p:nvPr/>
        </p:nvSpPr>
        <p:spPr bwMode="auto">
          <a:xfrm>
            <a:off x="4404519" y="2587625"/>
            <a:ext cx="160655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摊位信用评估</a:t>
            </a:r>
            <a:endParaRPr lang="en-US" altLang="zh-CN" b="1">
              <a:solidFill>
                <a:schemeClr val="bg1"/>
              </a:solidFill>
              <a:ea typeface="微软雅黑" panose="020B0503020204020204" charset="-122"/>
              <a:sym typeface="Arial" panose="020B0604020202020204" pitchFamily="34" charset="0"/>
            </a:endParaRPr>
          </a:p>
        </p:txBody>
      </p:sp>
      <p:sp>
        <p:nvSpPr>
          <p:cNvPr id="19466" name="TextBox 13"/>
          <p:cNvSpPr txBox="1">
            <a:spLocks noChangeArrowheads="1"/>
          </p:cNvSpPr>
          <p:nvPr/>
        </p:nvSpPr>
        <p:spPr bwMode="auto">
          <a:xfrm>
            <a:off x="6379369" y="4117975"/>
            <a:ext cx="149542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菜场“红黑榜”</a:t>
            </a:r>
            <a:endParaRPr lang="en-US" altLang="zh-CN" b="1">
              <a:solidFill>
                <a:schemeClr val="bg1"/>
              </a:solidFill>
              <a:ea typeface="微软雅黑" panose="020B0503020204020204" charset="-122"/>
              <a:sym typeface="Arial" panose="020B0604020202020204" pitchFamily="34" charset="0"/>
            </a:endParaRPr>
          </a:p>
        </p:txBody>
      </p:sp>
      <p:sp>
        <p:nvSpPr>
          <p:cNvPr id="19467" name="TextBox 13"/>
          <p:cNvSpPr txBox="1">
            <a:spLocks noChangeArrowheads="1"/>
          </p:cNvSpPr>
          <p:nvPr/>
        </p:nvSpPr>
        <p:spPr bwMode="auto">
          <a:xfrm>
            <a:off x="4499769" y="4108450"/>
            <a:ext cx="1277937"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诚信二维码</a:t>
            </a:r>
            <a:endParaRPr lang="en-US" altLang="zh-CN" b="1">
              <a:solidFill>
                <a:schemeClr val="bg1"/>
              </a:solidFill>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养老服务</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23556" name="Shape 539"/>
          <p:cNvSpPr/>
          <p:nvPr/>
        </p:nvSpPr>
        <p:spPr bwMode="auto">
          <a:xfrm>
            <a:off x="1423988" y="2274887"/>
            <a:ext cx="2527300" cy="127476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57" name="Shape 542"/>
          <p:cNvSpPr/>
          <p:nvPr/>
        </p:nvSpPr>
        <p:spPr bwMode="auto">
          <a:xfrm>
            <a:off x="2389188" y="2674937"/>
            <a:ext cx="563563" cy="469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0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0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600"/>
              <a:gd name="T106" fmla="*/ 0 h 21600"/>
              <a:gd name="T107" fmla="*/ 21600 w 21600"/>
              <a:gd name="T108" fmla="*/ 21600 h 216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9050" tIns="19050" rIns="19050" bIns="1905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58" name="Shape 544"/>
          <p:cNvSpPr/>
          <p:nvPr/>
        </p:nvSpPr>
        <p:spPr bwMode="auto">
          <a:xfrm>
            <a:off x="3649663" y="2273300"/>
            <a:ext cx="2528888" cy="12763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59" name="Shape 547"/>
          <p:cNvSpPr/>
          <p:nvPr/>
        </p:nvSpPr>
        <p:spPr bwMode="auto">
          <a:xfrm>
            <a:off x="4643438" y="2670175"/>
            <a:ext cx="585788" cy="4873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0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2147483647 w 21600"/>
              <a:gd name="T89" fmla="*/ 2147483647 h 21600"/>
              <a:gd name="T90" fmla="*/ 2147483647 w 21600"/>
              <a:gd name="T91" fmla="*/ 2147483647 h 21600"/>
              <a:gd name="T92" fmla="*/ 2147483647 w 21600"/>
              <a:gd name="T93" fmla="*/ 2147483647 h 21600"/>
              <a:gd name="T94" fmla="*/ 2147483647 w 21600"/>
              <a:gd name="T95" fmla="*/ 0 h 21600"/>
              <a:gd name="T96" fmla="*/ 2147483647 w 21600"/>
              <a:gd name="T97" fmla="*/ 2147483647 h 21600"/>
              <a:gd name="T98" fmla="*/ 2147483647 w 21600"/>
              <a:gd name="T99" fmla="*/ 2147483647 h 21600"/>
              <a:gd name="T100" fmla="*/ 2147483647 w 21600"/>
              <a:gd name="T101" fmla="*/ 2147483647 h 21600"/>
              <a:gd name="T102" fmla="*/ 2147483647 w 21600"/>
              <a:gd name="T103" fmla="*/ 2147483647 h 21600"/>
              <a:gd name="T104" fmla="*/ 2147483647 w 21600"/>
              <a:gd name="T105" fmla="*/ 2147483647 h 21600"/>
              <a:gd name="T106" fmla="*/ 2147483647 w 21600"/>
              <a:gd name="T107" fmla="*/ 2147483647 h 21600"/>
              <a:gd name="T108" fmla="*/ 2147483647 w 21600"/>
              <a:gd name="T109" fmla="*/ 2147483647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600"/>
              <a:gd name="T166" fmla="*/ 0 h 21600"/>
              <a:gd name="T167" fmla="*/ 21600 w 21600"/>
              <a:gd name="T168" fmla="*/ 21600 h 216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9050" tIns="19050" rIns="19050" bIns="1905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60" name="Shape 549"/>
          <p:cNvSpPr/>
          <p:nvPr/>
        </p:nvSpPr>
        <p:spPr bwMode="auto">
          <a:xfrm>
            <a:off x="5880101" y="2273300"/>
            <a:ext cx="2527300" cy="12763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61" name="Shape 553"/>
          <p:cNvSpPr/>
          <p:nvPr/>
        </p:nvSpPr>
        <p:spPr bwMode="auto">
          <a:xfrm>
            <a:off x="6921501" y="2657475"/>
            <a:ext cx="584200" cy="4889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2147483647 w 21600"/>
              <a:gd name="T87" fmla="*/ 2147483647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600"/>
              <a:gd name="T133" fmla="*/ 0 h 21600"/>
              <a:gd name="T134" fmla="*/ 21600 w 21600"/>
              <a:gd name="T135" fmla="*/ 21600 h 216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9050" tIns="19050" rIns="19050" bIns="1905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62" name="Shape 555"/>
          <p:cNvSpPr/>
          <p:nvPr/>
        </p:nvSpPr>
        <p:spPr bwMode="auto">
          <a:xfrm>
            <a:off x="8108951" y="2273300"/>
            <a:ext cx="2528887" cy="12763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3563" name="Shape 559"/>
          <p:cNvSpPr/>
          <p:nvPr/>
        </p:nvSpPr>
        <p:spPr bwMode="auto">
          <a:xfrm>
            <a:off x="9137651" y="2657475"/>
            <a:ext cx="573087" cy="4794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0 w 21600"/>
              <a:gd name="T15" fmla="*/ 2147483647 h 21600"/>
              <a:gd name="T16" fmla="*/ 2147483647 w 21600"/>
              <a:gd name="T17" fmla="*/ 2147483647 h 21600"/>
              <a:gd name="T18" fmla="*/ 2147483647 w 21600"/>
              <a:gd name="T19" fmla="*/ 0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2147483647 w 21600"/>
              <a:gd name="T29" fmla="*/ 2147483647 h 21600"/>
              <a:gd name="T30" fmla="*/ 2147483647 w 21600"/>
              <a:gd name="T31" fmla="*/ 2147483647 h 21600"/>
              <a:gd name="T32" fmla="*/ 2147483647 w 21600"/>
              <a:gd name="T33" fmla="*/ 2147483647 h 21600"/>
              <a:gd name="T34" fmla="*/ 2147483647 w 21600"/>
              <a:gd name="T35" fmla="*/ 2147483647 h 21600"/>
              <a:gd name="T36" fmla="*/ 2147483647 w 21600"/>
              <a:gd name="T37" fmla="*/ 2147483647 h 21600"/>
              <a:gd name="T38" fmla="*/ 2147483647 w 21600"/>
              <a:gd name="T39" fmla="*/ 2147483647 h 21600"/>
              <a:gd name="T40" fmla="*/ 2147483647 w 21600"/>
              <a:gd name="T41" fmla="*/ 2147483647 h 21600"/>
              <a:gd name="T42" fmla="*/ 2147483647 w 21600"/>
              <a:gd name="T43" fmla="*/ 2147483647 h 21600"/>
              <a:gd name="T44" fmla="*/ 2147483647 w 21600"/>
              <a:gd name="T45" fmla="*/ 2147483647 h 21600"/>
              <a:gd name="T46" fmla="*/ 2147483647 w 21600"/>
              <a:gd name="T47" fmla="*/ 2147483647 h 21600"/>
              <a:gd name="T48" fmla="*/ 2147483647 w 21600"/>
              <a:gd name="T49" fmla="*/ 2147483647 h 21600"/>
              <a:gd name="T50" fmla="*/ 2147483647 w 21600"/>
              <a:gd name="T51" fmla="*/ 2147483647 h 21600"/>
              <a:gd name="T52" fmla="*/ 2147483647 w 21600"/>
              <a:gd name="T53" fmla="*/ 2147483647 h 21600"/>
              <a:gd name="T54" fmla="*/ 2147483647 w 21600"/>
              <a:gd name="T55" fmla="*/ 2147483647 h 21600"/>
              <a:gd name="T56" fmla="*/ 2147483647 w 21600"/>
              <a:gd name="T57" fmla="*/ 2147483647 h 21600"/>
              <a:gd name="T58" fmla="*/ 2147483647 w 21600"/>
              <a:gd name="T59" fmla="*/ 2147483647 h 21600"/>
              <a:gd name="T60" fmla="*/ 2147483647 w 21600"/>
              <a:gd name="T61" fmla="*/ 2147483647 h 21600"/>
              <a:gd name="T62" fmla="*/ 2147483647 w 21600"/>
              <a:gd name="T63" fmla="*/ 2147483647 h 21600"/>
              <a:gd name="T64" fmla="*/ 2147483647 w 21600"/>
              <a:gd name="T65" fmla="*/ 2147483647 h 21600"/>
              <a:gd name="T66" fmla="*/ 2147483647 w 21600"/>
              <a:gd name="T67" fmla="*/ 2147483647 h 21600"/>
              <a:gd name="T68" fmla="*/ 2147483647 w 21600"/>
              <a:gd name="T69" fmla="*/ 2147483647 h 21600"/>
              <a:gd name="T70" fmla="*/ 2147483647 w 21600"/>
              <a:gd name="T71" fmla="*/ 2147483647 h 21600"/>
              <a:gd name="T72" fmla="*/ 2147483647 w 21600"/>
              <a:gd name="T73" fmla="*/ 2147483647 h 21600"/>
              <a:gd name="T74" fmla="*/ 2147483647 w 21600"/>
              <a:gd name="T75" fmla="*/ 2147483647 h 21600"/>
              <a:gd name="T76" fmla="*/ 2147483647 w 21600"/>
              <a:gd name="T77" fmla="*/ 2147483647 h 21600"/>
              <a:gd name="T78" fmla="*/ 2147483647 w 21600"/>
              <a:gd name="T79" fmla="*/ 2147483647 h 21600"/>
              <a:gd name="T80" fmla="*/ 2147483647 w 21600"/>
              <a:gd name="T81" fmla="*/ 2147483647 h 21600"/>
              <a:gd name="T82" fmla="*/ 2147483647 w 21600"/>
              <a:gd name="T83" fmla="*/ 2147483647 h 21600"/>
              <a:gd name="T84" fmla="*/ 2147483647 w 21600"/>
              <a:gd name="T85" fmla="*/ 2147483647 h 216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600"/>
              <a:gd name="T130" fmla="*/ 0 h 21600"/>
              <a:gd name="T131" fmla="*/ 21600 w 21600"/>
              <a:gd name="T132" fmla="*/ 21600 h 216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lIns="19050" tIns="19050" rIns="19050" bIns="1905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15" name="TextBox 13"/>
          <p:cNvSpPr txBox="1">
            <a:spLocks noChangeArrowheads="1"/>
          </p:cNvSpPr>
          <p:nvPr/>
        </p:nvSpPr>
        <p:spPr bwMode="auto">
          <a:xfrm>
            <a:off x="1820863" y="3730625"/>
            <a:ext cx="1952625" cy="276225"/>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信用评估</a:t>
            </a:r>
            <a:endParaRPr lang="en-US" altLang="zh-CN"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TextBox 13"/>
          <p:cNvSpPr txBox="1">
            <a:spLocks noChangeArrowheads="1"/>
          </p:cNvSpPr>
          <p:nvPr/>
        </p:nvSpPr>
        <p:spPr bwMode="auto">
          <a:xfrm>
            <a:off x="1912938" y="4110037"/>
            <a:ext cx="1947863" cy="474663"/>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4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养老机构</a:t>
            </a:r>
            <a:endParaRPr lang="en-US" altLang="zh-CN" sz="14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a:p>
            <a:pPr eaLnBrk="1" hangingPunct="1">
              <a:lnSpc>
                <a:spcPct val="100000"/>
              </a:lnSpc>
              <a:spcBef>
                <a:spcPct val="20000"/>
              </a:spcBef>
              <a:buFont typeface="Arial" panose="020B0604020202020204" pitchFamily="34" charset="0"/>
              <a:buNone/>
              <a:defRPr/>
            </a:pPr>
            <a:r>
              <a:rPr lang="zh-CN" altLang="en-US" sz="14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居家养老</a:t>
            </a:r>
            <a:endParaRPr lang="en-US" altLang="zh-CN" sz="14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TextBox 13"/>
          <p:cNvSpPr txBox="1">
            <a:spLocks noChangeArrowheads="1"/>
          </p:cNvSpPr>
          <p:nvPr/>
        </p:nvSpPr>
        <p:spPr bwMode="auto">
          <a:xfrm>
            <a:off x="4183063" y="3730625"/>
            <a:ext cx="1952625" cy="276225"/>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规范行为</a:t>
            </a:r>
            <a:endParaRPr lang="en-US" altLang="zh-CN"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TextBox 13"/>
          <p:cNvSpPr txBox="1">
            <a:spLocks noChangeArrowheads="1"/>
          </p:cNvSpPr>
          <p:nvPr/>
        </p:nvSpPr>
        <p:spPr bwMode="auto">
          <a:xfrm>
            <a:off x="6545263" y="3730625"/>
            <a:ext cx="1952625" cy="276225"/>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享受便利</a:t>
            </a:r>
            <a:endParaRPr lang="en-US" altLang="zh-CN"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9" name="TextBox 13"/>
          <p:cNvSpPr txBox="1">
            <a:spLocks noChangeArrowheads="1"/>
          </p:cNvSpPr>
          <p:nvPr/>
        </p:nvSpPr>
        <p:spPr bwMode="auto">
          <a:xfrm>
            <a:off x="8815388" y="3730625"/>
            <a:ext cx="1952625" cy="276225"/>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提升服务质量</a:t>
            </a:r>
            <a:endParaRPr lang="en-US" altLang="zh-CN" sz="1800" b="1"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医疗</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pic>
        <p:nvPicPr>
          <p:cNvPr id="24580" name="图片 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176020" y="1653540"/>
            <a:ext cx="9897745" cy="46240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信用健身</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29" name="object 4"/>
          <p:cNvSpPr/>
          <p:nvPr/>
        </p:nvSpPr>
        <p:spPr>
          <a:xfrm>
            <a:off x="611823" y="3000692"/>
            <a:ext cx="1525588" cy="1524000"/>
          </a:xfrm>
          <a:custGeom>
            <a:avLst/>
            <a:gdLst/>
            <a:ahLst/>
            <a:cxnLst/>
            <a:rect l="l" t="t" r="r" b="b"/>
            <a:pathLst>
              <a:path w="1525270" h="1525270">
                <a:moveTo>
                  <a:pt x="762354" y="0"/>
                </a:moveTo>
                <a:lnTo>
                  <a:pt x="717351" y="1321"/>
                </a:lnTo>
                <a:lnTo>
                  <a:pt x="672475" y="5284"/>
                </a:lnTo>
                <a:lnTo>
                  <a:pt x="627851" y="11890"/>
                </a:lnTo>
                <a:lnTo>
                  <a:pt x="583606" y="21139"/>
                </a:lnTo>
                <a:lnTo>
                  <a:pt x="539866" y="33030"/>
                </a:lnTo>
                <a:lnTo>
                  <a:pt x="496758" y="47563"/>
                </a:lnTo>
                <a:lnTo>
                  <a:pt x="454408" y="64739"/>
                </a:lnTo>
                <a:lnTo>
                  <a:pt x="412941" y="84557"/>
                </a:lnTo>
                <a:lnTo>
                  <a:pt x="372485" y="107018"/>
                </a:lnTo>
                <a:lnTo>
                  <a:pt x="333166" y="132121"/>
                </a:lnTo>
                <a:lnTo>
                  <a:pt x="295110" y="159866"/>
                </a:lnTo>
                <a:lnTo>
                  <a:pt x="258443" y="190254"/>
                </a:lnTo>
                <a:lnTo>
                  <a:pt x="223291" y="223284"/>
                </a:lnTo>
                <a:lnTo>
                  <a:pt x="190260" y="258437"/>
                </a:lnTo>
                <a:lnTo>
                  <a:pt x="159871" y="295105"/>
                </a:lnTo>
                <a:lnTo>
                  <a:pt x="132125" y="333162"/>
                </a:lnTo>
                <a:lnTo>
                  <a:pt x="107021" y="372481"/>
                </a:lnTo>
                <a:lnTo>
                  <a:pt x="84560" y="412938"/>
                </a:lnTo>
                <a:lnTo>
                  <a:pt x="64741" y="454405"/>
                </a:lnTo>
                <a:lnTo>
                  <a:pt x="47565" y="496755"/>
                </a:lnTo>
                <a:lnTo>
                  <a:pt x="33031" y="539864"/>
                </a:lnTo>
                <a:lnTo>
                  <a:pt x="21140" y="583604"/>
                </a:lnTo>
                <a:lnTo>
                  <a:pt x="11891" y="627849"/>
                </a:lnTo>
                <a:lnTo>
                  <a:pt x="5285" y="672473"/>
                </a:lnTo>
                <a:lnTo>
                  <a:pt x="1321" y="717349"/>
                </a:lnTo>
                <a:lnTo>
                  <a:pt x="0" y="762352"/>
                </a:lnTo>
                <a:lnTo>
                  <a:pt x="1321" y="807354"/>
                </a:lnTo>
                <a:lnTo>
                  <a:pt x="5285" y="852231"/>
                </a:lnTo>
                <a:lnTo>
                  <a:pt x="11891" y="896855"/>
                </a:lnTo>
                <a:lnTo>
                  <a:pt x="21140" y="941100"/>
                </a:lnTo>
                <a:lnTo>
                  <a:pt x="33031" y="984840"/>
                </a:lnTo>
                <a:lnTo>
                  <a:pt x="47565" y="1027948"/>
                </a:lnTo>
                <a:lnTo>
                  <a:pt x="64741" y="1070299"/>
                </a:lnTo>
                <a:lnTo>
                  <a:pt x="84560" y="1111766"/>
                </a:lnTo>
                <a:lnTo>
                  <a:pt x="107021" y="1152222"/>
                </a:lnTo>
                <a:lnTo>
                  <a:pt x="132125" y="1191542"/>
                </a:lnTo>
                <a:lnTo>
                  <a:pt x="159871" y="1229599"/>
                </a:lnTo>
                <a:lnTo>
                  <a:pt x="190260" y="1266267"/>
                </a:lnTo>
                <a:lnTo>
                  <a:pt x="223291" y="1301419"/>
                </a:lnTo>
                <a:lnTo>
                  <a:pt x="258443" y="1334450"/>
                </a:lnTo>
                <a:lnTo>
                  <a:pt x="295110" y="1364837"/>
                </a:lnTo>
                <a:lnTo>
                  <a:pt x="333166" y="1392583"/>
                </a:lnTo>
                <a:lnTo>
                  <a:pt x="372485" y="1417686"/>
                </a:lnTo>
                <a:lnTo>
                  <a:pt x="412941" y="1440146"/>
                </a:lnTo>
                <a:lnTo>
                  <a:pt x="454408" y="1459965"/>
                </a:lnTo>
                <a:lnTo>
                  <a:pt x="496758" y="1477140"/>
                </a:lnTo>
                <a:lnTo>
                  <a:pt x="539866" y="1491674"/>
                </a:lnTo>
                <a:lnTo>
                  <a:pt x="583606" y="1503565"/>
                </a:lnTo>
                <a:lnTo>
                  <a:pt x="627851" y="1512813"/>
                </a:lnTo>
                <a:lnTo>
                  <a:pt x="672475" y="1519419"/>
                </a:lnTo>
                <a:lnTo>
                  <a:pt x="717351" y="1523383"/>
                </a:lnTo>
                <a:lnTo>
                  <a:pt x="762354" y="1524704"/>
                </a:lnTo>
                <a:lnTo>
                  <a:pt x="807357" y="1523383"/>
                </a:lnTo>
                <a:lnTo>
                  <a:pt x="852233" y="1519419"/>
                </a:lnTo>
                <a:lnTo>
                  <a:pt x="896857" y="1512813"/>
                </a:lnTo>
                <a:lnTo>
                  <a:pt x="941102" y="1503565"/>
                </a:lnTo>
                <a:lnTo>
                  <a:pt x="984842" y="1491674"/>
                </a:lnTo>
                <a:lnTo>
                  <a:pt x="1027950" y="1477140"/>
                </a:lnTo>
                <a:lnTo>
                  <a:pt x="1070301" y="1459965"/>
                </a:lnTo>
                <a:lnTo>
                  <a:pt x="1111767" y="1440146"/>
                </a:lnTo>
                <a:lnTo>
                  <a:pt x="1152223" y="1417686"/>
                </a:lnTo>
                <a:lnTo>
                  <a:pt x="1191542" y="1392583"/>
                </a:lnTo>
                <a:lnTo>
                  <a:pt x="1229598" y="1364837"/>
                </a:lnTo>
                <a:lnTo>
                  <a:pt x="1266265" y="1334450"/>
                </a:lnTo>
                <a:lnTo>
                  <a:pt x="1301417" y="1301419"/>
                </a:lnTo>
                <a:lnTo>
                  <a:pt x="1334447" y="1266267"/>
                </a:lnTo>
                <a:lnTo>
                  <a:pt x="1364835" y="1229599"/>
                </a:lnTo>
                <a:lnTo>
                  <a:pt x="1392580" y="1191542"/>
                </a:lnTo>
                <a:lnTo>
                  <a:pt x="1417683" y="1152222"/>
                </a:lnTo>
                <a:lnTo>
                  <a:pt x="1440144" y="1111766"/>
                </a:lnTo>
                <a:lnTo>
                  <a:pt x="1459962" y="1070299"/>
                </a:lnTo>
                <a:lnTo>
                  <a:pt x="1477138" y="1027948"/>
                </a:lnTo>
                <a:lnTo>
                  <a:pt x="1491671" y="984840"/>
                </a:lnTo>
                <a:lnTo>
                  <a:pt x="1503562" y="941100"/>
                </a:lnTo>
                <a:lnTo>
                  <a:pt x="1512811" y="896855"/>
                </a:lnTo>
                <a:lnTo>
                  <a:pt x="1519417" y="852231"/>
                </a:lnTo>
                <a:lnTo>
                  <a:pt x="1523380" y="807354"/>
                </a:lnTo>
                <a:lnTo>
                  <a:pt x="1524702" y="762352"/>
                </a:lnTo>
                <a:lnTo>
                  <a:pt x="1523380" y="717349"/>
                </a:lnTo>
                <a:lnTo>
                  <a:pt x="1519417" y="672473"/>
                </a:lnTo>
                <a:lnTo>
                  <a:pt x="1512811" y="627849"/>
                </a:lnTo>
                <a:lnTo>
                  <a:pt x="1503562" y="583604"/>
                </a:lnTo>
                <a:lnTo>
                  <a:pt x="1491671" y="539864"/>
                </a:lnTo>
                <a:lnTo>
                  <a:pt x="1477138" y="496755"/>
                </a:lnTo>
                <a:lnTo>
                  <a:pt x="1459962" y="454405"/>
                </a:lnTo>
                <a:lnTo>
                  <a:pt x="1440144" y="412938"/>
                </a:lnTo>
                <a:lnTo>
                  <a:pt x="1417683" y="372481"/>
                </a:lnTo>
                <a:lnTo>
                  <a:pt x="1392580" y="333162"/>
                </a:lnTo>
                <a:lnTo>
                  <a:pt x="1364835" y="295105"/>
                </a:lnTo>
                <a:lnTo>
                  <a:pt x="1334447" y="258437"/>
                </a:lnTo>
                <a:lnTo>
                  <a:pt x="1301417" y="223284"/>
                </a:lnTo>
                <a:lnTo>
                  <a:pt x="1266265" y="190254"/>
                </a:lnTo>
                <a:lnTo>
                  <a:pt x="1229598" y="159866"/>
                </a:lnTo>
                <a:lnTo>
                  <a:pt x="1191542" y="132121"/>
                </a:lnTo>
                <a:lnTo>
                  <a:pt x="1152223" y="107018"/>
                </a:lnTo>
                <a:lnTo>
                  <a:pt x="1111767" y="84557"/>
                </a:lnTo>
                <a:lnTo>
                  <a:pt x="1070301" y="64739"/>
                </a:lnTo>
                <a:lnTo>
                  <a:pt x="1027950" y="47563"/>
                </a:lnTo>
                <a:lnTo>
                  <a:pt x="984842" y="33030"/>
                </a:lnTo>
                <a:lnTo>
                  <a:pt x="941102" y="21139"/>
                </a:lnTo>
                <a:lnTo>
                  <a:pt x="896857" y="11890"/>
                </a:lnTo>
                <a:lnTo>
                  <a:pt x="852233" y="5284"/>
                </a:lnTo>
                <a:lnTo>
                  <a:pt x="807357" y="1321"/>
                </a:lnTo>
                <a:lnTo>
                  <a:pt x="762354" y="0"/>
                </a:lnTo>
                <a:close/>
              </a:path>
            </a:pathLst>
          </a:custGeom>
          <a:solidFill>
            <a:srgbClr val="E2B786"/>
          </a:solidFill>
        </p:spPr>
        <p:txBody>
          <a:bodyPr lIns="0" tIns="0" rIns="0" bIns="0"/>
          <a:lstStyle/>
          <a:p>
            <a:pPr fontAlgn="auto">
              <a:spcBef>
                <a:spcPts val="0"/>
              </a:spcBef>
              <a:spcAft>
                <a:spcPts val="0"/>
              </a:spcAft>
              <a:defRPr/>
            </a:pPr>
            <a:endParaRPr sz="1350">
              <a:latin typeface="+mn-lt"/>
              <a:ea typeface="+mn-ea"/>
            </a:endParaRPr>
          </a:p>
        </p:txBody>
      </p:sp>
      <p:sp>
        <p:nvSpPr>
          <p:cNvPr id="31" name="object 5"/>
          <p:cNvSpPr/>
          <p:nvPr/>
        </p:nvSpPr>
        <p:spPr>
          <a:xfrm>
            <a:off x="3142298" y="2653029"/>
            <a:ext cx="2032000" cy="2033588"/>
          </a:xfrm>
          <a:custGeom>
            <a:avLst/>
            <a:gdLst/>
            <a:ahLst/>
            <a:cxnLst/>
            <a:rect l="l" t="t" r="r" b="b"/>
            <a:pathLst>
              <a:path w="2033270" h="2033270">
                <a:moveTo>
                  <a:pt x="1016472" y="0"/>
                </a:moveTo>
                <a:lnTo>
                  <a:pt x="0" y="1016472"/>
                </a:lnTo>
                <a:lnTo>
                  <a:pt x="1016472" y="2032945"/>
                </a:lnTo>
                <a:lnTo>
                  <a:pt x="2032945" y="1016472"/>
                </a:lnTo>
                <a:lnTo>
                  <a:pt x="1016472" y="0"/>
                </a:lnTo>
                <a:close/>
              </a:path>
            </a:pathLst>
          </a:custGeom>
          <a:solidFill>
            <a:srgbClr val="E2B786"/>
          </a:solidFill>
        </p:spPr>
        <p:txBody>
          <a:bodyPr lIns="0" tIns="0" rIns="0" bIns="0"/>
          <a:lstStyle/>
          <a:p>
            <a:pPr fontAlgn="auto">
              <a:spcBef>
                <a:spcPts val="0"/>
              </a:spcBef>
              <a:spcAft>
                <a:spcPts val="0"/>
              </a:spcAft>
              <a:defRPr/>
            </a:pPr>
            <a:endParaRPr sz="1350">
              <a:latin typeface="+mn-lt"/>
              <a:ea typeface="+mn-ea"/>
            </a:endParaRPr>
          </a:p>
        </p:txBody>
      </p:sp>
      <p:sp>
        <p:nvSpPr>
          <p:cNvPr id="32" name="object 6"/>
          <p:cNvSpPr/>
          <p:nvPr/>
        </p:nvSpPr>
        <p:spPr>
          <a:xfrm>
            <a:off x="10081261" y="2907029"/>
            <a:ext cx="1525587" cy="1525588"/>
          </a:xfrm>
          <a:custGeom>
            <a:avLst/>
            <a:gdLst/>
            <a:ahLst/>
            <a:cxnLst/>
            <a:rect l="l" t="t" r="r" b="b"/>
            <a:pathLst>
              <a:path w="1525269" h="1525270">
                <a:moveTo>
                  <a:pt x="762376" y="0"/>
                </a:moveTo>
                <a:lnTo>
                  <a:pt x="717372" y="1321"/>
                </a:lnTo>
                <a:lnTo>
                  <a:pt x="672495" y="5284"/>
                </a:lnTo>
                <a:lnTo>
                  <a:pt x="627871" y="11890"/>
                </a:lnTo>
                <a:lnTo>
                  <a:pt x="583625" y="21139"/>
                </a:lnTo>
                <a:lnTo>
                  <a:pt x="539885" y="33030"/>
                </a:lnTo>
                <a:lnTo>
                  <a:pt x="496776" y="47563"/>
                </a:lnTo>
                <a:lnTo>
                  <a:pt x="454424" y="64739"/>
                </a:lnTo>
                <a:lnTo>
                  <a:pt x="412957" y="84557"/>
                </a:lnTo>
                <a:lnTo>
                  <a:pt x="372500" y="107018"/>
                </a:lnTo>
                <a:lnTo>
                  <a:pt x="333179" y="132121"/>
                </a:lnTo>
                <a:lnTo>
                  <a:pt x="295121" y="159866"/>
                </a:lnTo>
                <a:lnTo>
                  <a:pt x="258452" y="190254"/>
                </a:lnTo>
                <a:lnTo>
                  <a:pt x="223299" y="223284"/>
                </a:lnTo>
                <a:lnTo>
                  <a:pt x="190266" y="258437"/>
                </a:lnTo>
                <a:lnTo>
                  <a:pt x="159876" y="295105"/>
                </a:lnTo>
                <a:lnTo>
                  <a:pt x="132129" y="333162"/>
                </a:lnTo>
                <a:lnTo>
                  <a:pt x="107025" y="372481"/>
                </a:lnTo>
                <a:lnTo>
                  <a:pt x="84562" y="412938"/>
                </a:lnTo>
                <a:lnTo>
                  <a:pt x="64743" y="454405"/>
                </a:lnTo>
                <a:lnTo>
                  <a:pt x="47566" y="496755"/>
                </a:lnTo>
                <a:lnTo>
                  <a:pt x="33032" y="539864"/>
                </a:lnTo>
                <a:lnTo>
                  <a:pt x="21140" y="583604"/>
                </a:lnTo>
                <a:lnTo>
                  <a:pt x="11891" y="627849"/>
                </a:lnTo>
                <a:lnTo>
                  <a:pt x="5285" y="672473"/>
                </a:lnTo>
                <a:lnTo>
                  <a:pt x="1321" y="717349"/>
                </a:lnTo>
                <a:lnTo>
                  <a:pt x="0" y="762352"/>
                </a:lnTo>
                <a:lnTo>
                  <a:pt x="1321" y="807354"/>
                </a:lnTo>
                <a:lnTo>
                  <a:pt x="5285" y="852231"/>
                </a:lnTo>
                <a:lnTo>
                  <a:pt x="11891" y="896855"/>
                </a:lnTo>
                <a:lnTo>
                  <a:pt x="21140" y="941100"/>
                </a:lnTo>
                <a:lnTo>
                  <a:pt x="33032" y="984840"/>
                </a:lnTo>
                <a:lnTo>
                  <a:pt x="47566" y="1027948"/>
                </a:lnTo>
                <a:lnTo>
                  <a:pt x="64743" y="1070299"/>
                </a:lnTo>
                <a:lnTo>
                  <a:pt x="84562" y="1111766"/>
                </a:lnTo>
                <a:lnTo>
                  <a:pt x="107025" y="1152222"/>
                </a:lnTo>
                <a:lnTo>
                  <a:pt x="132129" y="1191542"/>
                </a:lnTo>
                <a:lnTo>
                  <a:pt x="159876" y="1229599"/>
                </a:lnTo>
                <a:lnTo>
                  <a:pt x="190266" y="1266267"/>
                </a:lnTo>
                <a:lnTo>
                  <a:pt x="223299" y="1301419"/>
                </a:lnTo>
                <a:lnTo>
                  <a:pt x="258452" y="1334450"/>
                </a:lnTo>
                <a:lnTo>
                  <a:pt x="295121" y="1364837"/>
                </a:lnTo>
                <a:lnTo>
                  <a:pt x="333179" y="1392583"/>
                </a:lnTo>
                <a:lnTo>
                  <a:pt x="372500" y="1417686"/>
                </a:lnTo>
                <a:lnTo>
                  <a:pt x="412957" y="1440146"/>
                </a:lnTo>
                <a:lnTo>
                  <a:pt x="454424" y="1459965"/>
                </a:lnTo>
                <a:lnTo>
                  <a:pt x="496776" y="1477140"/>
                </a:lnTo>
                <a:lnTo>
                  <a:pt x="539885" y="1491674"/>
                </a:lnTo>
                <a:lnTo>
                  <a:pt x="583625" y="1503565"/>
                </a:lnTo>
                <a:lnTo>
                  <a:pt x="627871" y="1512813"/>
                </a:lnTo>
                <a:lnTo>
                  <a:pt x="672495" y="1519419"/>
                </a:lnTo>
                <a:lnTo>
                  <a:pt x="717372" y="1523383"/>
                </a:lnTo>
                <a:lnTo>
                  <a:pt x="762376" y="1524704"/>
                </a:lnTo>
                <a:lnTo>
                  <a:pt x="807379" y="1523383"/>
                </a:lnTo>
                <a:lnTo>
                  <a:pt x="852256" y="1519419"/>
                </a:lnTo>
                <a:lnTo>
                  <a:pt x="896880" y="1512813"/>
                </a:lnTo>
                <a:lnTo>
                  <a:pt x="941126" y="1503565"/>
                </a:lnTo>
                <a:lnTo>
                  <a:pt x="984867" y="1491674"/>
                </a:lnTo>
                <a:lnTo>
                  <a:pt x="1027976" y="1477140"/>
                </a:lnTo>
                <a:lnTo>
                  <a:pt x="1070327" y="1459965"/>
                </a:lnTo>
                <a:lnTo>
                  <a:pt x="1111795" y="1440146"/>
                </a:lnTo>
                <a:lnTo>
                  <a:pt x="1152252" y="1417686"/>
                </a:lnTo>
                <a:lnTo>
                  <a:pt x="1191572" y="1392583"/>
                </a:lnTo>
                <a:lnTo>
                  <a:pt x="1229630" y="1364837"/>
                </a:lnTo>
                <a:lnTo>
                  <a:pt x="1266299" y="1334450"/>
                </a:lnTo>
                <a:lnTo>
                  <a:pt x="1301453" y="1301419"/>
                </a:lnTo>
                <a:lnTo>
                  <a:pt x="1334475" y="1266267"/>
                </a:lnTo>
                <a:lnTo>
                  <a:pt x="1364855" y="1229599"/>
                </a:lnTo>
                <a:lnTo>
                  <a:pt x="1392593" y="1191542"/>
                </a:lnTo>
                <a:lnTo>
                  <a:pt x="1417689" y="1152222"/>
                </a:lnTo>
                <a:lnTo>
                  <a:pt x="1440144" y="1111766"/>
                </a:lnTo>
                <a:lnTo>
                  <a:pt x="1459957" y="1070299"/>
                </a:lnTo>
                <a:lnTo>
                  <a:pt x="1477129" y="1027948"/>
                </a:lnTo>
                <a:lnTo>
                  <a:pt x="1491658" y="984840"/>
                </a:lnTo>
                <a:lnTo>
                  <a:pt x="1503546" y="941100"/>
                </a:lnTo>
                <a:lnTo>
                  <a:pt x="1512792" y="896855"/>
                </a:lnTo>
                <a:lnTo>
                  <a:pt x="1519397" y="852231"/>
                </a:lnTo>
                <a:lnTo>
                  <a:pt x="1523359" y="807354"/>
                </a:lnTo>
                <a:lnTo>
                  <a:pt x="1524680" y="762352"/>
                </a:lnTo>
                <a:lnTo>
                  <a:pt x="1523359" y="717349"/>
                </a:lnTo>
                <a:lnTo>
                  <a:pt x="1519397" y="672473"/>
                </a:lnTo>
                <a:lnTo>
                  <a:pt x="1512792" y="627849"/>
                </a:lnTo>
                <a:lnTo>
                  <a:pt x="1503546" y="583604"/>
                </a:lnTo>
                <a:lnTo>
                  <a:pt x="1491658" y="539864"/>
                </a:lnTo>
                <a:lnTo>
                  <a:pt x="1477129" y="496755"/>
                </a:lnTo>
                <a:lnTo>
                  <a:pt x="1459957" y="454405"/>
                </a:lnTo>
                <a:lnTo>
                  <a:pt x="1440144" y="412938"/>
                </a:lnTo>
                <a:lnTo>
                  <a:pt x="1417689" y="372481"/>
                </a:lnTo>
                <a:lnTo>
                  <a:pt x="1392593" y="333162"/>
                </a:lnTo>
                <a:lnTo>
                  <a:pt x="1364855" y="295105"/>
                </a:lnTo>
                <a:lnTo>
                  <a:pt x="1334475" y="258437"/>
                </a:lnTo>
                <a:lnTo>
                  <a:pt x="1301453" y="223284"/>
                </a:lnTo>
                <a:lnTo>
                  <a:pt x="1266299" y="190254"/>
                </a:lnTo>
                <a:lnTo>
                  <a:pt x="1229630" y="159866"/>
                </a:lnTo>
                <a:lnTo>
                  <a:pt x="1191572" y="132121"/>
                </a:lnTo>
                <a:lnTo>
                  <a:pt x="1152252" y="107018"/>
                </a:lnTo>
                <a:lnTo>
                  <a:pt x="1111795" y="84557"/>
                </a:lnTo>
                <a:lnTo>
                  <a:pt x="1070327" y="64739"/>
                </a:lnTo>
                <a:lnTo>
                  <a:pt x="1027976" y="47563"/>
                </a:lnTo>
                <a:lnTo>
                  <a:pt x="984867" y="33030"/>
                </a:lnTo>
                <a:lnTo>
                  <a:pt x="941126" y="21139"/>
                </a:lnTo>
                <a:lnTo>
                  <a:pt x="896880" y="11890"/>
                </a:lnTo>
                <a:lnTo>
                  <a:pt x="852256" y="5284"/>
                </a:lnTo>
                <a:lnTo>
                  <a:pt x="807379" y="1321"/>
                </a:lnTo>
                <a:lnTo>
                  <a:pt x="762376" y="0"/>
                </a:lnTo>
                <a:close/>
              </a:path>
            </a:pathLst>
          </a:custGeom>
          <a:solidFill>
            <a:srgbClr val="E2B786"/>
          </a:solidFill>
        </p:spPr>
        <p:txBody>
          <a:bodyPr lIns="0" tIns="0" rIns="0" bIns="0"/>
          <a:lstStyle/>
          <a:p>
            <a:pPr fontAlgn="auto">
              <a:spcBef>
                <a:spcPts val="0"/>
              </a:spcBef>
              <a:spcAft>
                <a:spcPts val="0"/>
              </a:spcAft>
              <a:defRPr/>
            </a:pPr>
            <a:endParaRPr sz="1350">
              <a:latin typeface="+mn-lt"/>
              <a:ea typeface="+mn-ea"/>
            </a:endParaRPr>
          </a:p>
        </p:txBody>
      </p:sp>
      <p:sp>
        <p:nvSpPr>
          <p:cNvPr id="33" name="object 7"/>
          <p:cNvSpPr/>
          <p:nvPr/>
        </p:nvSpPr>
        <p:spPr>
          <a:xfrm>
            <a:off x="6174423" y="3224529"/>
            <a:ext cx="2033588" cy="890588"/>
          </a:xfrm>
          <a:custGeom>
            <a:avLst/>
            <a:gdLst/>
            <a:ahLst/>
            <a:cxnLst/>
            <a:rect l="l" t="t" r="r" b="b"/>
            <a:pathLst>
              <a:path w="2033270" h="889635">
                <a:moveTo>
                  <a:pt x="0" y="889410"/>
                </a:moveTo>
                <a:lnTo>
                  <a:pt x="2032936" y="889410"/>
                </a:lnTo>
                <a:lnTo>
                  <a:pt x="2032936" y="0"/>
                </a:lnTo>
                <a:lnTo>
                  <a:pt x="0" y="0"/>
                </a:lnTo>
                <a:lnTo>
                  <a:pt x="0" y="889410"/>
                </a:lnTo>
                <a:close/>
              </a:path>
            </a:pathLst>
          </a:custGeom>
          <a:solidFill>
            <a:srgbClr val="E2B786"/>
          </a:solidFill>
        </p:spPr>
        <p:txBody>
          <a:bodyPr lIns="0" tIns="0" rIns="0" bIns="0"/>
          <a:lstStyle/>
          <a:p>
            <a:pPr fontAlgn="auto">
              <a:spcBef>
                <a:spcPts val="0"/>
              </a:spcBef>
              <a:spcAft>
                <a:spcPts val="0"/>
              </a:spcAft>
              <a:defRPr/>
            </a:pPr>
            <a:endParaRPr sz="1350">
              <a:latin typeface="+mn-lt"/>
              <a:ea typeface="+mn-ea"/>
            </a:endParaRPr>
          </a:p>
        </p:txBody>
      </p:sp>
      <p:sp>
        <p:nvSpPr>
          <p:cNvPr id="34" name="object 8"/>
          <p:cNvSpPr/>
          <p:nvPr/>
        </p:nvSpPr>
        <p:spPr>
          <a:xfrm>
            <a:off x="2113598" y="3540442"/>
            <a:ext cx="966788" cy="254000"/>
          </a:xfrm>
          <a:custGeom>
            <a:avLst/>
            <a:gdLst/>
            <a:ahLst/>
            <a:cxnLst/>
            <a:rect l="l" t="t" r="r" b="b"/>
            <a:pathLst>
              <a:path w="967740" h="254635">
                <a:moveTo>
                  <a:pt x="770283" y="0"/>
                </a:moveTo>
                <a:lnTo>
                  <a:pt x="770283" y="100587"/>
                </a:lnTo>
                <a:lnTo>
                  <a:pt x="0" y="100587"/>
                </a:lnTo>
                <a:lnTo>
                  <a:pt x="0" y="153528"/>
                </a:lnTo>
                <a:lnTo>
                  <a:pt x="770283" y="153528"/>
                </a:lnTo>
                <a:lnTo>
                  <a:pt x="770283" y="254115"/>
                </a:lnTo>
                <a:lnTo>
                  <a:pt x="967495" y="127057"/>
                </a:lnTo>
                <a:lnTo>
                  <a:pt x="770283" y="0"/>
                </a:lnTo>
                <a:close/>
              </a:path>
            </a:pathLst>
          </a:custGeom>
          <a:solidFill>
            <a:srgbClr val="7F7F7F"/>
          </a:solidFill>
        </p:spPr>
        <p:txBody>
          <a:bodyPr lIns="0" tIns="0" rIns="0" bIns="0"/>
          <a:lstStyle/>
          <a:p>
            <a:pPr fontAlgn="auto">
              <a:spcBef>
                <a:spcPts val="0"/>
              </a:spcBef>
              <a:spcAft>
                <a:spcPts val="0"/>
              </a:spcAft>
              <a:defRPr/>
            </a:pPr>
            <a:endParaRPr sz="1350">
              <a:latin typeface="+mn-lt"/>
              <a:ea typeface="+mn-ea"/>
            </a:endParaRPr>
          </a:p>
        </p:txBody>
      </p:sp>
      <p:sp>
        <p:nvSpPr>
          <p:cNvPr id="35" name="object 9"/>
          <p:cNvSpPr/>
          <p:nvPr/>
        </p:nvSpPr>
        <p:spPr>
          <a:xfrm>
            <a:off x="4147186" y="1711642"/>
            <a:ext cx="2012950" cy="941387"/>
          </a:xfrm>
          <a:custGeom>
            <a:avLst/>
            <a:gdLst/>
            <a:ahLst/>
            <a:cxnLst/>
            <a:rect l="l" t="t" r="r" b="b"/>
            <a:pathLst>
              <a:path w="2012315" h="942339">
                <a:moveTo>
                  <a:pt x="1878297" y="0"/>
                </a:moveTo>
                <a:lnTo>
                  <a:pt x="1878297" y="54970"/>
                </a:lnTo>
                <a:lnTo>
                  <a:pt x="0" y="54970"/>
                </a:lnTo>
                <a:lnTo>
                  <a:pt x="0" y="942346"/>
                </a:lnTo>
                <a:lnTo>
                  <a:pt x="35335" y="942346"/>
                </a:lnTo>
                <a:lnTo>
                  <a:pt x="35335" y="90305"/>
                </a:lnTo>
                <a:lnTo>
                  <a:pt x="1979283" y="90305"/>
                </a:lnTo>
                <a:lnTo>
                  <a:pt x="2011750" y="72633"/>
                </a:lnTo>
                <a:lnTo>
                  <a:pt x="1878297" y="0"/>
                </a:lnTo>
                <a:close/>
              </a:path>
              <a:path w="2012315" h="942339">
                <a:moveTo>
                  <a:pt x="1979283" y="90305"/>
                </a:moveTo>
                <a:lnTo>
                  <a:pt x="1878297" y="90305"/>
                </a:lnTo>
                <a:lnTo>
                  <a:pt x="1878297" y="145276"/>
                </a:lnTo>
                <a:lnTo>
                  <a:pt x="1979283" y="90305"/>
                </a:lnTo>
                <a:close/>
              </a:path>
            </a:pathLst>
          </a:custGeom>
          <a:solidFill>
            <a:srgbClr val="7F7F7F"/>
          </a:solidFill>
        </p:spPr>
        <p:txBody>
          <a:bodyPr lIns="0" tIns="0" rIns="0" bIns="0"/>
          <a:lstStyle/>
          <a:p>
            <a:pPr fontAlgn="auto">
              <a:spcBef>
                <a:spcPts val="0"/>
              </a:spcBef>
              <a:spcAft>
                <a:spcPts val="0"/>
              </a:spcAft>
              <a:defRPr/>
            </a:pPr>
            <a:endParaRPr sz="1350">
              <a:latin typeface="+mn-lt"/>
              <a:ea typeface="+mn-ea"/>
            </a:endParaRPr>
          </a:p>
        </p:txBody>
      </p:sp>
      <p:sp>
        <p:nvSpPr>
          <p:cNvPr id="36" name="object 10"/>
          <p:cNvSpPr/>
          <p:nvPr/>
        </p:nvSpPr>
        <p:spPr>
          <a:xfrm>
            <a:off x="4147186" y="4686617"/>
            <a:ext cx="2012950" cy="941387"/>
          </a:xfrm>
          <a:custGeom>
            <a:avLst/>
            <a:gdLst/>
            <a:ahLst/>
            <a:cxnLst/>
            <a:rect l="l" t="t" r="r" b="b"/>
            <a:pathLst>
              <a:path w="2012315" h="942340">
                <a:moveTo>
                  <a:pt x="35335" y="0"/>
                </a:moveTo>
                <a:lnTo>
                  <a:pt x="0" y="0"/>
                </a:lnTo>
                <a:lnTo>
                  <a:pt x="0" y="887375"/>
                </a:lnTo>
                <a:lnTo>
                  <a:pt x="1878297" y="887375"/>
                </a:lnTo>
                <a:lnTo>
                  <a:pt x="1878297" y="942346"/>
                </a:lnTo>
                <a:lnTo>
                  <a:pt x="2011750" y="869712"/>
                </a:lnTo>
                <a:lnTo>
                  <a:pt x="1979283" y="852040"/>
                </a:lnTo>
                <a:lnTo>
                  <a:pt x="35335" y="852040"/>
                </a:lnTo>
                <a:lnTo>
                  <a:pt x="35335" y="0"/>
                </a:lnTo>
                <a:close/>
              </a:path>
              <a:path w="2012315" h="942340">
                <a:moveTo>
                  <a:pt x="1878297" y="797070"/>
                </a:moveTo>
                <a:lnTo>
                  <a:pt x="1878297" y="852040"/>
                </a:lnTo>
                <a:lnTo>
                  <a:pt x="1979283" y="852040"/>
                </a:lnTo>
                <a:lnTo>
                  <a:pt x="1878297" y="797070"/>
                </a:lnTo>
                <a:close/>
              </a:path>
            </a:pathLst>
          </a:custGeom>
          <a:solidFill>
            <a:srgbClr val="7F7F7F"/>
          </a:solidFill>
        </p:spPr>
        <p:txBody>
          <a:bodyPr lIns="0" tIns="0" rIns="0" bIns="0"/>
          <a:lstStyle/>
          <a:p>
            <a:pPr fontAlgn="auto">
              <a:spcBef>
                <a:spcPts val="0"/>
              </a:spcBef>
              <a:spcAft>
                <a:spcPts val="0"/>
              </a:spcAft>
              <a:defRPr/>
            </a:pPr>
            <a:endParaRPr sz="1350">
              <a:latin typeface="+mn-lt"/>
              <a:ea typeface="+mn-ea"/>
            </a:endParaRPr>
          </a:p>
        </p:txBody>
      </p:sp>
      <p:sp>
        <p:nvSpPr>
          <p:cNvPr id="37" name="object 11"/>
          <p:cNvSpPr/>
          <p:nvPr/>
        </p:nvSpPr>
        <p:spPr>
          <a:xfrm>
            <a:off x="8220711" y="3576954"/>
            <a:ext cx="1725612" cy="257175"/>
          </a:xfrm>
          <a:custGeom>
            <a:avLst/>
            <a:gdLst/>
            <a:ahLst/>
            <a:cxnLst/>
            <a:rect l="l" t="t" r="r" b="b"/>
            <a:pathLst>
              <a:path w="2096769" h="185420">
                <a:moveTo>
                  <a:pt x="1942151" y="0"/>
                </a:moveTo>
                <a:lnTo>
                  <a:pt x="1942151" y="68047"/>
                </a:lnTo>
                <a:lnTo>
                  <a:pt x="0" y="68047"/>
                </a:lnTo>
                <a:lnTo>
                  <a:pt x="0" y="117235"/>
                </a:lnTo>
                <a:lnTo>
                  <a:pt x="1942151" y="117235"/>
                </a:lnTo>
                <a:lnTo>
                  <a:pt x="1942151" y="185283"/>
                </a:lnTo>
                <a:lnTo>
                  <a:pt x="2096378" y="92641"/>
                </a:lnTo>
                <a:lnTo>
                  <a:pt x="1942151" y="0"/>
                </a:lnTo>
                <a:close/>
              </a:path>
            </a:pathLst>
          </a:custGeom>
          <a:solidFill>
            <a:srgbClr val="7F7F7F"/>
          </a:solidFill>
        </p:spPr>
        <p:txBody>
          <a:bodyPr lIns="0" tIns="0" rIns="0" bIns="0"/>
          <a:lstStyle/>
          <a:p>
            <a:pPr fontAlgn="auto">
              <a:spcBef>
                <a:spcPts val="0"/>
              </a:spcBef>
              <a:spcAft>
                <a:spcPts val="0"/>
              </a:spcAft>
              <a:defRPr/>
            </a:pPr>
            <a:endParaRPr sz="1350">
              <a:latin typeface="+mn-lt"/>
              <a:ea typeface="+mn-ea"/>
            </a:endParaRPr>
          </a:p>
        </p:txBody>
      </p:sp>
      <p:sp>
        <p:nvSpPr>
          <p:cNvPr id="38" name="object 12"/>
          <p:cNvSpPr/>
          <p:nvPr/>
        </p:nvSpPr>
        <p:spPr>
          <a:xfrm>
            <a:off x="5174298" y="3542029"/>
            <a:ext cx="968375" cy="255588"/>
          </a:xfrm>
          <a:custGeom>
            <a:avLst/>
            <a:gdLst/>
            <a:ahLst/>
            <a:cxnLst/>
            <a:rect l="l" t="t" r="r" b="b"/>
            <a:pathLst>
              <a:path w="967740" h="254635">
                <a:moveTo>
                  <a:pt x="770245" y="0"/>
                </a:moveTo>
                <a:lnTo>
                  <a:pt x="770245" y="100587"/>
                </a:lnTo>
                <a:lnTo>
                  <a:pt x="0" y="100587"/>
                </a:lnTo>
                <a:lnTo>
                  <a:pt x="0" y="153528"/>
                </a:lnTo>
                <a:lnTo>
                  <a:pt x="770245" y="153528"/>
                </a:lnTo>
                <a:lnTo>
                  <a:pt x="770245" y="254115"/>
                </a:lnTo>
                <a:lnTo>
                  <a:pt x="967457" y="127057"/>
                </a:lnTo>
                <a:lnTo>
                  <a:pt x="770245" y="0"/>
                </a:lnTo>
                <a:close/>
              </a:path>
            </a:pathLst>
          </a:custGeom>
          <a:solidFill>
            <a:srgbClr val="7F7F7F"/>
          </a:solidFill>
        </p:spPr>
        <p:txBody>
          <a:bodyPr lIns="0" tIns="0" rIns="0" bIns="0"/>
          <a:lstStyle/>
          <a:p>
            <a:pPr fontAlgn="auto">
              <a:spcBef>
                <a:spcPts val="0"/>
              </a:spcBef>
              <a:spcAft>
                <a:spcPts val="0"/>
              </a:spcAft>
              <a:defRPr/>
            </a:pPr>
            <a:endParaRPr sz="1350">
              <a:latin typeface="+mn-lt"/>
              <a:ea typeface="+mn-ea"/>
            </a:endParaRPr>
          </a:p>
        </p:txBody>
      </p:sp>
      <p:sp>
        <p:nvSpPr>
          <p:cNvPr id="41" name="object 17"/>
          <p:cNvSpPr/>
          <p:nvPr/>
        </p:nvSpPr>
        <p:spPr>
          <a:xfrm>
            <a:off x="3694748" y="3227704"/>
            <a:ext cx="814388" cy="879475"/>
          </a:xfrm>
          <a:custGeom>
            <a:avLst/>
            <a:gdLst/>
            <a:ahLst/>
            <a:cxnLst/>
            <a:rect l="l" t="t" r="r" b="b"/>
            <a:pathLst>
              <a:path w="814704" h="878204">
                <a:moveTo>
                  <a:pt x="767440" y="0"/>
                </a:moveTo>
                <a:lnTo>
                  <a:pt x="669725" y="0"/>
                </a:lnTo>
                <a:lnTo>
                  <a:pt x="665474" y="4260"/>
                </a:lnTo>
                <a:lnTo>
                  <a:pt x="665474" y="12780"/>
                </a:lnTo>
                <a:lnTo>
                  <a:pt x="622988" y="532519"/>
                </a:lnTo>
                <a:lnTo>
                  <a:pt x="652663" y="694039"/>
                </a:lnTo>
                <a:lnTo>
                  <a:pt x="652732" y="698674"/>
                </a:lnTo>
                <a:lnTo>
                  <a:pt x="656983" y="702935"/>
                </a:lnTo>
                <a:lnTo>
                  <a:pt x="648284" y="711588"/>
                </a:lnTo>
                <a:lnTo>
                  <a:pt x="641579" y="724235"/>
                </a:lnTo>
                <a:lnTo>
                  <a:pt x="637266" y="740078"/>
                </a:lnTo>
                <a:lnTo>
                  <a:pt x="635739" y="758317"/>
                </a:lnTo>
                <a:lnTo>
                  <a:pt x="646957" y="790734"/>
                </a:lnTo>
                <a:lnTo>
                  <a:pt x="674504" y="813166"/>
                </a:lnTo>
                <a:lnTo>
                  <a:pt x="709221" y="828409"/>
                </a:lnTo>
                <a:lnTo>
                  <a:pt x="741947" y="839259"/>
                </a:lnTo>
                <a:lnTo>
                  <a:pt x="750708" y="839992"/>
                </a:lnTo>
                <a:lnTo>
                  <a:pt x="757878" y="841922"/>
                </a:lnTo>
                <a:lnTo>
                  <a:pt x="778190" y="872342"/>
                </a:lnTo>
                <a:lnTo>
                  <a:pt x="775932" y="877601"/>
                </a:lnTo>
                <a:lnTo>
                  <a:pt x="784433" y="873341"/>
                </a:lnTo>
                <a:lnTo>
                  <a:pt x="796446" y="863090"/>
                </a:lnTo>
                <a:lnTo>
                  <a:pt x="803301" y="852040"/>
                </a:lnTo>
                <a:lnTo>
                  <a:pt x="797175" y="852040"/>
                </a:lnTo>
                <a:lnTo>
                  <a:pt x="797043" y="844385"/>
                </a:lnTo>
                <a:lnTo>
                  <a:pt x="768369" y="808440"/>
                </a:lnTo>
                <a:lnTo>
                  <a:pt x="758939" y="805178"/>
                </a:lnTo>
                <a:lnTo>
                  <a:pt x="746992" y="797923"/>
                </a:lnTo>
                <a:lnTo>
                  <a:pt x="740809" y="792398"/>
                </a:lnTo>
                <a:lnTo>
                  <a:pt x="729204" y="792398"/>
                </a:lnTo>
                <a:lnTo>
                  <a:pt x="716724" y="787206"/>
                </a:lnTo>
                <a:lnTo>
                  <a:pt x="709024" y="782812"/>
                </a:lnTo>
                <a:lnTo>
                  <a:pt x="702917" y="776822"/>
                </a:lnTo>
                <a:lnTo>
                  <a:pt x="695219" y="766837"/>
                </a:lnTo>
                <a:lnTo>
                  <a:pt x="694155" y="754722"/>
                </a:lnTo>
                <a:lnTo>
                  <a:pt x="696277" y="743406"/>
                </a:lnTo>
                <a:lnTo>
                  <a:pt x="699993" y="732090"/>
                </a:lnTo>
                <a:lnTo>
                  <a:pt x="703710" y="719975"/>
                </a:lnTo>
                <a:lnTo>
                  <a:pt x="703710" y="702935"/>
                </a:lnTo>
                <a:lnTo>
                  <a:pt x="780183" y="702935"/>
                </a:lnTo>
                <a:lnTo>
                  <a:pt x="788684" y="694414"/>
                </a:lnTo>
                <a:lnTo>
                  <a:pt x="791366" y="677374"/>
                </a:lnTo>
                <a:lnTo>
                  <a:pt x="678217" y="677374"/>
                </a:lnTo>
                <a:lnTo>
                  <a:pt x="652732" y="545299"/>
                </a:lnTo>
                <a:lnTo>
                  <a:pt x="812156" y="545299"/>
                </a:lnTo>
                <a:lnTo>
                  <a:pt x="814168" y="532519"/>
                </a:lnTo>
                <a:lnTo>
                  <a:pt x="813228" y="519738"/>
                </a:lnTo>
                <a:lnTo>
                  <a:pt x="652732" y="519738"/>
                </a:lnTo>
                <a:lnTo>
                  <a:pt x="690968" y="25560"/>
                </a:lnTo>
                <a:lnTo>
                  <a:pt x="776872" y="25560"/>
                </a:lnTo>
                <a:lnTo>
                  <a:pt x="775932" y="12780"/>
                </a:lnTo>
                <a:lnTo>
                  <a:pt x="771691" y="4260"/>
                </a:lnTo>
                <a:lnTo>
                  <a:pt x="767440" y="0"/>
                </a:lnTo>
                <a:close/>
              </a:path>
              <a:path w="814704" h="878204">
                <a:moveTo>
                  <a:pt x="780183" y="702935"/>
                </a:moveTo>
                <a:lnTo>
                  <a:pt x="758939" y="702935"/>
                </a:lnTo>
                <a:lnTo>
                  <a:pt x="762061" y="709325"/>
                </a:lnTo>
                <a:lnTo>
                  <a:pt x="764784" y="715715"/>
                </a:lnTo>
                <a:lnTo>
                  <a:pt x="766710" y="722105"/>
                </a:lnTo>
                <a:lnTo>
                  <a:pt x="767440" y="728495"/>
                </a:lnTo>
                <a:lnTo>
                  <a:pt x="765514" y="746601"/>
                </a:lnTo>
                <a:lnTo>
                  <a:pt x="761596" y="758317"/>
                </a:lnTo>
                <a:lnTo>
                  <a:pt x="758474" y="766837"/>
                </a:lnTo>
                <a:lnTo>
                  <a:pt x="758939" y="775357"/>
                </a:lnTo>
                <a:lnTo>
                  <a:pt x="761727" y="784144"/>
                </a:lnTo>
                <a:lnTo>
                  <a:pt x="768498" y="791333"/>
                </a:lnTo>
                <a:lnTo>
                  <a:pt x="776863" y="796924"/>
                </a:lnTo>
                <a:lnTo>
                  <a:pt x="784433" y="800918"/>
                </a:lnTo>
                <a:lnTo>
                  <a:pt x="797175" y="819689"/>
                </a:lnTo>
                <a:lnTo>
                  <a:pt x="800361" y="836064"/>
                </a:lnTo>
                <a:lnTo>
                  <a:pt x="798768" y="847647"/>
                </a:lnTo>
                <a:lnTo>
                  <a:pt x="797175" y="852040"/>
                </a:lnTo>
                <a:lnTo>
                  <a:pt x="803301" y="852040"/>
                </a:lnTo>
                <a:lnTo>
                  <a:pt x="807266" y="845650"/>
                </a:lnTo>
                <a:lnTo>
                  <a:pt x="807732" y="821819"/>
                </a:lnTo>
                <a:lnTo>
                  <a:pt x="788684" y="792398"/>
                </a:lnTo>
                <a:lnTo>
                  <a:pt x="784433" y="783877"/>
                </a:lnTo>
                <a:lnTo>
                  <a:pt x="780183" y="779617"/>
                </a:lnTo>
                <a:lnTo>
                  <a:pt x="780183" y="762577"/>
                </a:lnTo>
                <a:lnTo>
                  <a:pt x="784433" y="758317"/>
                </a:lnTo>
                <a:lnTo>
                  <a:pt x="787952" y="748532"/>
                </a:lnTo>
                <a:lnTo>
                  <a:pt x="790274" y="737548"/>
                </a:lnTo>
                <a:lnTo>
                  <a:pt x="788613" y="724169"/>
                </a:lnTo>
                <a:lnTo>
                  <a:pt x="780183" y="707195"/>
                </a:lnTo>
                <a:lnTo>
                  <a:pt x="780183" y="702935"/>
                </a:lnTo>
                <a:close/>
              </a:path>
              <a:path w="814704" h="878204">
                <a:moveTo>
                  <a:pt x="450188" y="62919"/>
                </a:moveTo>
                <a:lnTo>
                  <a:pt x="394298" y="66814"/>
                </a:lnTo>
                <a:lnTo>
                  <a:pt x="340917" y="75396"/>
                </a:lnTo>
                <a:lnTo>
                  <a:pt x="290351" y="88471"/>
                </a:lnTo>
                <a:lnTo>
                  <a:pt x="242907" y="105847"/>
                </a:lnTo>
                <a:lnTo>
                  <a:pt x="198890" y="127334"/>
                </a:lnTo>
                <a:lnTo>
                  <a:pt x="158608" y="152738"/>
                </a:lnTo>
                <a:lnTo>
                  <a:pt x="122367" y="181867"/>
                </a:lnTo>
                <a:lnTo>
                  <a:pt x="90474" y="214531"/>
                </a:lnTo>
                <a:lnTo>
                  <a:pt x="63234" y="250536"/>
                </a:lnTo>
                <a:lnTo>
                  <a:pt x="40955" y="289690"/>
                </a:lnTo>
                <a:lnTo>
                  <a:pt x="18554" y="344025"/>
                </a:lnTo>
                <a:lnTo>
                  <a:pt x="5179" y="396156"/>
                </a:lnTo>
                <a:lnTo>
                  <a:pt x="0" y="445923"/>
                </a:lnTo>
                <a:lnTo>
                  <a:pt x="2184" y="493168"/>
                </a:lnTo>
                <a:lnTo>
                  <a:pt x="10901" y="537732"/>
                </a:lnTo>
                <a:lnTo>
                  <a:pt x="25321" y="579456"/>
                </a:lnTo>
                <a:lnTo>
                  <a:pt x="44612" y="618181"/>
                </a:lnTo>
                <a:lnTo>
                  <a:pt x="67944" y="653747"/>
                </a:lnTo>
                <a:lnTo>
                  <a:pt x="94486" y="685996"/>
                </a:lnTo>
                <a:lnTo>
                  <a:pt x="123407" y="714768"/>
                </a:lnTo>
                <a:lnTo>
                  <a:pt x="153877" y="739905"/>
                </a:lnTo>
                <a:lnTo>
                  <a:pt x="216138" y="778637"/>
                </a:lnTo>
                <a:lnTo>
                  <a:pt x="274622" y="800918"/>
                </a:lnTo>
                <a:lnTo>
                  <a:pt x="339567" y="812438"/>
                </a:lnTo>
                <a:lnTo>
                  <a:pt x="392454" y="812301"/>
                </a:lnTo>
                <a:lnTo>
                  <a:pt x="434483" y="802145"/>
                </a:lnTo>
                <a:lnTo>
                  <a:pt x="466851" y="783605"/>
                </a:lnTo>
                <a:lnTo>
                  <a:pt x="490757" y="758317"/>
                </a:lnTo>
                <a:lnTo>
                  <a:pt x="494254" y="751926"/>
                </a:lnTo>
                <a:lnTo>
                  <a:pt x="325068" y="751926"/>
                </a:lnTo>
                <a:lnTo>
                  <a:pt x="290483" y="736350"/>
                </a:lnTo>
                <a:lnTo>
                  <a:pt x="274622" y="707195"/>
                </a:lnTo>
                <a:lnTo>
                  <a:pt x="278271" y="653210"/>
                </a:lnTo>
                <a:lnTo>
                  <a:pt x="294268" y="607612"/>
                </a:lnTo>
                <a:lnTo>
                  <a:pt x="320620" y="572397"/>
                </a:lnTo>
                <a:lnTo>
                  <a:pt x="355335" y="549559"/>
                </a:lnTo>
                <a:lnTo>
                  <a:pt x="530976" y="549559"/>
                </a:lnTo>
                <a:lnTo>
                  <a:pt x="543865" y="522402"/>
                </a:lnTo>
                <a:lnTo>
                  <a:pt x="567697" y="491448"/>
                </a:lnTo>
                <a:lnTo>
                  <a:pt x="573203" y="485657"/>
                </a:lnTo>
                <a:lnTo>
                  <a:pt x="198150" y="485657"/>
                </a:lnTo>
                <a:lnTo>
                  <a:pt x="172061" y="481064"/>
                </a:lnTo>
                <a:lnTo>
                  <a:pt x="151946" y="468084"/>
                </a:lnTo>
                <a:lnTo>
                  <a:pt x="139001" y="447915"/>
                </a:lnTo>
                <a:lnTo>
                  <a:pt x="134420" y="421755"/>
                </a:lnTo>
                <a:lnTo>
                  <a:pt x="139001" y="398058"/>
                </a:lnTo>
                <a:lnTo>
                  <a:pt x="151946" y="379153"/>
                </a:lnTo>
                <a:lnTo>
                  <a:pt x="172061" y="366639"/>
                </a:lnTo>
                <a:lnTo>
                  <a:pt x="198150" y="362113"/>
                </a:lnTo>
                <a:lnTo>
                  <a:pt x="372645" y="362113"/>
                </a:lnTo>
                <a:lnTo>
                  <a:pt x="361311" y="345205"/>
                </a:lnTo>
                <a:lnTo>
                  <a:pt x="355335" y="315251"/>
                </a:lnTo>
                <a:lnTo>
                  <a:pt x="356185" y="310991"/>
                </a:lnTo>
                <a:lnTo>
                  <a:pt x="270371" y="310991"/>
                </a:lnTo>
                <a:lnTo>
                  <a:pt x="246076" y="305799"/>
                </a:lnTo>
                <a:lnTo>
                  <a:pt x="225762" y="291820"/>
                </a:lnTo>
                <a:lnTo>
                  <a:pt x="211820" y="271451"/>
                </a:lnTo>
                <a:lnTo>
                  <a:pt x="206641" y="247088"/>
                </a:lnTo>
                <a:lnTo>
                  <a:pt x="211820" y="220263"/>
                </a:lnTo>
                <a:lnTo>
                  <a:pt x="225762" y="198629"/>
                </a:lnTo>
                <a:lnTo>
                  <a:pt x="246076" y="184185"/>
                </a:lnTo>
                <a:lnTo>
                  <a:pt x="270371" y="178926"/>
                </a:lnTo>
                <a:lnTo>
                  <a:pt x="508126" y="178926"/>
                </a:lnTo>
                <a:lnTo>
                  <a:pt x="516248" y="166146"/>
                </a:lnTo>
                <a:lnTo>
                  <a:pt x="533839" y="153631"/>
                </a:lnTo>
                <a:lnTo>
                  <a:pt x="555017" y="149105"/>
                </a:lnTo>
                <a:lnTo>
                  <a:pt x="618887" y="149105"/>
                </a:lnTo>
                <a:lnTo>
                  <a:pt x="622988" y="89463"/>
                </a:lnTo>
                <a:lnTo>
                  <a:pt x="596702" y="80077"/>
                </a:lnTo>
                <a:lnTo>
                  <a:pt x="568822" y="71890"/>
                </a:lnTo>
                <a:lnTo>
                  <a:pt x="539347" y="66098"/>
                </a:lnTo>
                <a:lnTo>
                  <a:pt x="508279" y="63902"/>
                </a:lnTo>
                <a:lnTo>
                  <a:pt x="450188" y="62919"/>
                </a:lnTo>
                <a:close/>
              </a:path>
              <a:path w="814704" h="878204">
                <a:moveTo>
                  <a:pt x="720703" y="732756"/>
                </a:moveTo>
                <a:lnTo>
                  <a:pt x="715794" y="737948"/>
                </a:lnTo>
                <a:lnTo>
                  <a:pt x="713273" y="742341"/>
                </a:lnTo>
                <a:lnTo>
                  <a:pt x="712344" y="748332"/>
                </a:lnTo>
                <a:lnTo>
                  <a:pt x="712212" y="758317"/>
                </a:lnTo>
                <a:lnTo>
                  <a:pt x="714867" y="770831"/>
                </a:lnTo>
                <a:lnTo>
                  <a:pt x="720708" y="781747"/>
                </a:lnTo>
                <a:lnTo>
                  <a:pt x="726549" y="789469"/>
                </a:lnTo>
                <a:lnTo>
                  <a:pt x="729204" y="792398"/>
                </a:lnTo>
                <a:lnTo>
                  <a:pt x="740809" y="792398"/>
                </a:lnTo>
                <a:lnTo>
                  <a:pt x="736637" y="788670"/>
                </a:lnTo>
                <a:lnTo>
                  <a:pt x="727874" y="777021"/>
                </a:lnTo>
                <a:lnTo>
                  <a:pt x="720703" y="762577"/>
                </a:lnTo>
                <a:lnTo>
                  <a:pt x="718910" y="752525"/>
                </a:lnTo>
                <a:lnTo>
                  <a:pt x="719109" y="742873"/>
                </a:lnTo>
                <a:lnTo>
                  <a:pt x="720105" y="735618"/>
                </a:lnTo>
                <a:lnTo>
                  <a:pt x="720703" y="732756"/>
                </a:lnTo>
                <a:close/>
              </a:path>
              <a:path w="814704" h="878204">
                <a:moveTo>
                  <a:pt x="530976" y="549559"/>
                </a:moveTo>
                <a:lnTo>
                  <a:pt x="355335" y="549559"/>
                </a:lnTo>
                <a:lnTo>
                  <a:pt x="373790" y="550227"/>
                </a:lnTo>
                <a:lnTo>
                  <a:pt x="394635" y="558085"/>
                </a:lnTo>
                <a:lnTo>
                  <a:pt x="413888" y="572333"/>
                </a:lnTo>
                <a:lnTo>
                  <a:pt x="427566" y="592171"/>
                </a:lnTo>
                <a:lnTo>
                  <a:pt x="436260" y="623123"/>
                </a:lnTo>
                <a:lnTo>
                  <a:pt x="439777" y="660866"/>
                </a:lnTo>
                <a:lnTo>
                  <a:pt x="432941" y="699407"/>
                </a:lnTo>
                <a:lnTo>
                  <a:pt x="410574" y="732756"/>
                </a:lnTo>
                <a:lnTo>
                  <a:pt x="368417" y="751527"/>
                </a:lnTo>
                <a:lnTo>
                  <a:pt x="325068" y="751926"/>
                </a:lnTo>
                <a:lnTo>
                  <a:pt x="494254" y="751926"/>
                </a:lnTo>
                <a:lnTo>
                  <a:pt x="507397" y="727916"/>
                </a:lnTo>
                <a:lnTo>
                  <a:pt x="517971" y="694039"/>
                </a:lnTo>
                <a:lnTo>
                  <a:pt x="523676" y="658322"/>
                </a:lnTo>
                <a:lnTo>
                  <a:pt x="525669" y="623123"/>
                </a:lnTo>
                <a:lnTo>
                  <a:pt x="525657" y="618181"/>
                </a:lnTo>
                <a:lnTo>
                  <a:pt x="525272" y="587910"/>
                </a:lnTo>
                <a:lnTo>
                  <a:pt x="528794" y="554156"/>
                </a:lnTo>
                <a:lnTo>
                  <a:pt x="530976" y="549559"/>
                </a:lnTo>
                <a:close/>
              </a:path>
              <a:path w="814704" h="878204">
                <a:moveTo>
                  <a:pt x="754689" y="570870"/>
                </a:moveTo>
                <a:lnTo>
                  <a:pt x="741947" y="570870"/>
                </a:lnTo>
                <a:lnTo>
                  <a:pt x="733445" y="677374"/>
                </a:lnTo>
                <a:lnTo>
                  <a:pt x="746197" y="677374"/>
                </a:lnTo>
                <a:lnTo>
                  <a:pt x="754689" y="570870"/>
                </a:lnTo>
                <a:close/>
              </a:path>
              <a:path w="814704" h="878204">
                <a:moveTo>
                  <a:pt x="812156" y="545299"/>
                </a:moveTo>
                <a:lnTo>
                  <a:pt x="784433" y="545299"/>
                </a:lnTo>
                <a:lnTo>
                  <a:pt x="763190" y="677374"/>
                </a:lnTo>
                <a:lnTo>
                  <a:pt x="791366" y="677374"/>
                </a:lnTo>
                <a:lnTo>
                  <a:pt x="812156" y="545299"/>
                </a:lnTo>
                <a:close/>
              </a:path>
              <a:path w="814704" h="878204">
                <a:moveTo>
                  <a:pt x="741947" y="123544"/>
                </a:moveTo>
                <a:lnTo>
                  <a:pt x="729204" y="123544"/>
                </a:lnTo>
                <a:lnTo>
                  <a:pt x="741947" y="519738"/>
                </a:lnTo>
                <a:lnTo>
                  <a:pt x="754689" y="519738"/>
                </a:lnTo>
                <a:lnTo>
                  <a:pt x="741947" y="123544"/>
                </a:lnTo>
                <a:close/>
              </a:path>
              <a:path w="814704" h="878204">
                <a:moveTo>
                  <a:pt x="776872" y="25560"/>
                </a:moveTo>
                <a:lnTo>
                  <a:pt x="750448" y="25560"/>
                </a:lnTo>
                <a:lnTo>
                  <a:pt x="784433" y="519738"/>
                </a:lnTo>
                <a:lnTo>
                  <a:pt x="813228" y="519738"/>
                </a:lnTo>
                <a:lnTo>
                  <a:pt x="776872" y="25560"/>
                </a:lnTo>
                <a:close/>
              </a:path>
              <a:path w="814704" h="878204">
                <a:moveTo>
                  <a:pt x="372645" y="362113"/>
                </a:moveTo>
                <a:lnTo>
                  <a:pt x="198150" y="362113"/>
                </a:lnTo>
                <a:lnTo>
                  <a:pt x="221781" y="366639"/>
                </a:lnTo>
                <a:lnTo>
                  <a:pt x="240634" y="379153"/>
                </a:lnTo>
                <a:lnTo>
                  <a:pt x="253115" y="398058"/>
                </a:lnTo>
                <a:lnTo>
                  <a:pt x="257629" y="421755"/>
                </a:lnTo>
                <a:lnTo>
                  <a:pt x="253115" y="447915"/>
                </a:lnTo>
                <a:lnTo>
                  <a:pt x="240634" y="468084"/>
                </a:lnTo>
                <a:lnTo>
                  <a:pt x="221781" y="481064"/>
                </a:lnTo>
                <a:lnTo>
                  <a:pt x="198150" y="485657"/>
                </a:lnTo>
                <a:lnTo>
                  <a:pt x="573203" y="485657"/>
                </a:lnTo>
                <a:lnTo>
                  <a:pt x="597503" y="460096"/>
                </a:lnTo>
                <a:lnTo>
                  <a:pt x="602190" y="391934"/>
                </a:lnTo>
                <a:lnTo>
                  <a:pt x="431807" y="391934"/>
                </a:lnTo>
                <a:lnTo>
                  <a:pt x="401938" y="385943"/>
                </a:lnTo>
                <a:lnTo>
                  <a:pt x="377642" y="369568"/>
                </a:lnTo>
                <a:lnTo>
                  <a:pt x="372645" y="362113"/>
                </a:lnTo>
                <a:close/>
              </a:path>
              <a:path w="814704" h="878204">
                <a:moveTo>
                  <a:pt x="510083" y="238568"/>
                </a:moveTo>
                <a:lnTo>
                  <a:pt x="431807" y="238568"/>
                </a:lnTo>
                <a:lnTo>
                  <a:pt x="459224" y="244559"/>
                </a:lnTo>
                <a:lnTo>
                  <a:pt x="482261" y="260934"/>
                </a:lnTo>
                <a:lnTo>
                  <a:pt x="498129" y="285297"/>
                </a:lnTo>
                <a:lnTo>
                  <a:pt x="504038" y="315251"/>
                </a:lnTo>
                <a:lnTo>
                  <a:pt x="498129" y="345205"/>
                </a:lnTo>
                <a:lnTo>
                  <a:pt x="482261" y="369568"/>
                </a:lnTo>
                <a:lnTo>
                  <a:pt x="459224" y="385943"/>
                </a:lnTo>
                <a:lnTo>
                  <a:pt x="431807" y="391934"/>
                </a:lnTo>
                <a:lnTo>
                  <a:pt x="602190" y="391934"/>
                </a:lnTo>
                <a:lnTo>
                  <a:pt x="610978" y="264129"/>
                </a:lnTo>
                <a:lnTo>
                  <a:pt x="555017" y="264129"/>
                </a:lnTo>
                <a:lnTo>
                  <a:pt x="533839" y="259669"/>
                </a:lnTo>
                <a:lnTo>
                  <a:pt x="516248" y="247621"/>
                </a:lnTo>
                <a:lnTo>
                  <a:pt x="510083" y="238568"/>
                </a:lnTo>
                <a:close/>
              </a:path>
              <a:path w="814704" h="878204">
                <a:moveTo>
                  <a:pt x="508126" y="178926"/>
                </a:moveTo>
                <a:lnTo>
                  <a:pt x="270371" y="178926"/>
                </a:lnTo>
                <a:lnTo>
                  <a:pt x="296460" y="184185"/>
                </a:lnTo>
                <a:lnTo>
                  <a:pt x="316575" y="198629"/>
                </a:lnTo>
                <a:lnTo>
                  <a:pt x="329521" y="220263"/>
                </a:lnTo>
                <a:lnTo>
                  <a:pt x="334101" y="247088"/>
                </a:lnTo>
                <a:lnTo>
                  <a:pt x="329521" y="271451"/>
                </a:lnTo>
                <a:lnTo>
                  <a:pt x="316575" y="291820"/>
                </a:lnTo>
                <a:lnTo>
                  <a:pt x="296460" y="305799"/>
                </a:lnTo>
                <a:lnTo>
                  <a:pt x="270371" y="310991"/>
                </a:lnTo>
                <a:lnTo>
                  <a:pt x="356185" y="310991"/>
                </a:lnTo>
                <a:lnTo>
                  <a:pt x="361311" y="285297"/>
                </a:lnTo>
                <a:lnTo>
                  <a:pt x="377642" y="260934"/>
                </a:lnTo>
                <a:lnTo>
                  <a:pt x="401938" y="244559"/>
                </a:lnTo>
                <a:lnTo>
                  <a:pt x="431807" y="238568"/>
                </a:lnTo>
                <a:lnTo>
                  <a:pt x="510083" y="238568"/>
                </a:lnTo>
                <a:lnTo>
                  <a:pt x="504235" y="229981"/>
                </a:lnTo>
                <a:lnTo>
                  <a:pt x="499788" y="208747"/>
                </a:lnTo>
                <a:lnTo>
                  <a:pt x="504235" y="185050"/>
                </a:lnTo>
                <a:lnTo>
                  <a:pt x="508126" y="178926"/>
                </a:lnTo>
                <a:close/>
              </a:path>
              <a:path w="814704" h="878204">
                <a:moveTo>
                  <a:pt x="618887" y="149105"/>
                </a:moveTo>
                <a:lnTo>
                  <a:pt x="555017" y="149105"/>
                </a:lnTo>
                <a:lnTo>
                  <a:pt x="578648" y="153631"/>
                </a:lnTo>
                <a:lnTo>
                  <a:pt x="597501" y="166146"/>
                </a:lnTo>
                <a:lnTo>
                  <a:pt x="609982" y="185050"/>
                </a:lnTo>
                <a:lnTo>
                  <a:pt x="614496" y="208747"/>
                </a:lnTo>
                <a:lnTo>
                  <a:pt x="609982" y="229981"/>
                </a:lnTo>
                <a:lnTo>
                  <a:pt x="597501" y="247621"/>
                </a:lnTo>
                <a:lnTo>
                  <a:pt x="578648" y="259669"/>
                </a:lnTo>
                <a:lnTo>
                  <a:pt x="555017" y="264129"/>
                </a:lnTo>
                <a:lnTo>
                  <a:pt x="610978" y="264129"/>
                </a:lnTo>
                <a:lnTo>
                  <a:pt x="618887" y="149105"/>
                </a:lnTo>
                <a:close/>
              </a:path>
            </a:pathLst>
          </a:custGeom>
          <a:solidFill>
            <a:srgbClr val="353541"/>
          </a:solidFill>
        </p:spPr>
        <p:txBody>
          <a:bodyPr lIns="0" tIns="0" rIns="0" bIns="0"/>
          <a:lstStyle/>
          <a:p>
            <a:pPr fontAlgn="auto">
              <a:spcBef>
                <a:spcPts val="0"/>
              </a:spcBef>
              <a:spcAft>
                <a:spcPts val="0"/>
              </a:spcAft>
              <a:defRPr/>
            </a:pPr>
            <a:endParaRPr sz="1350">
              <a:latin typeface="+mn-lt"/>
              <a:ea typeface="+mn-ea"/>
            </a:endParaRPr>
          </a:p>
        </p:txBody>
      </p:sp>
      <p:pic>
        <p:nvPicPr>
          <p:cNvPr id="6" name="table"/>
          <p:cNvPicPr>
            <a:picLocks noChangeAspect="1"/>
          </p:cNvPicPr>
          <p:nvPr/>
        </p:nvPicPr>
        <p:blipFill>
          <a:blip r:embed="rId3"/>
          <a:stretch>
            <a:fillRect/>
          </a:stretch>
        </p:blipFill>
        <p:spPr>
          <a:xfrm>
            <a:off x="6152198" y="1340167"/>
            <a:ext cx="2055813" cy="4657726"/>
          </a:xfrm>
          <a:prstGeom prst="rect">
            <a:avLst/>
          </a:prstGeom>
        </p:spPr>
      </p:pic>
      <p:pic>
        <p:nvPicPr>
          <p:cNvPr id="26653" name="图片 18" descr="C:\Users\Administrator\Desktop\logo 二维码\约健logo.png约健logo"/>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629286" y="3184842"/>
            <a:ext cx="1535112"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54" name="图片 19"/>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10257473" y="3088004"/>
            <a:ext cx="1187450" cy="11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object 14"/>
          <p:cNvSpPr txBox="1"/>
          <p:nvPr/>
        </p:nvSpPr>
        <p:spPr>
          <a:xfrm>
            <a:off x="9815195" y="4524058"/>
            <a:ext cx="2057400" cy="765175"/>
          </a:xfrm>
          <a:prstGeom prst="rect">
            <a:avLst/>
          </a:prstGeom>
        </p:spPr>
        <p:txBody>
          <a:bodyPr lIns="0" tIns="1397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marL="12700" fontAlgn="auto">
              <a:spcBef>
                <a:spcPts val="110"/>
              </a:spcBef>
              <a:spcAft>
                <a:spcPts val="0"/>
              </a:spcAft>
              <a:defRPr/>
            </a:pPr>
            <a:r>
              <a:rPr lang="zh-CN" altLang="en-US" sz="2400" spc="10" dirty="0">
                <a:solidFill>
                  <a:srgbClr val="E2B786"/>
                </a:solidFill>
                <a:latin typeface="Arial" panose="020B0604020202020204"/>
                <a:ea typeface="+mn-ea"/>
                <a:cs typeface="Arial" panose="020B0604020202020204"/>
              </a:rPr>
              <a:t>信用健身联盟</a:t>
            </a:r>
            <a:endParaRPr lang="en-US" altLang="zh-CN" sz="2400" spc="10" dirty="0">
              <a:solidFill>
                <a:srgbClr val="E2B786"/>
              </a:solidFill>
              <a:latin typeface="Arial" panose="020B0604020202020204"/>
              <a:ea typeface="+mn-ea"/>
              <a:cs typeface="Arial" panose="020B0604020202020204"/>
            </a:endParaRPr>
          </a:p>
          <a:p>
            <a:pPr marL="12700" fontAlgn="auto">
              <a:spcBef>
                <a:spcPts val="110"/>
              </a:spcBef>
              <a:spcAft>
                <a:spcPts val="0"/>
              </a:spcAft>
              <a:defRPr/>
            </a:pPr>
            <a:r>
              <a:rPr lang="en-US" altLang="zh-CN" sz="2400" spc="10" dirty="0">
                <a:solidFill>
                  <a:srgbClr val="E2B786"/>
                </a:solidFill>
                <a:latin typeface="Arial" panose="020B0604020202020204"/>
                <a:ea typeface="+mn-ea"/>
                <a:cs typeface="Arial" panose="020B0604020202020204"/>
              </a:rPr>
              <a:t>&amp;</a:t>
            </a:r>
            <a:r>
              <a:rPr lang="zh-CN" altLang="en-US" sz="2400" spc="10" dirty="0">
                <a:solidFill>
                  <a:srgbClr val="E2B786"/>
                </a:solidFill>
                <a:latin typeface="Arial" panose="020B0604020202020204"/>
                <a:ea typeface="+mn-ea"/>
                <a:cs typeface="Arial" panose="020B0604020202020204"/>
              </a:rPr>
              <a:t>互助基金</a:t>
            </a:r>
            <a:endParaRPr sz="2400" spc="10" dirty="0">
              <a:solidFill>
                <a:srgbClr val="E2B786"/>
              </a:solidFill>
              <a:latin typeface="Arial" panose="020B0604020202020204"/>
              <a:ea typeface="+mn-ea"/>
              <a:cs typeface="Arial" panose="020B060402020202020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3335" y="2802255"/>
            <a:ext cx="12219305" cy="108394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dobe 黑体 Std R" panose="020B0400000000000000" charset="-122"/>
              <a:ea typeface="Adobe 黑体 Std R" panose="020B0400000000000000" charset="-122"/>
            </a:endParaRPr>
          </a:p>
        </p:txBody>
      </p:sp>
      <p:sp>
        <p:nvSpPr>
          <p:cNvPr id="3" name="Rectangle 3"/>
          <p:cNvSpPr txBox="1">
            <a:spLocks noChangeArrowheads="1"/>
          </p:cNvSpPr>
          <p:nvPr/>
        </p:nvSpPr>
        <p:spPr bwMode="auto">
          <a:xfrm>
            <a:off x="3553460" y="3138170"/>
            <a:ext cx="6008370" cy="5810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lnSpc>
                <a:spcPct val="90000"/>
              </a:lnSpc>
              <a:defRPr/>
            </a:pPr>
            <a:r>
              <a:rPr lang="zh-CN" altLang="en-US" sz="4200" b="1">
                <a:solidFill>
                  <a:schemeClr val="bg1"/>
                </a:solidFill>
                <a:effectLst/>
                <a:latin typeface="微软雅黑" panose="020B0503020204020204" charset="-122"/>
                <a:ea typeface="微软雅黑" panose="020B0503020204020204" charset="-122"/>
                <a:sym typeface="+mn-ea"/>
              </a:rPr>
              <a:t>一、目前现状</a:t>
            </a:r>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社区服务</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pic>
        <p:nvPicPr>
          <p:cNvPr id="27652" name="Group 33"/>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29894" y="1610976"/>
            <a:ext cx="3706812" cy="4754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Freeform 11"/>
          <p:cNvSpPr/>
          <p:nvPr/>
        </p:nvSpPr>
        <p:spPr bwMode="auto">
          <a:xfrm>
            <a:off x="3345656" y="5900401"/>
            <a:ext cx="5475288" cy="628650"/>
          </a:xfrm>
          <a:custGeom>
            <a:avLst/>
            <a:gdLst>
              <a:gd name="T0" fmla="*/ 2147483646 w 1229"/>
              <a:gd name="T1" fmla="*/ 2147483646 h 272"/>
              <a:gd name="T2" fmla="*/ 0 w 1229"/>
              <a:gd name="T3" fmla="*/ 2147483646 h 272"/>
              <a:gd name="T4" fmla="*/ 2147483646 w 1229"/>
              <a:gd name="T5" fmla="*/ 2147483646 h 272"/>
              <a:gd name="T6" fmla="*/ 0 60000 65536"/>
              <a:gd name="T7" fmla="*/ 0 60000 65536"/>
              <a:gd name="T8" fmla="*/ 0 60000 65536"/>
            </a:gdLst>
            <a:ahLst/>
            <a:cxnLst>
              <a:cxn ang="T6">
                <a:pos x="T0" y="T1"/>
              </a:cxn>
              <a:cxn ang="T7">
                <a:pos x="T2" y="T3"/>
              </a:cxn>
              <a:cxn ang="T8">
                <a:pos x="T4" y="T5"/>
              </a:cxn>
            </a:cxnLst>
            <a:rect l="0" t="0" r="r" b="b"/>
            <a:pathLst>
              <a:path w="1229" h="272">
                <a:moveTo>
                  <a:pt x="1229" y="237"/>
                </a:moveTo>
                <a:cubicBezTo>
                  <a:pt x="1229" y="237"/>
                  <a:pt x="463" y="138"/>
                  <a:pt x="0" y="272"/>
                </a:cubicBezTo>
                <a:cubicBezTo>
                  <a:pt x="0" y="272"/>
                  <a:pt x="516" y="0"/>
                  <a:pt x="1229" y="237"/>
                </a:cubicBezTo>
                <a:close/>
              </a:path>
            </a:pathLst>
          </a:custGeom>
          <a:solidFill>
            <a:schemeClr val="bg1">
              <a:lumMod val="65000"/>
            </a:schemeClr>
          </a:solidFill>
          <a:ln>
            <a:noFill/>
          </a:ln>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defRPr/>
            </a:pPr>
            <a:endParaRPr lang="zh-CN" altLang="en-US"/>
          </a:p>
        </p:txBody>
      </p:sp>
      <p:sp>
        <p:nvSpPr>
          <p:cNvPr id="27654" name="Freeform 19"/>
          <p:cNvSpPr/>
          <p:nvPr/>
        </p:nvSpPr>
        <p:spPr bwMode="auto">
          <a:xfrm flipV="1">
            <a:off x="7617619" y="3731876"/>
            <a:ext cx="669925" cy="669925"/>
          </a:xfrm>
          <a:custGeom>
            <a:avLst/>
            <a:gdLst>
              <a:gd name="T0" fmla="*/ 0 w 905504"/>
              <a:gd name="T1" fmla="*/ 4930 h 905504"/>
              <a:gd name="T2" fmla="*/ 1444 w 905504"/>
              <a:gd name="T3" fmla="*/ 1444 h 905504"/>
              <a:gd name="T4" fmla="*/ 4930 w 905504"/>
              <a:gd name="T5" fmla="*/ 0 h 905504"/>
              <a:gd name="T6" fmla="*/ 8417 w 905504"/>
              <a:gd name="T7" fmla="*/ 1444 h 905504"/>
              <a:gd name="T8" fmla="*/ 9862 w 905504"/>
              <a:gd name="T9" fmla="*/ 4930 h 905504"/>
              <a:gd name="T10" fmla="*/ 8417 w 905504"/>
              <a:gd name="T11" fmla="*/ 8417 h 905504"/>
              <a:gd name="T12" fmla="*/ 4930 w 905504"/>
              <a:gd name="T13" fmla="*/ 9862 h 905504"/>
              <a:gd name="T14" fmla="*/ 1444 w 905504"/>
              <a:gd name="T15" fmla="*/ 8417 h 905504"/>
              <a:gd name="T16" fmla="*/ 0 w 905504"/>
              <a:gd name="T17" fmla="*/ 4930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lIns="243364" tIns="210266" rIns="210266" bIns="121682"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55" name="Freeform 177"/>
          <p:cNvSpPr>
            <a:spLocks noEditPoints="1"/>
          </p:cNvSpPr>
          <p:nvPr/>
        </p:nvSpPr>
        <p:spPr bwMode="auto">
          <a:xfrm>
            <a:off x="7763669" y="3868401"/>
            <a:ext cx="377825" cy="398463"/>
          </a:xfrm>
          <a:custGeom>
            <a:avLst/>
            <a:gdLst>
              <a:gd name="T0" fmla="*/ 2147483647 w 360"/>
              <a:gd name="T1" fmla="*/ 2147483647 h 380"/>
              <a:gd name="T2" fmla="*/ 2147483647 w 360"/>
              <a:gd name="T3" fmla="*/ 2147483647 h 380"/>
              <a:gd name="T4" fmla="*/ 2147483647 w 360"/>
              <a:gd name="T5" fmla="*/ 2147483647 h 380"/>
              <a:gd name="T6" fmla="*/ 2147483647 w 360"/>
              <a:gd name="T7" fmla="*/ 2147483647 h 380"/>
              <a:gd name="T8" fmla="*/ 2147483647 w 360"/>
              <a:gd name="T9" fmla="*/ 2147483647 h 380"/>
              <a:gd name="T10" fmla="*/ 2147483647 w 360"/>
              <a:gd name="T11" fmla="*/ 2147483647 h 380"/>
              <a:gd name="T12" fmla="*/ 2147483647 w 360"/>
              <a:gd name="T13" fmla="*/ 2147483647 h 380"/>
              <a:gd name="T14" fmla="*/ 2147483647 w 360"/>
              <a:gd name="T15" fmla="*/ 2147483647 h 380"/>
              <a:gd name="T16" fmla="*/ 2147483647 w 360"/>
              <a:gd name="T17" fmla="*/ 2147483647 h 380"/>
              <a:gd name="T18" fmla="*/ 2147483647 w 360"/>
              <a:gd name="T19" fmla="*/ 2147483647 h 380"/>
              <a:gd name="T20" fmla="*/ 2147483647 w 360"/>
              <a:gd name="T21" fmla="*/ 2147483647 h 380"/>
              <a:gd name="T22" fmla="*/ 2147483647 w 360"/>
              <a:gd name="T23" fmla="*/ 2147483647 h 380"/>
              <a:gd name="T24" fmla="*/ 2147483647 w 360"/>
              <a:gd name="T25" fmla="*/ 2147483647 h 380"/>
              <a:gd name="T26" fmla="*/ 2147483647 w 360"/>
              <a:gd name="T27" fmla="*/ 2147483647 h 380"/>
              <a:gd name="T28" fmla="*/ 2147483647 w 360"/>
              <a:gd name="T29" fmla="*/ 2147483647 h 380"/>
              <a:gd name="T30" fmla="*/ 2147483647 w 360"/>
              <a:gd name="T31" fmla="*/ 2147483647 h 380"/>
              <a:gd name="T32" fmla="*/ 2147483647 w 360"/>
              <a:gd name="T33" fmla="*/ 2147483647 h 380"/>
              <a:gd name="T34" fmla="*/ 2147483647 w 360"/>
              <a:gd name="T35" fmla="*/ 2147483647 h 380"/>
              <a:gd name="T36" fmla="*/ 2147483647 w 360"/>
              <a:gd name="T37" fmla="*/ 2147483647 h 380"/>
              <a:gd name="T38" fmla="*/ 2147483647 w 360"/>
              <a:gd name="T39" fmla="*/ 2147483647 h 380"/>
              <a:gd name="T40" fmla="*/ 2147483647 w 360"/>
              <a:gd name="T41" fmla="*/ 2147483647 h 380"/>
              <a:gd name="T42" fmla="*/ 2147483647 w 360"/>
              <a:gd name="T43" fmla="*/ 2147483647 h 380"/>
              <a:gd name="T44" fmla="*/ 2147483647 w 360"/>
              <a:gd name="T45" fmla="*/ 2147483647 h 380"/>
              <a:gd name="T46" fmla="*/ 2147483647 w 360"/>
              <a:gd name="T47" fmla="*/ 2147483647 h 380"/>
              <a:gd name="T48" fmla="*/ 2147483647 w 360"/>
              <a:gd name="T49" fmla="*/ 2147483647 h 380"/>
              <a:gd name="T50" fmla="*/ 2147483647 w 360"/>
              <a:gd name="T51" fmla="*/ 2147483647 h 380"/>
              <a:gd name="T52" fmla="*/ 2147483647 w 360"/>
              <a:gd name="T53" fmla="*/ 2147483647 h 3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60"/>
              <a:gd name="T82" fmla="*/ 0 h 380"/>
              <a:gd name="T83" fmla="*/ 360 w 360"/>
              <a:gd name="T84" fmla="*/ 380 h 3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56" name="Freeform 22"/>
          <p:cNvSpPr/>
          <p:nvPr/>
        </p:nvSpPr>
        <p:spPr bwMode="auto">
          <a:xfrm flipV="1">
            <a:off x="3866356" y="3731876"/>
            <a:ext cx="668338" cy="669925"/>
          </a:xfrm>
          <a:custGeom>
            <a:avLst/>
            <a:gdLst>
              <a:gd name="T0" fmla="*/ 0 w 905504"/>
              <a:gd name="T1" fmla="*/ 4930 h 905504"/>
              <a:gd name="T2" fmla="*/ 1394 w 905504"/>
              <a:gd name="T3" fmla="*/ 1444 h 905504"/>
              <a:gd name="T4" fmla="*/ 4758 w 905504"/>
              <a:gd name="T5" fmla="*/ 0 h 905504"/>
              <a:gd name="T6" fmla="*/ 8123 w 905504"/>
              <a:gd name="T7" fmla="*/ 1444 h 905504"/>
              <a:gd name="T8" fmla="*/ 9517 w 905504"/>
              <a:gd name="T9" fmla="*/ 4930 h 905504"/>
              <a:gd name="T10" fmla="*/ 8123 w 905504"/>
              <a:gd name="T11" fmla="*/ 8417 h 905504"/>
              <a:gd name="T12" fmla="*/ 4758 w 905504"/>
              <a:gd name="T13" fmla="*/ 9862 h 905504"/>
              <a:gd name="T14" fmla="*/ 1394 w 905504"/>
              <a:gd name="T15" fmla="*/ 8417 h 905504"/>
              <a:gd name="T16" fmla="*/ 0 w 905504"/>
              <a:gd name="T17" fmla="*/ 4930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243364" tIns="210266" rIns="210266" bIns="121682"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57" name="Freeform 23"/>
          <p:cNvSpPr>
            <a:spLocks noEditPoints="1"/>
          </p:cNvSpPr>
          <p:nvPr/>
        </p:nvSpPr>
        <p:spPr bwMode="auto">
          <a:xfrm>
            <a:off x="4063206" y="3866814"/>
            <a:ext cx="274638" cy="400050"/>
          </a:xfrm>
          <a:custGeom>
            <a:avLst/>
            <a:gdLst>
              <a:gd name="T0" fmla="*/ 2147483647 w 70"/>
              <a:gd name="T1" fmla="*/ 0 h 102"/>
              <a:gd name="T2" fmla="*/ 0 w 70"/>
              <a:gd name="T3" fmla="*/ 2147483647 h 102"/>
              <a:gd name="T4" fmla="*/ 2147483647 w 70"/>
              <a:gd name="T5" fmla="*/ 2147483647 h 102"/>
              <a:gd name="T6" fmla="*/ 2147483647 w 70"/>
              <a:gd name="T7" fmla="*/ 2147483647 h 102"/>
              <a:gd name="T8" fmla="*/ 2147483647 w 70"/>
              <a:gd name="T9" fmla="*/ 2147483647 h 102"/>
              <a:gd name="T10" fmla="*/ 2147483647 w 70"/>
              <a:gd name="T11" fmla="*/ 2147483647 h 102"/>
              <a:gd name="T12" fmla="*/ 2147483647 w 70"/>
              <a:gd name="T13" fmla="*/ 0 h 102"/>
              <a:gd name="T14" fmla="*/ 2147483647 w 70"/>
              <a:gd name="T15" fmla="*/ 2147483647 h 102"/>
              <a:gd name="T16" fmla="*/ 2147483647 w 70"/>
              <a:gd name="T17" fmla="*/ 2147483647 h 102"/>
              <a:gd name="T18" fmla="*/ 2147483647 w 70"/>
              <a:gd name="T19" fmla="*/ 2147483647 h 102"/>
              <a:gd name="T20" fmla="*/ 2147483647 w 70"/>
              <a:gd name="T21" fmla="*/ 2147483647 h 102"/>
              <a:gd name="T22" fmla="*/ 2147483647 w 70"/>
              <a:gd name="T23" fmla="*/ 2147483647 h 102"/>
              <a:gd name="T24" fmla="*/ 2147483647 w 70"/>
              <a:gd name="T25" fmla="*/ 2147483647 h 102"/>
              <a:gd name="T26" fmla="*/ 2147483647 w 70"/>
              <a:gd name="T27" fmla="*/ 2147483647 h 102"/>
              <a:gd name="T28" fmla="*/ 2147483647 w 70"/>
              <a:gd name="T29" fmla="*/ 2147483647 h 102"/>
              <a:gd name="T30" fmla="*/ 2147483647 w 70"/>
              <a:gd name="T31" fmla="*/ 2147483647 h 102"/>
              <a:gd name="T32" fmla="*/ 2147483647 w 70"/>
              <a:gd name="T33" fmla="*/ 2147483647 h 102"/>
              <a:gd name="T34" fmla="*/ 2147483647 w 70"/>
              <a:gd name="T35" fmla="*/ 2147483647 h 102"/>
              <a:gd name="T36" fmla="*/ 2147483647 w 70"/>
              <a:gd name="T37" fmla="*/ 2147483647 h 102"/>
              <a:gd name="T38" fmla="*/ 2147483647 w 70"/>
              <a:gd name="T39" fmla="*/ 2147483647 h 102"/>
              <a:gd name="T40" fmla="*/ 2147483647 w 70"/>
              <a:gd name="T41" fmla="*/ 2147483647 h 102"/>
              <a:gd name="T42" fmla="*/ 2147483647 w 70"/>
              <a:gd name="T43" fmla="*/ 2147483647 h 102"/>
              <a:gd name="T44" fmla="*/ 2147483647 w 70"/>
              <a:gd name="T45" fmla="*/ 2147483647 h 102"/>
              <a:gd name="T46" fmla="*/ 2147483647 w 70"/>
              <a:gd name="T47" fmla="*/ 2147483647 h 102"/>
              <a:gd name="T48" fmla="*/ 2147483647 w 70"/>
              <a:gd name="T49" fmla="*/ 2147483647 h 102"/>
              <a:gd name="T50" fmla="*/ 2147483647 w 70"/>
              <a:gd name="T51" fmla="*/ 2147483647 h 102"/>
              <a:gd name="T52" fmla="*/ 2147483647 w 70"/>
              <a:gd name="T53" fmla="*/ 2147483647 h 102"/>
              <a:gd name="T54" fmla="*/ 2147483647 w 70"/>
              <a:gd name="T55" fmla="*/ 2147483647 h 102"/>
              <a:gd name="T56" fmla="*/ 2147483647 w 70"/>
              <a:gd name="T57" fmla="*/ 2147483647 h 102"/>
              <a:gd name="T58" fmla="*/ 2147483647 w 70"/>
              <a:gd name="T59" fmla="*/ 2147483647 h 102"/>
              <a:gd name="T60" fmla="*/ 2147483647 w 70"/>
              <a:gd name="T61" fmla="*/ 2147483647 h 102"/>
              <a:gd name="T62" fmla="*/ 2147483647 w 70"/>
              <a:gd name="T63" fmla="*/ 2147483647 h 102"/>
              <a:gd name="T64" fmla="*/ 2147483647 w 70"/>
              <a:gd name="T65" fmla="*/ 2147483647 h 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0"/>
              <a:gd name="T100" fmla="*/ 0 h 102"/>
              <a:gd name="T101" fmla="*/ 70 w 70"/>
              <a:gd name="T102" fmla="*/ 102 h 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58" name="Freeform 10"/>
          <p:cNvSpPr/>
          <p:nvPr/>
        </p:nvSpPr>
        <p:spPr bwMode="auto">
          <a:xfrm flipV="1">
            <a:off x="6755606" y="1399839"/>
            <a:ext cx="669925" cy="668337"/>
          </a:xfrm>
          <a:custGeom>
            <a:avLst/>
            <a:gdLst>
              <a:gd name="T0" fmla="*/ 0 w 905504"/>
              <a:gd name="T1" fmla="*/ 4758 h 905504"/>
              <a:gd name="T2" fmla="*/ 1444 w 905504"/>
              <a:gd name="T3" fmla="*/ 1394 h 905504"/>
              <a:gd name="T4" fmla="*/ 4930 w 905504"/>
              <a:gd name="T5" fmla="*/ 0 h 905504"/>
              <a:gd name="T6" fmla="*/ 8417 w 905504"/>
              <a:gd name="T7" fmla="*/ 1394 h 905504"/>
              <a:gd name="T8" fmla="*/ 9862 w 905504"/>
              <a:gd name="T9" fmla="*/ 4758 h 905504"/>
              <a:gd name="T10" fmla="*/ 8417 w 905504"/>
              <a:gd name="T11" fmla="*/ 8123 h 905504"/>
              <a:gd name="T12" fmla="*/ 4930 w 905504"/>
              <a:gd name="T13" fmla="*/ 9516 h 905504"/>
              <a:gd name="T14" fmla="*/ 1444 w 905504"/>
              <a:gd name="T15" fmla="*/ 8123 h 905504"/>
              <a:gd name="T16" fmla="*/ 0 w 905504"/>
              <a:gd name="T17" fmla="*/ 4758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lIns="243364" tIns="210266" rIns="210266" bIns="121682"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59" name="Freeform 170"/>
          <p:cNvSpPr>
            <a:spLocks noEditPoints="1"/>
          </p:cNvSpPr>
          <p:nvPr/>
        </p:nvSpPr>
        <p:spPr bwMode="auto">
          <a:xfrm>
            <a:off x="6911181" y="1582401"/>
            <a:ext cx="358775" cy="303213"/>
          </a:xfrm>
          <a:custGeom>
            <a:avLst/>
            <a:gdLst>
              <a:gd name="T0" fmla="*/ 2147483647 w 256"/>
              <a:gd name="T1" fmla="*/ 2147483647 h 216"/>
              <a:gd name="T2" fmla="*/ 2147483647 w 256"/>
              <a:gd name="T3" fmla="*/ 2147483647 h 216"/>
              <a:gd name="T4" fmla="*/ 0 w 256"/>
              <a:gd name="T5" fmla="*/ 2147483647 h 216"/>
              <a:gd name="T6" fmla="*/ 0 w 256"/>
              <a:gd name="T7" fmla="*/ 2147483647 h 216"/>
              <a:gd name="T8" fmla="*/ 2147483647 w 256"/>
              <a:gd name="T9" fmla="*/ 0 h 216"/>
              <a:gd name="T10" fmla="*/ 2147483647 w 256"/>
              <a:gd name="T11" fmla="*/ 2147483647 h 216"/>
              <a:gd name="T12" fmla="*/ 2147483647 w 256"/>
              <a:gd name="T13" fmla="*/ 2147483647 h 216"/>
              <a:gd name="T14" fmla="*/ 2147483647 w 256"/>
              <a:gd name="T15" fmla="*/ 2147483647 h 216"/>
              <a:gd name="T16" fmla="*/ 2147483647 w 256"/>
              <a:gd name="T17" fmla="*/ 2147483647 h 216"/>
              <a:gd name="T18" fmla="*/ 2147483647 w 256"/>
              <a:gd name="T19" fmla="*/ 2147483647 h 216"/>
              <a:gd name="T20" fmla="*/ 2147483647 w 256"/>
              <a:gd name="T21" fmla="*/ 2147483647 h 216"/>
              <a:gd name="T22" fmla="*/ 2147483647 w 256"/>
              <a:gd name="T23" fmla="*/ 2147483647 h 216"/>
              <a:gd name="T24" fmla="*/ 2147483647 w 256"/>
              <a:gd name="T25" fmla="*/ 2147483647 h 216"/>
              <a:gd name="T26" fmla="*/ 2147483647 w 256"/>
              <a:gd name="T27" fmla="*/ 2147483647 h 216"/>
              <a:gd name="T28" fmla="*/ 2147483647 w 256"/>
              <a:gd name="T29" fmla="*/ 2147483647 h 216"/>
              <a:gd name="T30" fmla="*/ 2147483647 w 256"/>
              <a:gd name="T31" fmla="*/ 2147483647 h 216"/>
              <a:gd name="T32" fmla="*/ 2147483647 w 256"/>
              <a:gd name="T33" fmla="*/ 2147483647 h 216"/>
              <a:gd name="T34" fmla="*/ 2147483647 w 256"/>
              <a:gd name="T35" fmla="*/ 2147483647 h 216"/>
              <a:gd name="T36" fmla="*/ 2147483647 w 256"/>
              <a:gd name="T37" fmla="*/ 2147483647 h 216"/>
              <a:gd name="T38" fmla="*/ 2147483647 w 256"/>
              <a:gd name="T39" fmla="*/ 2147483647 h 216"/>
              <a:gd name="T40" fmla="*/ 2147483647 w 256"/>
              <a:gd name="T41" fmla="*/ 2147483647 h 216"/>
              <a:gd name="T42" fmla="*/ 2147483647 w 256"/>
              <a:gd name="T43" fmla="*/ 2147483647 h 216"/>
              <a:gd name="T44" fmla="*/ 2147483647 w 256"/>
              <a:gd name="T45" fmla="*/ 2147483647 h 216"/>
              <a:gd name="T46" fmla="*/ 2147483647 w 256"/>
              <a:gd name="T47" fmla="*/ 2147483647 h 216"/>
              <a:gd name="T48" fmla="*/ 2147483647 w 256"/>
              <a:gd name="T49" fmla="*/ 2147483647 h 216"/>
              <a:gd name="T50" fmla="*/ 2147483647 w 256"/>
              <a:gd name="T51" fmla="*/ 2147483647 h 216"/>
              <a:gd name="T52" fmla="*/ 2147483647 w 256"/>
              <a:gd name="T53" fmla="*/ 2147483647 h 216"/>
              <a:gd name="T54" fmla="*/ 2147483647 w 256"/>
              <a:gd name="T55" fmla="*/ 2147483647 h 216"/>
              <a:gd name="T56" fmla="*/ 2147483647 w 256"/>
              <a:gd name="T57" fmla="*/ 2147483647 h 216"/>
              <a:gd name="T58" fmla="*/ 2147483647 w 256"/>
              <a:gd name="T59" fmla="*/ 2147483647 h 216"/>
              <a:gd name="T60" fmla="*/ 2147483647 w 256"/>
              <a:gd name="T61" fmla="*/ 2147483647 h 216"/>
              <a:gd name="T62" fmla="*/ 2147483647 w 256"/>
              <a:gd name="T63" fmla="*/ 2147483647 h 216"/>
              <a:gd name="T64" fmla="*/ 2147483647 w 256"/>
              <a:gd name="T65" fmla="*/ 2147483647 h 216"/>
              <a:gd name="T66" fmla="*/ 2147483647 w 256"/>
              <a:gd name="T67" fmla="*/ 2147483647 h 216"/>
              <a:gd name="T68" fmla="*/ 2147483647 w 256"/>
              <a:gd name="T69" fmla="*/ 2147483647 h 216"/>
              <a:gd name="T70" fmla="*/ 2147483647 w 256"/>
              <a:gd name="T71" fmla="*/ 2147483647 h 216"/>
              <a:gd name="T72" fmla="*/ 2147483647 w 256"/>
              <a:gd name="T73" fmla="*/ 2147483647 h 216"/>
              <a:gd name="T74" fmla="*/ 2147483647 w 256"/>
              <a:gd name="T75" fmla="*/ 2147483647 h 2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6"/>
              <a:gd name="T115" fmla="*/ 0 h 216"/>
              <a:gd name="T116" fmla="*/ 256 w 256"/>
              <a:gd name="T117" fmla="*/ 216 h 2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0" name="Freeform 25"/>
          <p:cNvSpPr/>
          <p:nvPr/>
        </p:nvSpPr>
        <p:spPr bwMode="auto">
          <a:xfrm flipV="1">
            <a:off x="4741069" y="1399839"/>
            <a:ext cx="669925" cy="668337"/>
          </a:xfrm>
          <a:custGeom>
            <a:avLst/>
            <a:gdLst>
              <a:gd name="T0" fmla="*/ 0 w 905504"/>
              <a:gd name="T1" fmla="*/ 4758 h 905504"/>
              <a:gd name="T2" fmla="*/ 1444 w 905504"/>
              <a:gd name="T3" fmla="*/ 1394 h 905504"/>
              <a:gd name="T4" fmla="*/ 4930 w 905504"/>
              <a:gd name="T5" fmla="*/ 0 h 905504"/>
              <a:gd name="T6" fmla="*/ 8417 w 905504"/>
              <a:gd name="T7" fmla="*/ 1394 h 905504"/>
              <a:gd name="T8" fmla="*/ 9862 w 905504"/>
              <a:gd name="T9" fmla="*/ 4758 h 905504"/>
              <a:gd name="T10" fmla="*/ 8417 w 905504"/>
              <a:gd name="T11" fmla="*/ 8123 h 905504"/>
              <a:gd name="T12" fmla="*/ 4930 w 905504"/>
              <a:gd name="T13" fmla="*/ 9516 h 905504"/>
              <a:gd name="T14" fmla="*/ 1444 w 905504"/>
              <a:gd name="T15" fmla="*/ 8123 h 905504"/>
              <a:gd name="T16" fmla="*/ 0 w 905504"/>
              <a:gd name="T17" fmla="*/ 4758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243364" tIns="210266" rIns="210266" bIns="121682"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1" name="Freeform 120"/>
          <p:cNvSpPr>
            <a:spLocks noEditPoints="1"/>
          </p:cNvSpPr>
          <p:nvPr/>
        </p:nvSpPr>
        <p:spPr bwMode="auto">
          <a:xfrm>
            <a:off x="4901406" y="1582401"/>
            <a:ext cx="349250" cy="303213"/>
          </a:xfrm>
          <a:custGeom>
            <a:avLst/>
            <a:gdLst>
              <a:gd name="T0" fmla="*/ 2147483647 w 117"/>
              <a:gd name="T1" fmla="*/ 2147483647 h 101"/>
              <a:gd name="T2" fmla="*/ 2147483647 w 117"/>
              <a:gd name="T3" fmla="*/ 2147483647 h 101"/>
              <a:gd name="T4" fmla="*/ 2147483647 w 117"/>
              <a:gd name="T5" fmla="*/ 2147483647 h 101"/>
              <a:gd name="T6" fmla="*/ 0 w 117"/>
              <a:gd name="T7" fmla="*/ 2147483647 h 101"/>
              <a:gd name="T8" fmla="*/ 0 w 117"/>
              <a:gd name="T9" fmla="*/ 2147483647 h 101"/>
              <a:gd name="T10" fmla="*/ 2147483647 w 117"/>
              <a:gd name="T11" fmla="*/ 2147483647 h 101"/>
              <a:gd name="T12" fmla="*/ 2147483647 w 117"/>
              <a:gd name="T13" fmla="*/ 2147483647 h 101"/>
              <a:gd name="T14" fmla="*/ 2147483647 w 117"/>
              <a:gd name="T15" fmla="*/ 2147483647 h 101"/>
              <a:gd name="T16" fmla="*/ 2147483647 w 117"/>
              <a:gd name="T17" fmla="*/ 2147483647 h 101"/>
              <a:gd name="T18" fmla="*/ 2147483647 w 117"/>
              <a:gd name="T19" fmla="*/ 2147483647 h 101"/>
              <a:gd name="T20" fmla="*/ 2147483647 w 117"/>
              <a:gd name="T21" fmla="*/ 2147483647 h 101"/>
              <a:gd name="T22" fmla="*/ 2147483647 w 117"/>
              <a:gd name="T23" fmla="*/ 2147483647 h 101"/>
              <a:gd name="T24" fmla="*/ 2147483647 w 117"/>
              <a:gd name="T25" fmla="*/ 2147483647 h 101"/>
              <a:gd name="T26" fmla="*/ 2147483647 w 117"/>
              <a:gd name="T27" fmla="*/ 2147483647 h 101"/>
              <a:gd name="T28" fmla="*/ 2147483647 w 117"/>
              <a:gd name="T29" fmla="*/ 2147483647 h 101"/>
              <a:gd name="T30" fmla="*/ 2147483647 w 117"/>
              <a:gd name="T31" fmla="*/ 2147483647 h 101"/>
              <a:gd name="T32" fmla="*/ 2147483647 w 117"/>
              <a:gd name="T33" fmla="*/ 0 h 101"/>
              <a:gd name="T34" fmla="*/ 2147483647 w 117"/>
              <a:gd name="T35" fmla="*/ 2147483647 h 101"/>
              <a:gd name="T36" fmla="*/ 2147483647 w 117"/>
              <a:gd name="T37" fmla="*/ 2147483647 h 101"/>
              <a:gd name="T38" fmla="*/ 2147483647 w 117"/>
              <a:gd name="T39" fmla="*/ 2147483647 h 101"/>
              <a:gd name="T40" fmla="*/ 2147483647 w 117"/>
              <a:gd name="T41" fmla="*/ 2147483647 h 101"/>
              <a:gd name="T42" fmla="*/ 2147483647 w 117"/>
              <a:gd name="T43" fmla="*/ 2147483647 h 101"/>
              <a:gd name="T44" fmla="*/ 2147483647 w 117"/>
              <a:gd name="T45" fmla="*/ 2147483647 h 101"/>
              <a:gd name="T46" fmla="*/ 2147483647 w 117"/>
              <a:gd name="T47" fmla="*/ 2147483647 h 101"/>
              <a:gd name="T48" fmla="*/ 2147483647 w 117"/>
              <a:gd name="T49" fmla="*/ 2147483647 h 101"/>
              <a:gd name="T50" fmla="*/ 2147483647 w 117"/>
              <a:gd name="T51" fmla="*/ 2147483647 h 101"/>
              <a:gd name="T52" fmla="*/ 2147483647 w 117"/>
              <a:gd name="T53" fmla="*/ 2147483647 h 101"/>
              <a:gd name="T54" fmla="*/ 2147483647 w 117"/>
              <a:gd name="T55" fmla="*/ 2147483647 h 101"/>
              <a:gd name="T56" fmla="*/ 2147483647 w 117"/>
              <a:gd name="T57" fmla="*/ 2147483647 h 101"/>
              <a:gd name="T58" fmla="*/ 2147483647 w 117"/>
              <a:gd name="T59" fmla="*/ 2147483647 h 101"/>
              <a:gd name="T60" fmla="*/ 2147483647 w 117"/>
              <a:gd name="T61" fmla="*/ 2147483647 h 101"/>
              <a:gd name="T62" fmla="*/ 2147483647 w 117"/>
              <a:gd name="T63" fmla="*/ 2147483647 h 101"/>
              <a:gd name="T64" fmla="*/ 2147483647 w 117"/>
              <a:gd name="T65" fmla="*/ 2147483647 h 101"/>
              <a:gd name="T66" fmla="*/ 2147483647 w 117"/>
              <a:gd name="T67" fmla="*/ 2147483647 h 101"/>
              <a:gd name="T68" fmla="*/ 2147483647 w 117"/>
              <a:gd name="T69" fmla="*/ 2147483647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7"/>
              <a:gd name="T106" fmla="*/ 0 h 101"/>
              <a:gd name="T107" fmla="*/ 117 w 117"/>
              <a:gd name="T108" fmla="*/ 101 h 1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2" name="Freeform 16"/>
          <p:cNvSpPr/>
          <p:nvPr/>
        </p:nvSpPr>
        <p:spPr bwMode="auto">
          <a:xfrm flipV="1">
            <a:off x="3899694" y="2499976"/>
            <a:ext cx="668337" cy="668338"/>
          </a:xfrm>
          <a:custGeom>
            <a:avLst/>
            <a:gdLst>
              <a:gd name="T0" fmla="*/ 0 w 905504"/>
              <a:gd name="T1" fmla="*/ 4758 h 905504"/>
              <a:gd name="T2" fmla="*/ 1394 w 905504"/>
              <a:gd name="T3" fmla="*/ 1394 h 905504"/>
              <a:gd name="T4" fmla="*/ 4758 w 905504"/>
              <a:gd name="T5" fmla="*/ 0 h 905504"/>
              <a:gd name="T6" fmla="*/ 8123 w 905504"/>
              <a:gd name="T7" fmla="*/ 1394 h 905504"/>
              <a:gd name="T8" fmla="*/ 9516 w 905504"/>
              <a:gd name="T9" fmla="*/ 4758 h 905504"/>
              <a:gd name="T10" fmla="*/ 8123 w 905504"/>
              <a:gd name="T11" fmla="*/ 8123 h 905504"/>
              <a:gd name="T12" fmla="*/ 4758 w 905504"/>
              <a:gd name="T13" fmla="*/ 9517 h 905504"/>
              <a:gd name="T14" fmla="*/ 1394 w 905504"/>
              <a:gd name="T15" fmla="*/ 8123 h 905504"/>
              <a:gd name="T16" fmla="*/ 0 w 905504"/>
              <a:gd name="T17" fmla="*/ 4758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lIns="243364" tIns="210266" rIns="210266" bIns="121682"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3" name="Freeform 45"/>
          <p:cNvSpPr>
            <a:spLocks noEditPoints="1"/>
          </p:cNvSpPr>
          <p:nvPr/>
        </p:nvSpPr>
        <p:spPr bwMode="auto">
          <a:xfrm>
            <a:off x="4040981" y="2625389"/>
            <a:ext cx="385763" cy="417512"/>
          </a:xfrm>
          <a:custGeom>
            <a:avLst/>
            <a:gdLst>
              <a:gd name="T0" fmla="*/ 2147483647 w 889"/>
              <a:gd name="T1" fmla="*/ 2147483647 h 965"/>
              <a:gd name="T2" fmla="*/ 2147483647 w 889"/>
              <a:gd name="T3" fmla="*/ 2147483647 h 965"/>
              <a:gd name="T4" fmla="*/ 2147483647 w 889"/>
              <a:gd name="T5" fmla="*/ 2147483647 h 965"/>
              <a:gd name="T6" fmla="*/ 2147483647 w 889"/>
              <a:gd name="T7" fmla="*/ 2147483647 h 965"/>
              <a:gd name="T8" fmla="*/ 2147483647 w 889"/>
              <a:gd name="T9" fmla="*/ 2147483647 h 965"/>
              <a:gd name="T10" fmla="*/ 2147483647 w 889"/>
              <a:gd name="T11" fmla="*/ 2147483647 h 965"/>
              <a:gd name="T12" fmla="*/ 2147483647 w 889"/>
              <a:gd name="T13" fmla="*/ 2147483647 h 965"/>
              <a:gd name="T14" fmla="*/ 2147483647 w 889"/>
              <a:gd name="T15" fmla="*/ 2147483647 h 965"/>
              <a:gd name="T16" fmla="*/ 2147483647 w 889"/>
              <a:gd name="T17" fmla="*/ 2147483647 h 965"/>
              <a:gd name="T18" fmla="*/ 2147483647 w 889"/>
              <a:gd name="T19" fmla="*/ 2147483647 h 965"/>
              <a:gd name="T20" fmla="*/ 2147483647 w 889"/>
              <a:gd name="T21" fmla="*/ 2147483647 h 965"/>
              <a:gd name="T22" fmla="*/ 2147483647 w 889"/>
              <a:gd name="T23" fmla="*/ 2147483647 h 965"/>
              <a:gd name="T24" fmla="*/ 2147483647 w 889"/>
              <a:gd name="T25" fmla="*/ 2147483647 h 965"/>
              <a:gd name="T26" fmla="*/ 2147483647 w 889"/>
              <a:gd name="T27" fmla="*/ 2147483647 h 965"/>
              <a:gd name="T28" fmla="*/ 2147483647 w 889"/>
              <a:gd name="T29" fmla="*/ 2147483647 h 965"/>
              <a:gd name="T30" fmla="*/ 2147483647 w 889"/>
              <a:gd name="T31" fmla="*/ 2147483647 h 965"/>
              <a:gd name="T32" fmla="*/ 2147483647 w 889"/>
              <a:gd name="T33" fmla="*/ 2147483647 h 965"/>
              <a:gd name="T34" fmla="*/ 2147483647 w 889"/>
              <a:gd name="T35" fmla="*/ 2147483647 h 965"/>
              <a:gd name="T36" fmla="*/ 2147483647 w 889"/>
              <a:gd name="T37" fmla="*/ 2147483647 h 965"/>
              <a:gd name="T38" fmla="*/ 2147483647 w 889"/>
              <a:gd name="T39" fmla="*/ 2147483647 h 965"/>
              <a:gd name="T40" fmla="*/ 2147483647 w 889"/>
              <a:gd name="T41" fmla="*/ 2147483647 h 965"/>
              <a:gd name="T42" fmla="*/ 2147483647 w 889"/>
              <a:gd name="T43" fmla="*/ 2147483647 h 965"/>
              <a:gd name="T44" fmla="*/ 2147483647 w 889"/>
              <a:gd name="T45" fmla="*/ 2147483647 h 965"/>
              <a:gd name="T46" fmla="*/ 2147483647 w 889"/>
              <a:gd name="T47" fmla="*/ 2147483647 h 965"/>
              <a:gd name="T48" fmla="*/ 2147483647 w 889"/>
              <a:gd name="T49" fmla="*/ 2147483647 h 965"/>
              <a:gd name="T50" fmla="*/ 2147483647 w 889"/>
              <a:gd name="T51" fmla="*/ 2147483647 h 965"/>
              <a:gd name="T52" fmla="*/ 2147483647 w 889"/>
              <a:gd name="T53" fmla="*/ 2147483647 h 965"/>
              <a:gd name="T54" fmla="*/ 2147483647 w 889"/>
              <a:gd name="T55" fmla="*/ 2147483647 h 965"/>
              <a:gd name="T56" fmla="*/ 2147483647 w 889"/>
              <a:gd name="T57" fmla="*/ 2147483647 h 965"/>
              <a:gd name="T58" fmla="*/ 2147483647 w 889"/>
              <a:gd name="T59" fmla="*/ 2147483647 h 965"/>
              <a:gd name="T60" fmla="*/ 2147483647 w 889"/>
              <a:gd name="T61" fmla="*/ 2147483647 h 965"/>
              <a:gd name="T62" fmla="*/ 2147483647 w 889"/>
              <a:gd name="T63" fmla="*/ 2147483647 h 965"/>
              <a:gd name="T64" fmla="*/ 2147483647 w 889"/>
              <a:gd name="T65" fmla="*/ 2147483647 h 965"/>
              <a:gd name="T66" fmla="*/ 2147483647 w 889"/>
              <a:gd name="T67" fmla="*/ 2147483647 h 965"/>
              <a:gd name="T68" fmla="*/ 2147483647 w 889"/>
              <a:gd name="T69" fmla="*/ 2147483647 h 965"/>
              <a:gd name="T70" fmla="*/ 2147483647 w 889"/>
              <a:gd name="T71" fmla="*/ 2147483647 h 965"/>
              <a:gd name="T72" fmla="*/ 2147483647 w 889"/>
              <a:gd name="T73" fmla="*/ 2147483647 h 965"/>
              <a:gd name="T74" fmla="*/ 2147483647 w 889"/>
              <a:gd name="T75" fmla="*/ 2147483647 h 965"/>
              <a:gd name="T76" fmla="*/ 2147483647 w 889"/>
              <a:gd name="T77" fmla="*/ 2147483647 h 965"/>
              <a:gd name="T78" fmla="*/ 2147483647 w 889"/>
              <a:gd name="T79" fmla="*/ 2147483647 h 965"/>
              <a:gd name="T80" fmla="*/ 2147483647 w 889"/>
              <a:gd name="T81" fmla="*/ 2147483647 h 965"/>
              <a:gd name="T82" fmla="*/ 2147483647 w 889"/>
              <a:gd name="T83" fmla="*/ 2147483647 h 965"/>
              <a:gd name="T84" fmla="*/ 2147483647 w 889"/>
              <a:gd name="T85" fmla="*/ 2147483647 h 965"/>
              <a:gd name="T86" fmla="*/ 2147483647 w 889"/>
              <a:gd name="T87" fmla="*/ 2147483647 h 965"/>
              <a:gd name="T88" fmla="*/ 2147483647 w 889"/>
              <a:gd name="T89" fmla="*/ 2147483647 h 965"/>
              <a:gd name="T90" fmla="*/ 2147483647 w 889"/>
              <a:gd name="T91" fmla="*/ 2147483647 h 965"/>
              <a:gd name="T92" fmla="*/ 2147483647 w 889"/>
              <a:gd name="T93" fmla="*/ 2147483647 h 965"/>
              <a:gd name="T94" fmla="*/ 2147483647 w 889"/>
              <a:gd name="T95" fmla="*/ 2147483647 h 965"/>
              <a:gd name="T96" fmla="*/ 2147483647 w 889"/>
              <a:gd name="T97" fmla="*/ 2147483647 h 965"/>
              <a:gd name="T98" fmla="*/ 2147483647 w 889"/>
              <a:gd name="T99" fmla="*/ 2147483647 h 965"/>
              <a:gd name="T100" fmla="*/ 2147483647 w 889"/>
              <a:gd name="T101" fmla="*/ 2147483647 h 965"/>
              <a:gd name="T102" fmla="*/ 2147483647 w 889"/>
              <a:gd name="T103" fmla="*/ 2147483647 h 965"/>
              <a:gd name="T104" fmla="*/ 2147483647 w 889"/>
              <a:gd name="T105" fmla="*/ 2147483647 h 965"/>
              <a:gd name="T106" fmla="*/ 2147483647 w 889"/>
              <a:gd name="T107" fmla="*/ 2147483647 h 965"/>
              <a:gd name="T108" fmla="*/ 2147483647 w 889"/>
              <a:gd name="T109" fmla="*/ 2147483647 h 965"/>
              <a:gd name="T110" fmla="*/ 2147483647 w 889"/>
              <a:gd name="T111" fmla="*/ 2147483647 h 965"/>
              <a:gd name="T112" fmla="*/ 2147483647 w 889"/>
              <a:gd name="T113" fmla="*/ 2147483647 h 965"/>
              <a:gd name="T114" fmla="*/ 2147483647 w 889"/>
              <a:gd name="T115" fmla="*/ 2147483647 h 965"/>
              <a:gd name="T116" fmla="*/ 2147483647 w 889"/>
              <a:gd name="T117" fmla="*/ 2147483647 h 965"/>
              <a:gd name="T118" fmla="*/ 2147483647 w 889"/>
              <a:gd name="T119" fmla="*/ 2147483647 h 9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89"/>
              <a:gd name="T181" fmla="*/ 0 h 965"/>
              <a:gd name="T182" fmla="*/ 889 w 889"/>
              <a:gd name="T183" fmla="*/ 965 h 9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4" name="Freeform 7"/>
          <p:cNvSpPr/>
          <p:nvPr/>
        </p:nvSpPr>
        <p:spPr bwMode="auto">
          <a:xfrm flipV="1">
            <a:off x="7590631" y="2499976"/>
            <a:ext cx="669925" cy="668338"/>
          </a:xfrm>
          <a:custGeom>
            <a:avLst/>
            <a:gdLst>
              <a:gd name="T0" fmla="*/ 0 w 905504"/>
              <a:gd name="T1" fmla="*/ 4758 h 905504"/>
              <a:gd name="T2" fmla="*/ 1444 w 905504"/>
              <a:gd name="T3" fmla="*/ 1394 h 905504"/>
              <a:gd name="T4" fmla="*/ 4930 w 905504"/>
              <a:gd name="T5" fmla="*/ 0 h 905504"/>
              <a:gd name="T6" fmla="*/ 8417 w 905504"/>
              <a:gd name="T7" fmla="*/ 1394 h 905504"/>
              <a:gd name="T8" fmla="*/ 9862 w 905504"/>
              <a:gd name="T9" fmla="*/ 4758 h 905504"/>
              <a:gd name="T10" fmla="*/ 8417 w 905504"/>
              <a:gd name="T11" fmla="*/ 8123 h 905504"/>
              <a:gd name="T12" fmla="*/ 4930 w 905504"/>
              <a:gd name="T13" fmla="*/ 9517 h 905504"/>
              <a:gd name="T14" fmla="*/ 1444 w 905504"/>
              <a:gd name="T15" fmla="*/ 8123 h 905504"/>
              <a:gd name="T16" fmla="*/ 0 w 905504"/>
              <a:gd name="T17" fmla="*/ 4758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lIns="243364" tIns="210266" rIns="210266" bIns="121682"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5" name="Freeform 206"/>
          <p:cNvSpPr>
            <a:spLocks noEditPoints="1"/>
          </p:cNvSpPr>
          <p:nvPr/>
        </p:nvSpPr>
        <p:spPr bwMode="auto">
          <a:xfrm>
            <a:off x="7741444" y="2650789"/>
            <a:ext cx="368300" cy="366712"/>
          </a:xfrm>
          <a:custGeom>
            <a:avLst/>
            <a:gdLst>
              <a:gd name="T0" fmla="*/ 2147483647 w 256"/>
              <a:gd name="T1" fmla="*/ 2147483647 h 256"/>
              <a:gd name="T2" fmla="*/ 2147483647 w 256"/>
              <a:gd name="T3" fmla="*/ 2147483647 h 256"/>
              <a:gd name="T4" fmla="*/ 2147483647 w 256"/>
              <a:gd name="T5" fmla="*/ 2147483647 h 256"/>
              <a:gd name="T6" fmla="*/ 2147483647 w 256"/>
              <a:gd name="T7" fmla="*/ 2147483647 h 256"/>
              <a:gd name="T8" fmla="*/ 2147483647 w 256"/>
              <a:gd name="T9" fmla="*/ 2147483647 h 256"/>
              <a:gd name="T10" fmla="*/ 2147483647 w 256"/>
              <a:gd name="T11" fmla="*/ 2147483647 h 256"/>
              <a:gd name="T12" fmla="*/ 0 w 256"/>
              <a:gd name="T13" fmla="*/ 2147483647 h 256"/>
              <a:gd name="T14" fmla="*/ 2147483647 w 256"/>
              <a:gd name="T15" fmla="*/ 0 h 256"/>
              <a:gd name="T16" fmla="*/ 2147483647 w 256"/>
              <a:gd name="T17" fmla="*/ 2147483647 h 256"/>
              <a:gd name="T18" fmla="*/ 2147483647 w 256"/>
              <a:gd name="T19" fmla="*/ 2147483647 h 256"/>
              <a:gd name="T20" fmla="*/ 2147483647 w 256"/>
              <a:gd name="T21" fmla="*/ 2147483647 h 256"/>
              <a:gd name="T22" fmla="*/ 2147483647 w 256"/>
              <a:gd name="T23" fmla="*/ 2147483647 h 256"/>
              <a:gd name="T24" fmla="*/ 2147483647 w 256"/>
              <a:gd name="T25" fmla="*/ 2147483647 h 256"/>
              <a:gd name="T26" fmla="*/ 2147483647 w 256"/>
              <a:gd name="T27" fmla="*/ 2147483647 h 256"/>
              <a:gd name="T28" fmla="*/ 2147483647 w 256"/>
              <a:gd name="T29" fmla="*/ 2147483647 h 256"/>
              <a:gd name="T30" fmla="*/ 2147483647 w 256"/>
              <a:gd name="T31" fmla="*/ 2147483647 h 2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6"/>
              <a:gd name="T49" fmla="*/ 0 h 256"/>
              <a:gd name="T50" fmla="*/ 256 w 256"/>
              <a:gd name="T51" fmla="*/ 256 h 2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lIns="121682" tIns="60841" rIns="121682" bIns="60841"/>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7666" name="TextBox 13"/>
          <p:cNvSpPr txBox="1">
            <a:spLocks noChangeArrowheads="1"/>
          </p:cNvSpPr>
          <p:nvPr/>
        </p:nvSpPr>
        <p:spPr bwMode="auto">
          <a:xfrm>
            <a:off x="1394619" y="2690476"/>
            <a:ext cx="2338387"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r" eaLnBrk="1" hangingPunct="1">
              <a:spcBef>
                <a:spcPct val="20000"/>
              </a:spcBef>
              <a:buFont typeface="Arial" panose="020B0604020202020204" pitchFamily="34" charset="0"/>
              <a:buNone/>
            </a:pPr>
            <a:r>
              <a:rPr lang="zh-CN" altLang="en-US" sz="1600" b="1">
                <a:ea typeface="微软雅黑" panose="020B0503020204020204" charset="-122"/>
                <a:sym typeface="Arial" panose="020B0604020202020204" pitchFamily="34" charset="0"/>
              </a:rPr>
              <a:t>上门开锁</a:t>
            </a:r>
            <a:endParaRPr lang="en-US" altLang="zh-CN" sz="1600" b="1">
              <a:ea typeface="微软雅黑" panose="020B0503020204020204" charset="-122"/>
              <a:sym typeface="Arial" panose="020B0604020202020204" pitchFamily="34" charset="0"/>
            </a:endParaRPr>
          </a:p>
        </p:txBody>
      </p:sp>
      <p:sp>
        <p:nvSpPr>
          <p:cNvPr id="27668" name="TextBox 13"/>
          <p:cNvSpPr txBox="1">
            <a:spLocks noChangeArrowheads="1"/>
          </p:cNvSpPr>
          <p:nvPr/>
        </p:nvSpPr>
        <p:spPr bwMode="auto">
          <a:xfrm>
            <a:off x="2218531" y="1534776"/>
            <a:ext cx="2338388"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r" eaLnBrk="1" hangingPunct="1">
              <a:spcBef>
                <a:spcPct val="20000"/>
              </a:spcBef>
              <a:buFont typeface="Arial" panose="020B0604020202020204" pitchFamily="34" charset="0"/>
              <a:buNone/>
            </a:pPr>
            <a:r>
              <a:rPr lang="zh-CN" altLang="en-US" sz="1600" b="1">
                <a:ea typeface="微软雅黑" panose="020B0503020204020204" charset="-122"/>
                <a:sym typeface="Arial" panose="020B0604020202020204" pitchFamily="34" charset="0"/>
              </a:rPr>
              <a:t>房屋维修</a:t>
            </a:r>
            <a:endParaRPr lang="en-US" altLang="zh-CN" sz="1600" b="1">
              <a:ea typeface="微软雅黑" panose="020B0503020204020204" charset="-122"/>
              <a:sym typeface="Arial" panose="020B0604020202020204" pitchFamily="34" charset="0"/>
            </a:endParaRPr>
          </a:p>
        </p:txBody>
      </p:sp>
      <p:sp>
        <p:nvSpPr>
          <p:cNvPr id="27669" name="TextBox 13"/>
          <p:cNvSpPr txBox="1">
            <a:spLocks noChangeArrowheads="1"/>
          </p:cNvSpPr>
          <p:nvPr/>
        </p:nvSpPr>
        <p:spPr bwMode="auto">
          <a:xfrm flipH="1">
            <a:off x="8416131" y="2722226"/>
            <a:ext cx="2336800"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sz="1600" b="1">
                <a:ea typeface="微软雅黑" panose="020B0503020204020204" charset="-122"/>
                <a:sym typeface="Arial" panose="020B0604020202020204" pitchFamily="34" charset="0"/>
              </a:rPr>
              <a:t>搬家服务</a:t>
            </a:r>
            <a:endParaRPr lang="en-US" altLang="zh-CN" sz="1600" b="1">
              <a:ea typeface="微软雅黑" panose="020B0503020204020204" charset="-122"/>
              <a:sym typeface="Arial" panose="020B0604020202020204" pitchFamily="34" charset="0"/>
            </a:endParaRPr>
          </a:p>
        </p:txBody>
      </p:sp>
      <p:sp>
        <p:nvSpPr>
          <p:cNvPr id="27670" name="TextBox 13"/>
          <p:cNvSpPr txBox="1">
            <a:spLocks noChangeArrowheads="1"/>
          </p:cNvSpPr>
          <p:nvPr/>
        </p:nvSpPr>
        <p:spPr bwMode="auto">
          <a:xfrm flipH="1">
            <a:off x="8458994" y="3935076"/>
            <a:ext cx="2338387"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sz="1600" b="1">
                <a:ea typeface="微软雅黑" panose="020B0503020204020204" charset="-122"/>
                <a:sym typeface="Arial" panose="020B0604020202020204" pitchFamily="34" charset="0"/>
              </a:rPr>
              <a:t>家政服务</a:t>
            </a:r>
            <a:endParaRPr lang="en-US" altLang="zh-CN" sz="1600" b="1">
              <a:ea typeface="微软雅黑" panose="020B0503020204020204" charset="-122"/>
              <a:sym typeface="Arial" panose="020B0604020202020204" pitchFamily="34" charset="0"/>
            </a:endParaRPr>
          </a:p>
        </p:txBody>
      </p:sp>
      <p:sp>
        <p:nvSpPr>
          <p:cNvPr id="27671" name="TextBox 13"/>
          <p:cNvSpPr txBox="1">
            <a:spLocks noChangeArrowheads="1"/>
          </p:cNvSpPr>
          <p:nvPr/>
        </p:nvSpPr>
        <p:spPr bwMode="auto">
          <a:xfrm flipH="1">
            <a:off x="7590631" y="1566526"/>
            <a:ext cx="2338388"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sz="1600" b="1">
                <a:ea typeface="微软雅黑" panose="020B0503020204020204" charset="-122"/>
                <a:sym typeface="Arial" panose="020B0604020202020204" pitchFamily="34" charset="0"/>
              </a:rPr>
              <a:t>家电清洗</a:t>
            </a:r>
            <a:endParaRPr lang="en-US" altLang="zh-CN" sz="1600" b="1">
              <a:ea typeface="微软雅黑" panose="020B0503020204020204" charset="-122"/>
              <a:sym typeface="Arial" panose="020B0604020202020204" pitchFamily="34" charset="0"/>
            </a:endParaRPr>
          </a:p>
        </p:txBody>
      </p:sp>
      <p:pic>
        <p:nvPicPr>
          <p:cNvPr id="30" name="图片 29"/>
          <p:cNvPicPr>
            <a:picLocks noChangeAspect="1"/>
          </p:cNvPicPr>
          <p:nvPr/>
        </p:nvPicPr>
        <p:blipFill>
          <a:blip r:embed="rId4"/>
          <a:stretch>
            <a:fillRect/>
          </a:stretch>
        </p:blipFill>
        <p:spPr>
          <a:xfrm>
            <a:off x="5540791" y="648989"/>
            <a:ext cx="1085018" cy="1085018"/>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27667" name="TextBox 13"/>
          <p:cNvSpPr txBox="1">
            <a:spLocks noChangeArrowheads="1"/>
          </p:cNvSpPr>
          <p:nvPr/>
        </p:nvSpPr>
        <p:spPr bwMode="auto">
          <a:xfrm>
            <a:off x="1286987" y="3944779"/>
            <a:ext cx="2338387"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r" eaLnBrk="1" hangingPunct="1">
              <a:spcBef>
                <a:spcPct val="20000"/>
              </a:spcBef>
              <a:buFont typeface="Arial" panose="020B0604020202020204" pitchFamily="34" charset="0"/>
              <a:buNone/>
            </a:pPr>
            <a:r>
              <a:rPr lang="zh-CN" altLang="en-US" sz="1600" b="1" dirty="0">
                <a:ea typeface="微软雅黑" panose="020B0503020204020204" charset="-122"/>
                <a:sym typeface="Arial" panose="020B0604020202020204" pitchFamily="34" charset="0"/>
              </a:rPr>
              <a:t>家电维修</a:t>
            </a:r>
            <a:endParaRPr lang="en-US" altLang="zh-CN" sz="1600" b="1" dirty="0">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社区文明</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sp>
        <p:nvSpPr>
          <p:cNvPr id="28676" name="TextBox 13"/>
          <p:cNvSpPr txBox="1">
            <a:spLocks noChangeArrowheads="1"/>
          </p:cNvSpPr>
          <p:nvPr/>
        </p:nvSpPr>
        <p:spPr bwMode="auto">
          <a:xfrm>
            <a:off x="1564799" y="5758793"/>
            <a:ext cx="10475912" cy="8305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b="1">
                <a:ea typeface="微软雅黑" panose="020B0503020204020204" charset="-122"/>
                <a:sym typeface="Arial" panose="020B0604020202020204" pitchFamily="34" charset="0"/>
              </a:rPr>
              <a:t>建立线上线下平台，倡导拾金不昧、文明养宠、为老服务、垃圾分类等讲诚信的社会风气，未来与城市信用分挂钩，提升居民自身信用分，享受各类惠民措施，成为“诚信之星”评比的依据，同时信用能够正向激励志愿者，为其信用行为加分，无论在哪里都能享受城市信用分带来的优惠和便利</a:t>
            </a:r>
          </a:p>
        </p:txBody>
      </p:sp>
      <p:sp>
        <p:nvSpPr>
          <p:cNvPr id="28677" name="圆角矩形 7"/>
          <p:cNvSpPr>
            <a:spLocks noChangeArrowheads="1"/>
          </p:cNvSpPr>
          <p:nvPr/>
        </p:nvSpPr>
        <p:spPr bwMode="auto">
          <a:xfrm>
            <a:off x="2614136" y="3501368"/>
            <a:ext cx="1468438" cy="342900"/>
          </a:xfrm>
          <a:prstGeom prst="roundRect">
            <a:avLst>
              <a:gd name="adj" fmla="val 16667"/>
            </a:avLst>
          </a:pr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latin typeface="Calibri" panose="020F0502020204030204" pitchFamily="34" charset="0"/>
              <a:ea typeface="宋体" panose="02010600030101010101" pitchFamily="2" charset="-122"/>
            </a:endParaRPr>
          </a:p>
        </p:txBody>
      </p:sp>
      <p:sp>
        <p:nvSpPr>
          <p:cNvPr id="28678" name="TextBox 13"/>
          <p:cNvSpPr txBox="1">
            <a:spLocks noChangeArrowheads="1"/>
          </p:cNvSpPr>
          <p:nvPr/>
        </p:nvSpPr>
        <p:spPr bwMode="auto">
          <a:xfrm>
            <a:off x="2534761" y="3556931"/>
            <a:ext cx="1716088"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拾金不昧</a:t>
            </a:r>
          </a:p>
        </p:txBody>
      </p:sp>
      <p:sp>
        <p:nvSpPr>
          <p:cNvPr id="28679" name="圆角矩形 10"/>
          <p:cNvSpPr>
            <a:spLocks noChangeArrowheads="1"/>
          </p:cNvSpPr>
          <p:nvPr/>
        </p:nvSpPr>
        <p:spPr bwMode="auto">
          <a:xfrm>
            <a:off x="4473099" y="2034518"/>
            <a:ext cx="1468437" cy="34290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latin typeface="Calibri" panose="020F0502020204030204" pitchFamily="34" charset="0"/>
              <a:ea typeface="宋体" panose="02010600030101010101" pitchFamily="2" charset="-122"/>
            </a:endParaRPr>
          </a:p>
        </p:txBody>
      </p:sp>
      <p:sp>
        <p:nvSpPr>
          <p:cNvPr id="28680" name="TextBox 13"/>
          <p:cNvSpPr txBox="1">
            <a:spLocks noChangeArrowheads="1"/>
          </p:cNvSpPr>
          <p:nvPr/>
        </p:nvSpPr>
        <p:spPr bwMode="auto">
          <a:xfrm>
            <a:off x="4382611" y="2093256"/>
            <a:ext cx="1716088"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文明养宠</a:t>
            </a:r>
          </a:p>
        </p:txBody>
      </p:sp>
      <p:sp>
        <p:nvSpPr>
          <p:cNvPr id="28681" name="圆角矩形 13"/>
          <p:cNvSpPr>
            <a:spLocks noChangeArrowheads="1"/>
          </p:cNvSpPr>
          <p:nvPr/>
        </p:nvSpPr>
        <p:spPr bwMode="auto">
          <a:xfrm>
            <a:off x="8295799" y="2066268"/>
            <a:ext cx="1468437" cy="342900"/>
          </a:xfrm>
          <a:prstGeom prst="roundRect">
            <a:avLst>
              <a:gd name="adj" fmla="val 16667"/>
            </a:avLst>
          </a:pr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latin typeface="Calibri" panose="020F0502020204030204" pitchFamily="34" charset="0"/>
              <a:ea typeface="宋体" panose="02010600030101010101" pitchFamily="2" charset="-122"/>
            </a:endParaRPr>
          </a:p>
        </p:txBody>
      </p:sp>
      <p:sp>
        <p:nvSpPr>
          <p:cNvPr id="28682" name="TextBox 13"/>
          <p:cNvSpPr txBox="1">
            <a:spLocks noChangeArrowheads="1"/>
          </p:cNvSpPr>
          <p:nvPr/>
        </p:nvSpPr>
        <p:spPr bwMode="auto">
          <a:xfrm>
            <a:off x="8229124" y="2121831"/>
            <a:ext cx="171608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为老服务</a:t>
            </a:r>
          </a:p>
        </p:txBody>
      </p:sp>
      <p:pic>
        <p:nvPicPr>
          <p:cNvPr id="24587" name="图片 13"/>
          <p:cNvPicPr/>
          <p:nvPr/>
        </p:nvPicPr>
        <p:blipFill>
          <a:blip r:embed="rId3"/>
          <a:srcRect/>
          <a:stretch>
            <a:fillRect/>
          </a:stretch>
        </p:blipFill>
        <p:spPr bwMode="auto">
          <a:xfrm>
            <a:off x="8119472" y="284710"/>
            <a:ext cx="1800000" cy="1800000"/>
          </a:xfrm>
          <a:prstGeom prst="ellipse">
            <a:avLst/>
          </a:prstGeom>
          <a:ln>
            <a:noFill/>
          </a:ln>
          <a:effectLst>
            <a:softEdge rad="112500"/>
          </a:effectLst>
        </p:spPr>
      </p:pic>
      <p:pic>
        <p:nvPicPr>
          <p:cNvPr id="24588" name="图片 14"/>
          <p:cNvPicPr/>
          <p:nvPr/>
        </p:nvPicPr>
        <p:blipFill>
          <a:blip r:embed="rId4"/>
          <a:srcRect/>
          <a:stretch>
            <a:fillRect/>
          </a:stretch>
        </p:blipFill>
        <p:spPr bwMode="auto">
          <a:xfrm>
            <a:off x="4311624" y="267357"/>
            <a:ext cx="1800000" cy="1800000"/>
          </a:xfrm>
          <a:prstGeom prst="ellipse">
            <a:avLst/>
          </a:prstGeom>
          <a:ln>
            <a:noFill/>
          </a:ln>
          <a:effectLst>
            <a:softEdge rad="112500"/>
          </a:effectLst>
        </p:spPr>
      </p:pic>
      <p:pic>
        <p:nvPicPr>
          <p:cNvPr id="24589" name="图片 15"/>
          <p:cNvPicPr/>
          <p:nvPr/>
        </p:nvPicPr>
        <p:blipFill>
          <a:blip r:embed="rId5"/>
          <a:srcRect/>
          <a:stretch>
            <a:fillRect/>
          </a:stretch>
        </p:blipFill>
        <p:spPr bwMode="auto">
          <a:xfrm>
            <a:off x="2383542" y="1607468"/>
            <a:ext cx="1800000" cy="1800000"/>
          </a:xfrm>
          <a:prstGeom prst="ellipse">
            <a:avLst/>
          </a:prstGeom>
          <a:ln>
            <a:noFill/>
          </a:ln>
          <a:effectLst>
            <a:softEdge rad="112500"/>
          </a:effectLst>
        </p:spPr>
      </p:pic>
      <p:pic>
        <p:nvPicPr>
          <p:cNvPr id="24590" name="图片 13" descr="垃圾分类.jpg"/>
          <p:cNvPicPr/>
          <p:nvPr/>
        </p:nvPicPr>
        <p:blipFill>
          <a:blip r:embed="rId6"/>
          <a:srcRect b="11888"/>
          <a:stretch>
            <a:fillRect/>
          </a:stretch>
        </p:blipFill>
        <p:spPr bwMode="auto">
          <a:xfrm>
            <a:off x="9855889" y="1670531"/>
            <a:ext cx="1800000" cy="1800000"/>
          </a:xfrm>
          <a:prstGeom prst="ellipse">
            <a:avLst/>
          </a:prstGeom>
          <a:ln>
            <a:noFill/>
          </a:ln>
          <a:effectLst>
            <a:softEdge rad="112500"/>
          </a:effectLst>
        </p:spPr>
      </p:pic>
      <p:sp>
        <p:nvSpPr>
          <p:cNvPr id="28687" name="圆角矩形 10"/>
          <p:cNvSpPr>
            <a:spLocks noChangeArrowheads="1"/>
          </p:cNvSpPr>
          <p:nvPr/>
        </p:nvSpPr>
        <p:spPr bwMode="auto">
          <a:xfrm>
            <a:off x="10096024" y="3533118"/>
            <a:ext cx="1468437" cy="342900"/>
          </a:xfrm>
          <a:prstGeom prst="roundRect">
            <a:avLst>
              <a:gd name="adj" fmla="val 16667"/>
            </a:avLst>
          </a:pr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r>
              <a:rPr lang="zh-CN" altLang="en-US" sz="1600" b="1">
                <a:solidFill>
                  <a:schemeClr val="bg1"/>
                </a:solidFill>
                <a:ea typeface="微软雅黑" panose="020B0503020204020204" charset="-122"/>
                <a:sym typeface="Arial" panose="020B0604020202020204" pitchFamily="34" charset="0"/>
              </a:rPr>
              <a:t>垃圾分类</a:t>
            </a:r>
          </a:p>
        </p:txBody>
      </p:sp>
      <p:grpSp>
        <p:nvGrpSpPr>
          <p:cNvPr id="28688" name="组合 15"/>
          <p:cNvGrpSpPr/>
          <p:nvPr/>
        </p:nvGrpSpPr>
        <p:grpSpPr bwMode="auto">
          <a:xfrm>
            <a:off x="4914424" y="1402693"/>
            <a:ext cx="4256087" cy="4164013"/>
            <a:chOff x="3943350" y="1236663"/>
            <a:chExt cx="4168775" cy="4122737"/>
          </a:xfrm>
        </p:grpSpPr>
        <p:sp>
          <p:nvSpPr>
            <p:cNvPr id="28689" name="椭圆 3"/>
            <p:cNvSpPr>
              <a:spLocks noChangeArrowheads="1"/>
            </p:cNvSpPr>
            <p:nvPr/>
          </p:nvSpPr>
          <p:spPr bwMode="auto">
            <a:xfrm>
              <a:off x="6427788" y="4175125"/>
              <a:ext cx="1185862" cy="1184275"/>
            </a:xfrm>
            <a:prstGeom prst="ellipse">
              <a:avLst/>
            </a:pr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ea typeface="微软雅黑" panose="020B0503020204020204" charset="-122"/>
                <a:sym typeface="Arial" panose="020B0604020202020204" pitchFamily="34" charset="0"/>
              </a:endParaRPr>
            </a:p>
          </p:txBody>
        </p:sp>
        <p:sp>
          <p:nvSpPr>
            <p:cNvPr id="28690" name="椭圆 5"/>
            <p:cNvSpPr>
              <a:spLocks noChangeArrowheads="1"/>
            </p:cNvSpPr>
            <p:nvPr/>
          </p:nvSpPr>
          <p:spPr bwMode="auto">
            <a:xfrm>
              <a:off x="6926263" y="2351088"/>
              <a:ext cx="1185862" cy="1185862"/>
            </a:xfrm>
            <a:prstGeom prst="ellipse">
              <a:avLst/>
            </a:prstGeom>
            <a:solidFill>
              <a:srgbClr val="DD0601"/>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ea typeface="微软雅黑" panose="020B0503020204020204" charset="-122"/>
                <a:sym typeface="Arial" panose="020B0604020202020204" pitchFamily="34" charset="0"/>
              </a:endParaRPr>
            </a:p>
          </p:txBody>
        </p:sp>
        <p:sp>
          <p:nvSpPr>
            <p:cNvPr id="19" name="椭圆 6"/>
            <p:cNvSpPr>
              <a:spLocks noChangeArrowheads="1"/>
            </p:cNvSpPr>
            <p:nvPr/>
          </p:nvSpPr>
          <p:spPr bwMode="auto">
            <a:xfrm>
              <a:off x="4524895" y="4164859"/>
              <a:ext cx="1183304" cy="1186681"/>
            </a:xfrm>
            <a:prstGeom prst="ellipse">
              <a:avLst/>
            </a:prstGeom>
            <a:solidFill>
              <a:schemeClr val="bg1">
                <a:lumMod val="5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lnSpc>
                  <a:spcPct val="100000"/>
                </a:lnSpc>
                <a:spcBef>
                  <a:spcPct val="0"/>
                </a:spcBef>
                <a:buFont typeface="Arial" panose="020B0604020202020204" pitchFamily="34" charset="0"/>
                <a:buNone/>
                <a:defRPr/>
              </a:pPr>
              <a:endParaRPr lang="zh-CN" altLang="en-US" sz="1800" smtClea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8692" name="椭圆 7"/>
            <p:cNvSpPr>
              <a:spLocks noChangeArrowheads="1"/>
            </p:cNvSpPr>
            <p:nvPr/>
          </p:nvSpPr>
          <p:spPr bwMode="auto">
            <a:xfrm>
              <a:off x="3943350" y="2351088"/>
              <a:ext cx="1185863" cy="1185862"/>
            </a:xfrm>
            <a:prstGeom prst="ellipse">
              <a:avLst/>
            </a:prstGeom>
            <a:solidFill>
              <a:srgbClr val="F7918F"/>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ea typeface="微软雅黑" panose="020B0503020204020204" charset="-122"/>
                <a:sym typeface="Arial" panose="020B0604020202020204" pitchFamily="34" charset="0"/>
              </a:endParaRPr>
            </a:p>
          </p:txBody>
        </p:sp>
        <p:sp>
          <p:nvSpPr>
            <p:cNvPr id="28693" name="椭圆 8"/>
            <p:cNvSpPr>
              <a:spLocks noChangeArrowheads="1"/>
            </p:cNvSpPr>
            <p:nvPr/>
          </p:nvSpPr>
          <p:spPr bwMode="auto">
            <a:xfrm>
              <a:off x="5461869" y="1236663"/>
              <a:ext cx="1185863" cy="1185862"/>
            </a:xfrm>
            <a:prstGeom prst="ellipse">
              <a:avLst/>
            </a:prstGeom>
            <a:solidFill>
              <a:srgbClr val="F46562"/>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endParaRPr lang="zh-CN" altLang="en-US">
                <a:solidFill>
                  <a:srgbClr val="FFFFFF"/>
                </a:solidFill>
                <a:ea typeface="微软雅黑" panose="020B0503020204020204" charset="-122"/>
                <a:sym typeface="Arial" panose="020B0604020202020204" pitchFamily="34" charset="0"/>
              </a:endParaRPr>
            </a:p>
          </p:txBody>
        </p:sp>
        <p:sp>
          <p:nvSpPr>
            <p:cNvPr id="28694" name="Freeform 11"/>
            <p:cNvSpPr/>
            <p:nvPr/>
          </p:nvSpPr>
          <p:spPr bwMode="auto">
            <a:xfrm rot="2160000">
              <a:off x="6651625" y="2220913"/>
              <a:ext cx="314325" cy="398462"/>
            </a:xfrm>
            <a:custGeom>
              <a:avLst/>
              <a:gdLst>
                <a:gd name="T0" fmla="*/ 0 w 253496"/>
                <a:gd name="T1" fmla="*/ 1660391 h 320765"/>
                <a:gd name="T2" fmla="*/ 3191993 w 253496"/>
                <a:gd name="T3" fmla="*/ 1660391 h 320765"/>
                <a:gd name="T4" fmla="*/ 3191993 w 253496"/>
                <a:gd name="T5" fmla="*/ 0 h 320765"/>
                <a:gd name="T6" fmla="*/ 6383947 w 253496"/>
                <a:gd name="T7" fmla="*/ 4151045 h 320765"/>
                <a:gd name="T8" fmla="*/ 3191993 w 253496"/>
                <a:gd name="T9" fmla="*/ 8302046 h 320765"/>
                <a:gd name="T10" fmla="*/ 3191993 w 253496"/>
                <a:gd name="T11" fmla="*/ 6641650 h 320765"/>
                <a:gd name="T12" fmla="*/ 0 w 253496"/>
                <a:gd name="T13" fmla="*/ 6641650 h 320765"/>
                <a:gd name="T14" fmla="*/ 0 w 253496"/>
                <a:gd name="T15" fmla="*/ 1660391 h 320765"/>
                <a:gd name="T16" fmla="*/ 0 60000 65536"/>
                <a:gd name="T17" fmla="*/ 0 60000 65536"/>
                <a:gd name="T18" fmla="*/ 0 60000 65536"/>
                <a:gd name="T19" fmla="*/ 0 60000 65536"/>
                <a:gd name="T20" fmla="*/ 0 60000 65536"/>
                <a:gd name="T21" fmla="*/ 0 60000 65536"/>
                <a:gd name="T22" fmla="*/ 0 60000 65536"/>
                <a:gd name="T23" fmla="*/ 0 60000 65536"/>
                <a:gd name="T24" fmla="*/ 0 w 253496"/>
                <a:gd name="T25" fmla="*/ 0 h 320765"/>
                <a:gd name="T26" fmla="*/ 253496 w 253496"/>
                <a:gd name="T27" fmla="*/ 320765 h 320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xmlns="" w="9525">
                  <a:solidFill>
                    <a:srgbClr val="000000"/>
                  </a:solidFill>
                  <a:round/>
                </a14:hiddenLine>
              </a:ext>
            </a:extLst>
          </p:spPr>
          <p:txBody>
            <a:bodyPr lIns="0" tIns="85515" rIns="101371" bIns="85514"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8695" name="Freeform 13"/>
            <p:cNvSpPr/>
            <p:nvPr/>
          </p:nvSpPr>
          <p:spPr bwMode="auto">
            <a:xfrm rot="-4320000">
              <a:off x="7138194" y="3680619"/>
              <a:ext cx="314325" cy="398463"/>
            </a:xfrm>
            <a:custGeom>
              <a:avLst/>
              <a:gdLst>
                <a:gd name="T0" fmla="*/ 6383947 w 253496"/>
                <a:gd name="T1" fmla="*/ 6641881 h 320765"/>
                <a:gd name="T2" fmla="*/ 3191993 w 253496"/>
                <a:gd name="T3" fmla="*/ 6641881 h 320765"/>
                <a:gd name="T4" fmla="*/ 3191993 w 253496"/>
                <a:gd name="T5" fmla="*/ 8302365 h 320765"/>
                <a:gd name="T6" fmla="*/ 0 w 253496"/>
                <a:gd name="T7" fmla="*/ 4151180 h 320765"/>
                <a:gd name="T8" fmla="*/ 3191993 w 253496"/>
                <a:gd name="T9" fmla="*/ 0 h 320765"/>
                <a:gd name="T10" fmla="*/ 3191993 w 253496"/>
                <a:gd name="T11" fmla="*/ 1660485 h 320765"/>
                <a:gd name="T12" fmla="*/ 6383947 w 253496"/>
                <a:gd name="T13" fmla="*/ 1660485 h 320765"/>
                <a:gd name="T14" fmla="*/ 6383947 w 253496"/>
                <a:gd name="T15" fmla="*/ 6641881 h 320765"/>
                <a:gd name="T16" fmla="*/ 0 60000 65536"/>
                <a:gd name="T17" fmla="*/ 0 60000 65536"/>
                <a:gd name="T18" fmla="*/ 0 60000 65536"/>
                <a:gd name="T19" fmla="*/ 0 60000 65536"/>
                <a:gd name="T20" fmla="*/ 0 60000 65536"/>
                <a:gd name="T21" fmla="*/ 0 60000 65536"/>
                <a:gd name="T22" fmla="*/ 0 60000 65536"/>
                <a:gd name="T23" fmla="*/ 0 60000 65536"/>
                <a:gd name="T24" fmla="*/ 0 w 253496"/>
                <a:gd name="T25" fmla="*/ 0 h 320765"/>
                <a:gd name="T26" fmla="*/ 253496 w 253496"/>
                <a:gd name="T27" fmla="*/ 320765 h 320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xmlns="" w="9525">
                  <a:solidFill>
                    <a:srgbClr val="000000"/>
                  </a:solidFill>
                  <a:round/>
                </a14:hiddenLine>
              </a:ext>
            </a:extLst>
          </p:spPr>
          <p:txBody>
            <a:bodyPr lIns="101371" tIns="85515" rIns="1" bIns="85514"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8696" name="Freeform 15"/>
            <p:cNvSpPr/>
            <p:nvPr/>
          </p:nvSpPr>
          <p:spPr bwMode="auto">
            <a:xfrm>
              <a:off x="5891213" y="4587875"/>
              <a:ext cx="315912" cy="398463"/>
            </a:xfrm>
            <a:custGeom>
              <a:avLst/>
              <a:gdLst>
                <a:gd name="T0" fmla="*/ 6884868 w 253496"/>
                <a:gd name="T1" fmla="*/ 6641881 h 320765"/>
                <a:gd name="T2" fmla="*/ 3442436 w 253496"/>
                <a:gd name="T3" fmla="*/ 6641881 h 320765"/>
                <a:gd name="T4" fmla="*/ 3442436 w 253496"/>
                <a:gd name="T5" fmla="*/ 8302365 h 320765"/>
                <a:gd name="T6" fmla="*/ 0 w 253496"/>
                <a:gd name="T7" fmla="*/ 4151180 h 320765"/>
                <a:gd name="T8" fmla="*/ 3442436 w 253496"/>
                <a:gd name="T9" fmla="*/ 0 h 320765"/>
                <a:gd name="T10" fmla="*/ 3442436 w 253496"/>
                <a:gd name="T11" fmla="*/ 1660485 h 320765"/>
                <a:gd name="T12" fmla="*/ 6884868 w 253496"/>
                <a:gd name="T13" fmla="*/ 1660485 h 320765"/>
                <a:gd name="T14" fmla="*/ 6884868 w 253496"/>
                <a:gd name="T15" fmla="*/ 6641881 h 320765"/>
                <a:gd name="T16" fmla="*/ 0 60000 65536"/>
                <a:gd name="T17" fmla="*/ 0 60000 65536"/>
                <a:gd name="T18" fmla="*/ 0 60000 65536"/>
                <a:gd name="T19" fmla="*/ 0 60000 65536"/>
                <a:gd name="T20" fmla="*/ 0 60000 65536"/>
                <a:gd name="T21" fmla="*/ 0 60000 65536"/>
                <a:gd name="T22" fmla="*/ 0 60000 65536"/>
                <a:gd name="T23" fmla="*/ 0 60000 65536"/>
                <a:gd name="T24" fmla="*/ 0 w 253496"/>
                <a:gd name="T25" fmla="*/ 0 h 320765"/>
                <a:gd name="T26" fmla="*/ 253496 w 253496"/>
                <a:gd name="T27" fmla="*/ 320765 h 320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xmlns="" w="9525">
                  <a:solidFill>
                    <a:srgbClr val="000000"/>
                  </a:solidFill>
                  <a:round/>
                </a14:hiddenLine>
              </a:ext>
            </a:extLst>
          </p:spPr>
          <p:txBody>
            <a:bodyPr lIns="101372" tIns="85516" rIns="1" bIns="85515"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8697" name="Freeform 17"/>
            <p:cNvSpPr/>
            <p:nvPr/>
          </p:nvSpPr>
          <p:spPr bwMode="auto">
            <a:xfrm rot="4320000">
              <a:off x="4637881" y="3690145"/>
              <a:ext cx="314325" cy="398462"/>
            </a:xfrm>
            <a:custGeom>
              <a:avLst/>
              <a:gdLst>
                <a:gd name="T0" fmla="*/ 6383947 w 253496"/>
                <a:gd name="T1" fmla="*/ 6641650 h 320765"/>
                <a:gd name="T2" fmla="*/ 3191993 w 253496"/>
                <a:gd name="T3" fmla="*/ 6641650 h 320765"/>
                <a:gd name="T4" fmla="*/ 3191993 w 253496"/>
                <a:gd name="T5" fmla="*/ 8302046 h 320765"/>
                <a:gd name="T6" fmla="*/ 0 w 253496"/>
                <a:gd name="T7" fmla="*/ 4150996 h 320765"/>
                <a:gd name="T8" fmla="*/ 3191993 w 253496"/>
                <a:gd name="T9" fmla="*/ 0 h 320765"/>
                <a:gd name="T10" fmla="*/ 3191993 w 253496"/>
                <a:gd name="T11" fmla="*/ 1660391 h 320765"/>
                <a:gd name="T12" fmla="*/ 6383947 w 253496"/>
                <a:gd name="T13" fmla="*/ 1660391 h 320765"/>
                <a:gd name="T14" fmla="*/ 6383947 w 253496"/>
                <a:gd name="T15" fmla="*/ 6641650 h 320765"/>
                <a:gd name="T16" fmla="*/ 0 60000 65536"/>
                <a:gd name="T17" fmla="*/ 0 60000 65536"/>
                <a:gd name="T18" fmla="*/ 0 60000 65536"/>
                <a:gd name="T19" fmla="*/ 0 60000 65536"/>
                <a:gd name="T20" fmla="*/ 0 60000 65536"/>
                <a:gd name="T21" fmla="*/ 0 60000 65536"/>
                <a:gd name="T22" fmla="*/ 0 60000 65536"/>
                <a:gd name="T23" fmla="*/ 0 60000 65536"/>
                <a:gd name="T24" fmla="*/ 0 w 253496"/>
                <a:gd name="T25" fmla="*/ 0 h 320765"/>
                <a:gd name="T26" fmla="*/ 253496 w 253496"/>
                <a:gd name="T27" fmla="*/ 320765 h 320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xmlns="" w="9525">
                  <a:solidFill>
                    <a:srgbClr val="000000"/>
                  </a:solidFill>
                  <a:round/>
                </a14:hiddenLine>
              </a:ext>
            </a:extLst>
          </p:spPr>
          <p:txBody>
            <a:bodyPr lIns="101372" tIns="85515" rIns="0" bIns="85515"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8698" name="Freeform 19"/>
            <p:cNvSpPr/>
            <p:nvPr/>
          </p:nvSpPr>
          <p:spPr bwMode="auto">
            <a:xfrm rot="-2160000">
              <a:off x="5092700" y="2217738"/>
              <a:ext cx="315913" cy="398462"/>
            </a:xfrm>
            <a:custGeom>
              <a:avLst/>
              <a:gdLst>
                <a:gd name="T0" fmla="*/ 0 w 253496"/>
                <a:gd name="T1" fmla="*/ 1660391 h 320765"/>
                <a:gd name="T2" fmla="*/ 3442622 w 253496"/>
                <a:gd name="T3" fmla="*/ 1660391 h 320765"/>
                <a:gd name="T4" fmla="*/ 3442622 w 253496"/>
                <a:gd name="T5" fmla="*/ 0 h 320765"/>
                <a:gd name="T6" fmla="*/ 6885208 w 253496"/>
                <a:gd name="T7" fmla="*/ 4151045 h 320765"/>
                <a:gd name="T8" fmla="*/ 3442622 w 253496"/>
                <a:gd name="T9" fmla="*/ 8302046 h 320765"/>
                <a:gd name="T10" fmla="*/ 3442622 w 253496"/>
                <a:gd name="T11" fmla="*/ 6641650 h 320765"/>
                <a:gd name="T12" fmla="*/ 0 w 253496"/>
                <a:gd name="T13" fmla="*/ 6641650 h 320765"/>
                <a:gd name="T14" fmla="*/ 0 w 253496"/>
                <a:gd name="T15" fmla="*/ 1660391 h 320765"/>
                <a:gd name="T16" fmla="*/ 0 60000 65536"/>
                <a:gd name="T17" fmla="*/ 0 60000 65536"/>
                <a:gd name="T18" fmla="*/ 0 60000 65536"/>
                <a:gd name="T19" fmla="*/ 0 60000 65536"/>
                <a:gd name="T20" fmla="*/ 0 60000 65536"/>
                <a:gd name="T21" fmla="*/ 0 60000 65536"/>
                <a:gd name="T22" fmla="*/ 0 60000 65536"/>
                <a:gd name="T23" fmla="*/ 0 60000 65536"/>
                <a:gd name="T24" fmla="*/ 0 w 253496"/>
                <a:gd name="T25" fmla="*/ 0 h 320765"/>
                <a:gd name="T26" fmla="*/ 253496 w 253496"/>
                <a:gd name="T27" fmla="*/ 320765 h 320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xmlns="" w="9525">
                  <a:solidFill>
                    <a:srgbClr val="000000"/>
                  </a:solidFill>
                  <a:round/>
                </a14:hiddenLine>
              </a:ext>
            </a:extLst>
          </p:spPr>
          <p:txBody>
            <a:bodyPr lIns="-1" tIns="85514" rIns="101372" bIns="85515"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8699" name="文本框 14"/>
            <p:cNvSpPr txBox="1">
              <a:spLocks noChangeArrowheads="1"/>
            </p:cNvSpPr>
            <p:nvPr/>
          </p:nvSpPr>
          <p:spPr bwMode="auto">
            <a:xfrm>
              <a:off x="5564188" y="1671638"/>
              <a:ext cx="10445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加分项</a:t>
              </a:r>
              <a:endParaRPr lang="en-US" altLang="zh-CN" b="1">
                <a:solidFill>
                  <a:schemeClr val="bg1"/>
                </a:solidFill>
                <a:ea typeface="微软雅黑" panose="020B0503020204020204" charset="-122"/>
                <a:sym typeface="Arial" panose="020B0604020202020204" pitchFamily="34" charset="0"/>
              </a:endParaRPr>
            </a:p>
          </p:txBody>
        </p:sp>
        <p:sp>
          <p:nvSpPr>
            <p:cNvPr id="28700" name="文本框 15"/>
            <p:cNvSpPr txBox="1">
              <a:spLocks noChangeArrowheads="1"/>
            </p:cNvSpPr>
            <p:nvPr/>
          </p:nvSpPr>
          <p:spPr bwMode="auto">
            <a:xfrm>
              <a:off x="6996113" y="2665413"/>
              <a:ext cx="104616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消费信用分</a:t>
              </a:r>
              <a:endParaRPr lang="en-US" altLang="zh-CN" b="1">
                <a:solidFill>
                  <a:schemeClr val="bg1"/>
                </a:solidFill>
                <a:ea typeface="微软雅黑" panose="020B0503020204020204" charset="-122"/>
                <a:sym typeface="Arial" panose="020B0604020202020204" pitchFamily="34" charset="0"/>
              </a:endParaRPr>
            </a:p>
          </p:txBody>
        </p:sp>
        <p:sp>
          <p:nvSpPr>
            <p:cNvPr id="28701" name="文本框 16"/>
            <p:cNvSpPr txBox="1">
              <a:spLocks noChangeArrowheads="1"/>
            </p:cNvSpPr>
            <p:nvPr/>
          </p:nvSpPr>
          <p:spPr bwMode="auto">
            <a:xfrm>
              <a:off x="6389688" y="4576763"/>
              <a:ext cx="130333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享受便利</a:t>
              </a:r>
              <a:endParaRPr lang="en-US" altLang="zh-CN" b="1">
                <a:solidFill>
                  <a:schemeClr val="bg1"/>
                </a:solidFill>
                <a:ea typeface="微软雅黑" panose="020B0503020204020204" charset="-122"/>
                <a:sym typeface="Arial" panose="020B0604020202020204" pitchFamily="34" charset="0"/>
              </a:endParaRPr>
            </a:p>
          </p:txBody>
        </p:sp>
        <p:sp>
          <p:nvSpPr>
            <p:cNvPr id="28702" name="文本框 17"/>
            <p:cNvSpPr txBox="1">
              <a:spLocks noChangeArrowheads="1"/>
            </p:cNvSpPr>
            <p:nvPr/>
          </p:nvSpPr>
          <p:spPr bwMode="auto">
            <a:xfrm>
              <a:off x="4600575" y="4602163"/>
              <a:ext cx="10445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激励</a:t>
              </a:r>
              <a:endParaRPr lang="en-US" altLang="zh-CN" b="1">
                <a:solidFill>
                  <a:schemeClr val="bg1"/>
                </a:solidFill>
                <a:ea typeface="微软雅黑" panose="020B0503020204020204" charset="-122"/>
                <a:sym typeface="Arial" panose="020B0604020202020204" pitchFamily="34" charset="0"/>
              </a:endParaRPr>
            </a:p>
          </p:txBody>
        </p:sp>
        <p:sp>
          <p:nvSpPr>
            <p:cNvPr id="28703" name="文本框 18"/>
            <p:cNvSpPr txBox="1">
              <a:spLocks noChangeArrowheads="1"/>
            </p:cNvSpPr>
            <p:nvPr/>
          </p:nvSpPr>
          <p:spPr bwMode="auto">
            <a:xfrm>
              <a:off x="3990975" y="2786063"/>
              <a:ext cx="113823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社区服务</a:t>
              </a:r>
              <a:endParaRPr lang="en-US" altLang="zh-CN" b="1">
                <a:solidFill>
                  <a:schemeClr val="bg1"/>
                </a:solidFill>
                <a:ea typeface="微软雅黑" panose="020B0503020204020204" charset="-122"/>
                <a:sym typeface="Arial" panose="020B0604020202020204" pitchFamily="34" charset="0"/>
              </a:endParaRPr>
            </a:p>
          </p:txBody>
        </p:sp>
        <p:pic>
          <p:nvPicPr>
            <p:cNvPr id="32" name="图片 31" descr="志愿者.jpg"/>
            <p:cNvPicPr>
              <a:picLocks noChangeAspect="1"/>
            </p:cNvPicPr>
            <p:nvPr/>
          </p:nvPicPr>
          <p:blipFill>
            <a:blip r:embed="rId7"/>
            <a:srcRect l="27516" r="6857"/>
            <a:stretch>
              <a:fillRect/>
            </a:stretch>
          </p:blipFill>
          <p:spPr>
            <a:xfrm>
              <a:off x="5129213" y="2631824"/>
              <a:ext cx="1797050" cy="1642975"/>
            </a:xfrm>
            <a:prstGeom prst="ellipse">
              <a:avLst/>
            </a:prstGeom>
            <a:ln>
              <a:noFill/>
            </a:ln>
            <a:effectLst>
              <a:softEdge rad="112500"/>
            </a:effectLst>
          </p:spPr>
        </p:pic>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6233" y="249081"/>
            <a:ext cx="6669015" cy="431776"/>
            <a:chOff x="-6233" y="249081"/>
            <a:chExt cx="6669015"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5375637"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社会组织层面</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 name="组 4"/>
          <p:cNvGrpSpPr/>
          <p:nvPr/>
        </p:nvGrpSpPr>
        <p:grpSpPr>
          <a:xfrm>
            <a:off x="589915" y="783660"/>
            <a:ext cx="4392295" cy="442595"/>
            <a:chOff x="589915" y="783660"/>
            <a:chExt cx="4392295" cy="442595"/>
          </a:xfrm>
        </p:grpSpPr>
        <p:sp>
          <p:nvSpPr>
            <p:cNvPr id="2" name="原创设计师QQ598969553          _14"/>
            <p:cNvSpPr>
              <a:spLocks noChangeArrowheads="1"/>
            </p:cNvSpPr>
            <p:nvPr/>
          </p:nvSpPr>
          <p:spPr bwMode="auto">
            <a:xfrm>
              <a:off x="775335" y="783660"/>
              <a:ext cx="420687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smtClean="0">
                  <a:solidFill>
                    <a:schemeClr val="tx1"/>
                  </a:solidFill>
                  <a:latin typeface="微软雅黑" panose="020B0503020204020204" charset="-122"/>
                  <a:ea typeface="微软雅黑" panose="020B0503020204020204" charset="-122"/>
                </a:rPr>
                <a:t>综合服务</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信用</a:t>
              </a:r>
              <a:r>
                <a:rPr lang="en-US" altLang="zh-CN" sz="2400" b="1" dirty="0" smtClean="0">
                  <a:solidFill>
                    <a:schemeClr val="tx1"/>
                  </a:solidFill>
                  <a:latin typeface="微软雅黑" panose="020B0503020204020204" charset="-122"/>
                  <a:ea typeface="微软雅黑" panose="020B0503020204020204" charset="-122"/>
                </a:rPr>
                <a:t>@</a:t>
              </a:r>
              <a:r>
                <a:rPr lang="zh-CN" altLang="en-US" sz="2400" b="1" dirty="0" smtClean="0">
                  <a:solidFill>
                    <a:schemeClr val="tx1"/>
                  </a:solidFill>
                  <a:latin typeface="微软雅黑" panose="020B0503020204020204" charset="-122"/>
                  <a:ea typeface="微软雅黑" panose="020B0503020204020204" charset="-122"/>
                </a:rPr>
                <a:t>综合治理</a:t>
              </a:r>
            </a:p>
          </p:txBody>
        </p:sp>
        <p:sp>
          <p:nvSpPr>
            <p:cNvPr id="3" name="矩形 2"/>
            <p:cNvSpPr/>
            <p:nvPr/>
          </p:nvSpPr>
          <p:spPr>
            <a:xfrm>
              <a:off x="589915" y="8051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2975220" y="2060294"/>
            <a:ext cx="184731" cy="369332"/>
          </a:xfrm>
          <a:prstGeom prst="rect">
            <a:avLst/>
          </a:prstGeom>
          <a:noFill/>
        </p:spPr>
        <p:txBody>
          <a:bodyPr wrap="none" rtlCol="0">
            <a:spAutoFit/>
          </a:bodyPr>
          <a:lstStyle/>
          <a:p>
            <a:endParaRPr kumimoji="1" lang="zh-CN" altLang="en-US" dirty="0"/>
          </a:p>
        </p:txBody>
      </p:sp>
      <p:cxnSp>
        <p:nvCxnSpPr>
          <p:cNvPr id="29700" name="Straight Connector 69@|9FFC:0|FBC:0|LFC:9868950|LBC:16777215"/>
          <p:cNvCxnSpPr>
            <a:cxnSpLocks noChangeShapeType="1"/>
          </p:cNvCxnSpPr>
          <p:nvPr/>
        </p:nvCxnSpPr>
        <p:spPr bwMode="auto">
          <a:xfrm flipV="1">
            <a:off x="1789113" y="2984501"/>
            <a:ext cx="0" cy="471487"/>
          </a:xfrm>
          <a:prstGeom prst="line">
            <a:avLst/>
          </a:prstGeom>
          <a:noFill/>
          <a:ln w="12700">
            <a:solidFill>
              <a:srgbClr val="ADBACA"/>
            </a:solidFill>
            <a:round/>
          </a:ln>
          <a:extLst>
            <a:ext uri="{909E8E84-426E-40DD-AFC4-6F175D3DCCD1}">
              <a14:hiddenFill xmlns:a14="http://schemas.microsoft.com/office/drawing/2010/main" xmlns="">
                <a:noFill/>
              </a14:hiddenFill>
            </a:ext>
          </a:extLst>
        </p:spPr>
      </p:cxnSp>
      <p:cxnSp>
        <p:nvCxnSpPr>
          <p:cNvPr id="29701" name="Straight Connector 70@|9FFC:0|FBC:0|LFC:9868950|LBC:16777215"/>
          <p:cNvCxnSpPr>
            <a:cxnSpLocks noChangeShapeType="1"/>
          </p:cNvCxnSpPr>
          <p:nvPr/>
        </p:nvCxnSpPr>
        <p:spPr bwMode="auto">
          <a:xfrm flipV="1">
            <a:off x="4310063" y="2984501"/>
            <a:ext cx="0" cy="471487"/>
          </a:xfrm>
          <a:prstGeom prst="line">
            <a:avLst/>
          </a:prstGeom>
          <a:noFill/>
          <a:ln w="12700">
            <a:solidFill>
              <a:srgbClr val="ADBACA"/>
            </a:solidFill>
            <a:round/>
          </a:ln>
          <a:extLst>
            <a:ext uri="{909E8E84-426E-40DD-AFC4-6F175D3DCCD1}">
              <a14:hiddenFill xmlns:a14="http://schemas.microsoft.com/office/drawing/2010/main" xmlns="">
                <a:noFill/>
              </a14:hiddenFill>
            </a:ext>
          </a:extLst>
        </p:spPr>
      </p:cxnSp>
      <p:cxnSp>
        <p:nvCxnSpPr>
          <p:cNvPr id="29702" name="Straight Connector 71@|9FFC:0|FBC:0|LFC:9868950|LBC:16777215"/>
          <p:cNvCxnSpPr>
            <a:cxnSpLocks noChangeShapeType="1"/>
          </p:cNvCxnSpPr>
          <p:nvPr/>
        </p:nvCxnSpPr>
        <p:spPr bwMode="auto">
          <a:xfrm flipV="1">
            <a:off x="6832600" y="2984501"/>
            <a:ext cx="0" cy="471487"/>
          </a:xfrm>
          <a:prstGeom prst="line">
            <a:avLst/>
          </a:prstGeom>
          <a:noFill/>
          <a:ln w="12700">
            <a:solidFill>
              <a:srgbClr val="ADBACA"/>
            </a:solidFill>
            <a:round/>
          </a:ln>
          <a:extLst>
            <a:ext uri="{909E8E84-426E-40DD-AFC4-6F175D3DCCD1}">
              <a14:hiddenFill xmlns:a14="http://schemas.microsoft.com/office/drawing/2010/main" xmlns="">
                <a:noFill/>
              </a14:hiddenFill>
            </a:ext>
          </a:extLst>
        </p:spPr>
      </p:cxnSp>
      <p:cxnSp>
        <p:nvCxnSpPr>
          <p:cNvPr id="29703" name="Straight Connector 72@|9FFC:0|FBC:0|LFC:9868950|LBC:16777215"/>
          <p:cNvCxnSpPr>
            <a:cxnSpLocks noChangeShapeType="1"/>
          </p:cNvCxnSpPr>
          <p:nvPr/>
        </p:nvCxnSpPr>
        <p:spPr bwMode="auto">
          <a:xfrm flipV="1">
            <a:off x="9339263" y="2984501"/>
            <a:ext cx="0" cy="471487"/>
          </a:xfrm>
          <a:prstGeom prst="line">
            <a:avLst/>
          </a:prstGeom>
          <a:noFill/>
          <a:ln w="12700">
            <a:solidFill>
              <a:srgbClr val="ADBACA"/>
            </a:solidFill>
            <a:round/>
          </a:ln>
          <a:extLst>
            <a:ext uri="{909E8E84-426E-40DD-AFC4-6F175D3DCCD1}">
              <a14:hiddenFill xmlns:a14="http://schemas.microsoft.com/office/drawing/2010/main" xmlns="">
                <a:noFill/>
              </a14:hiddenFill>
            </a:ext>
          </a:extLst>
        </p:spPr>
      </p:cxnSp>
      <p:cxnSp>
        <p:nvCxnSpPr>
          <p:cNvPr id="29704" name="Straight Connector 73@|9FFC:0|FBC:0|LFC:9868950|LBC:16777215"/>
          <p:cNvCxnSpPr>
            <a:cxnSpLocks noChangeShapeType="1"/>
          </p:cNvCxnSpPr>
          <p:nvPr/>
        </p:nvCxnSpPr>
        <p:spPr bwMode="auto">
          <a:xfrm>
            <a:off x="1789113" y="2984501"/>
            <a:ext cx="7550150" cy="0"/>
          </a:xfrm>
          <a:prstGeom prst="line">
            <a:avLst/>
          </a:prstGeom>
          <a:noFill/>
          <a:ln w="12700">
            <a:solidFill>
              <a:srgbClr val="ADBACA"/>
            </a:solidFill>
            <a:round/>
          </a:ln>
          <a:extLst>
            <a:ext uri="{909E8E84-426E-40DD-AFC4-6F175D3DCCD1}">
              <a14:hiddenFill xmlns:a14="http://schemas.microsoft.com/office/drawing/2010/main" xmlns="">
                <a:noFill/>
              </a14:hiddenFill>
            </a:ext>
          </a:extLst>
        </p:spPr>
      </p:cxnSp>
      <p:cxnSp>
        <p:nvCxnSpPr>
          <p:cNvPr id="29705" name="Straight Connector 74@|9FFC:0|FBC:0|LFC:9868950|LBC:16777215"/>
          <p:cNvCxnSpPr>
            <a:cxnSpLocks noChangeShapeType="1"/>
          </p:cNvCxnSpPr>
          <p:nvPr/>
        </p:nvCxnSpPr>
        <p:spPr bwMode="auto">
          <a:xfrm flipV="1">
            <a:off x="5572125" y="2513013"/>
            <a:ext cx="0" cy="471488"/>
          </a:xfrm>
          <a:prstGeom prst="line">
            <a:avLst/>
          </a:prstGeom>
          <a:noFill/>
          <a:ln w="12700">
            <a:solidFill>
              <a:srgbClr val="ADBACA"/>
            </a:solidFill>
            <a:round/>
          </a:ln>
          <a:extLst>
            <a:ext uri="{909E8E84-426E-40DD-AFC4-6F175D3DCCD1}">
              <a14:hiddenFill xmlns:a14="http://schemas.microsoft.com/office/drawing/2010/main" xmlns="">
                <a:noFill/>
              </a14:hiddenFill>
            </a:ext>
          </a:extLst>
        </p:spPr>
      </p:cxnSp>
      <p:sp>
        <p:nvSpPr>
          <p:cNvPr id="29706" name="Oval 19"/>
          <p:cNvSpPr>
            <a:spLocks noChangeArrowheads="1"/>
          </p:cNvSpPr>
          <p:nvPr/>
        </p:nvSpPr>
        <p:spPr bwMode="auto">
          <a:xfrm>
            <a:off x="4900613" y="1284288"/>
            <a:ext cx="1322387" cy="1244600"/>
          </a:xfrm>
          <a:prstGeom prst="ellipse">
            <a:avLst/>
          </a:prstGeom>
          <a:solidFill>
            <a:srgbClr val="A80000"/>
          </a:solidFill>
          <a:ln>
            <a:noFill/>
          </a:ln>
          <a:extLst>
            <a:ext uri="{91240B29-F687-4F45-9708-019B960494DF}">
              <a14:hiddenLine xmlns:a14="http://schemas.microsoft.com/office/drawing/2010/main" xmlns="" w="9525">
                <a:solidFill>
                  <a:srgbClr val="000000"/>
                </a:solidFill>
                <a:round/>
              </a14:hiddenLine>
            </a:ext>
          </a:extLst>
        </p:spPr>
        <p:txBody>
          <a:bodyPr lIns="0" tIns="0" rIns="0" bIns="0"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912495" eaLnBrk="1" hangingPunct="1">
              <a:buFont typeface="Arial" panose="020B0604020202020204" pitchFamily="34" charset="0"/>
              <a:buNone/>
            </a:pPr>
            <a:endParaRPr lang="en-US" altLang="zh-CN" sz="3200">
              <a:solidFill>
                <a:srgbClr val="FFFFFF"/>
              </a:solidFill>
              <a:ea typeface="微软雅黑" panose="020B0503020204020204" charset="-122"/>
              <a:sym typeface="Arial" panose="020B0604020202020204" pitchFamily="34" charset="0"/>
            </a:endParaRPr>
          </a:p>
        </p:txBody>
      </p:sp>
      <p:sp>
        <p:nvSpPr>
          <p:cNvPr id="29707" name="Oval 19"/>
          <p:cNvSpPr>
            <a:spLocks noChangeArrowheads="1"/>
          </p:cNvSpPr>
          <p:nvPr/>
        </p:nvSpPr>
        <p:spPr bwMode="auto">
          <a:xfrm>
            <a:off x="1293813" y="3279776"/>
            <a:ext cx="995362" cy="993775"/>
          </a:xfrm>
          <a:prstGeom prst="ellipse">
            <a:avLst/>
          </a:pr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912495" eaLnBrk="1" hangingPunct="1">
              <a:buFont typeface="Arial" panose="020B0604020202020204" pitchFamily="34" charset="0"/>
              <a:buNone/>
            </a:pPr>
            <a:endParaRPr lang="en-US" altLang="zh-CN" sz="2800">
              <a:solidFill>
                <a:srgbClr val="FFFFFF"/>
              </a:solidFill>
              <a:ea typeface="微软雅黑" panose="020B0503020204020204" charset="-122"/>
              <a:sym typeface="Arial" panose="020B0604020202020204" pitchFamily="34" charset="0"/>
            </a:endParaRPr>
          </a:p>
        </p:txBody>
      </p:sp>
      <p:sp>
        <p:nvSpPr>
          <p:cNvPr id="15" name="Oval 19"/>
          <p:cNvSpPr>
            <a:spLocks noChangeArrowheads="1"/>
          </p:cNvSpPr>
          <p:nvPr/>
        </p:nvSpPr>
        <p:spPr bwMode="auto">
          <a:xfrm>
            <a:off x="3817938" y="3279776"/>
            <a:ext cx="995362" cy="993775"/>
          </a:xfrm>
          <a:prstGeom prst="ellipse">
            <a:avLst/>
          </a:prstGeom>
          <a:solidFill>
            <a:schemeClr val="accent5">
              <a:lumMod val="40000"/>
              <a:lumOff val="6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lnSpc>
                <a:spcPct val="100000"/>
              </a:lnSpc>
              <a:spcBef>
                <a:spcPct val="0"/>
              </a:spcBef>
              <a:buFont typeface="Arial" panose="020B0604020202020204" pitchFamily="34" charset="0"/>
              <a:buNone/>
              <a:defRPr/>
            </a:pPr>
            <a:endParaRPr lang="en-US" altLang="zh-CN" smtClea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9709" name="Oval 19"/>
          <p:cNvSpPr>
            <a:spLocks noChangeArrowheads="1"/>
          </p:cNvSpPr>
          <p:nvPr/>
        </p:nvSpPr>
        <p:spPr bwMode="auto">
          <a:xfrm>
            <a:off x="6342063" y="3279776"/>
            <a:ext cx="995362" cy="993775"/>
          </a:xfrm>
          <a:prstGeom prst="ellipse">
            <a:avLst/>
          </a:prstGeom>
          <a:solidFill>
            <a:srgbClr val="F4BB43"/>
          </a:solidFill>
          <a:ln>
            <a:noFill/>
          </a:ln>
          <a:extLst>
            <a:ext uri="{91240B29-F687-4F45-9708-019B960494DF}">
              <a14:hiddenLine xmlns:a14="http://schemas.microsoft.com/office/drawing/2010/main" xmlns=""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defTabSz="912495" eaLnBrk="1" hangingPunct="1">
              <a:buFont typeface="Arial" panose="020B0604020202020204" pitchFamily="34" charset="0"/>
              <a:buNone/>
            </a:pPr>
            <a:endParaRPr lang="en-AU" altLang="en-US" sz="2800">
              <a:solidFill>
                <a:srgbClr val="FFFFFF"/>
              </a:solidFill>
              <a:ea typeface="微软雅黑" panose="020B0503020204020204" charset="-122"/>
              <a:sym typeface="Arial" panose="020B0604020202020204" pitchFamily="34" charset="0"/>
            </a:endParaRPr>
          </a:p>
        </p:txBody>
      </p:sp>
      <p:sp>
        <p:nvSpPr>
          <p:cNvPr id="17" name="Oval 19"/>
          <p:cNvSpPr>
            <a:spLocks noChangeArrowheads="1"/>
          </p:cNvSpPr>
          <p:nvPr/>
        </p:nvSpPr>
        <p:spPr bwMode="auto">
          <a:xfrm>
            <a:off x="8866188" y="3279776"/>
            <a:ext cx="995362" cy="993775"/>
          </a:xfrm>
          <a:prstGeom prst="ellipse">
            <a:avLst/>
          </a:prstGeom>
          <a:solidFill>
            <a:schemeClr val="accent5">
              <a:lumMod val="40000"/>
              <a:lumOff val="6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lnSpc>
                <a:spcPct val="100000"/>
              </a:lnSpc>
              <a:spcBef>
                <a:spcPct val="0"/>
              </a:spcBef>
              <a:buFont typeface="Arial" panose="020B0604020202020204" pitchFamily="34" charset="0"/>
              <a:buNone/>
              <a:defRPr/>
            </a:pPr>
            <a:endParaRPr lang="en-US" altLang="zh-CN" smtClea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9711" name="Freeform 32"/>
          <p:cNvSpPr/>
          <p:nvPr/>
        </p:nvSpPr>
        <p:spPr bwMode="auto">
          <a:xfrm>
            <a:off x="1627188" y="3592513"/>
            <a:ext cx="323850" cy="403225"/>
          </a:xfrm>
          <a:custGeom>
            <a:avLst/>
            <a:gdLst>
              <a:gd name="T0" fmla="*/ 2147483647 w 231"/>
              <a:gd name="T1" fmla="*/ 0 h 288"/>
              <a:gd name="T2" fmla="*/ 0 w 231"/>
              <a:gd name="T3" fmla="*/ 0 h 288"/>
              <a:gd name="T4" fmla="*/ 2147483647 w 231"/>
              <a:gd name="T5" fmla="*/ 2147483647 h 288"/>
              <a:gd name="T6" fmla="*/ 2147483647 w 231"/>
              <a:gd name="T7" fmla="*/ 2147483647 h 288"/>
              <a:gd name="T8" fmla="*/ 2147483647 w 231"/>
              <a:gd name="T9" fmla="*/ 2147483647 h 288"/>
              <a:gd name="T10" fmla="*/ 2147483647 w 231"/>
              <a:gd name="T11" fmla="*/ 2147483647 h 288"/>
              <a:gd name="T12" fmla="*/ 2147483647 w 231"/>
              <a:gd name="T13" fmla="*/ 2147483647 h 288"/>
              <a:gd name="T14" fmla="*/ 2147483647 w 231"/>
              <a:gd name="T15" fmla="*/ 2147483647 h 288"/>
              <a:gd name="T16" fmla="*/ 2147483647 w 231"/>
              <a:gd name="T17" fmla="*/ 0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
              <a:gd name="T28" fmla="*/ 0 h 288"/>
              <a:gd name="T29" fmla="*/ 231 w 231"/>
              <a:gd name="T30" fmla="*/ 288 h 2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 h="288">
                <a:moveTo>
                  <a:pt x="231" y="0"/>
                </a:moveTo>
                <a:cubicBezTo>
                  <a:pt x="0" y="0"/>
                  <a:pt x="0" y="0"/>
                  <a:pt x="0" y="0"/>
                </a:cubicBezTo>
                <a:cubicBezTo>
                  <a:pt x="0" y="58"/>
                  <a:pt x="43" y="106"/>
                  <a:pt x="99" y="114"/>
                </a:cubicBezTo>
                <a:cubicBezTo>
                  <a:pt x="99" y="243"/>
                  <a:pt x="99" y="243"/>
                  <a:pt x="99" y="243"/>
                </a:cubicBezTo>
                <a:cubicBezTo>
                  <a:pt x="68" y="248"/>
                  <a:pt x="46" y="266"/>
                  <a:pt x="46" y="288"/>
                </a:cubicBezTo>
                <a:cubicBezTo>
                  <a:pt x="185" y="288"/>
                  <a:pt x="185" y="288"/>
                  <a:pt x="185" y="288"/>
                </a:cubicBezTo>
                <a:cubicBezTo>
                  <a:pt x="185" y="266"/>
                  <a:pt x="162" y="248"/>
                  <a:pt x="132" y="243"/>
                </a:cubicBezTo>
                <a:cubicBezTo>
                  <a:pt x="132" y="114"/>
                  <a:pt x="132" y="114"/>
                  <a:pt x="132" y="114"/>
                </a:cubicBezTo>
                <a:cubicBezTo>
                  <a:pt x="188" y="106"/>
                  <a:pt x="231" y="58"/>
                  <a:pt x="231"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9712" name="Freeform 208"/>
          <p:cNvSpPr>
            <a:spLocks noEditPoints="1"/>
          </p:cNvSpPr>
          <p:nvPr/>
        </p:nvSpPr>
        <p:spPr bwMode="auto">
          <a:xfrm>
            <a:off x="9186863" y="3549651"/>
            <a:ext cx="350837" cy="403225"/>
          </a:xfrm>
          <a:custGeom>
            <a:avLst/>
            <a:gdLst>
              <a:gd name="T0" fmla="*/ 2147483647 w 252"/>
              <a:gd name="T1" fmla="*/ 2147483647 h 288"/>
              <a:gd name="T2" fmla="*/ 2147483647 w 252"/>
              <a:gd name="T3" fmla="*/ 2147483647 h 288"/>
              <a:gd name="T4" fmla="*/ 2147483647 w 252"/>
              <a:gd name="T5" fmla="*/ 2147483647 h 288"/>
              <a:gd name="T6" fmla="*/ 2147483647 w 252"/>
              <a:gd name="T7" fmla="*/ 2147483647 h 288"/>
              <a:gd name="T8" fmla="*/ 2147483647 w 252"/>
              <a:gd name="T9" fmla="*/ 2147483647 h 288"/>
              <a:gd name="T10" fmla="*/ 2147483647 w 252"/>
              <a:gd name="T11" fmla="*/ 0 h 288"/>
              <a:gd name="T12" fmla="*/ 2147483647 w 252"/>
              <a:gd name="T13" fmla="*/ 2147483647 h 288"/>
              <a:gd name="T14" fmla="*/ 2147483647 w 252"/>
              <a:gd name="T15" fmla="*/ 2147483647 h 288"/>
              <a:gd name="T16" fmla="*/ 2147483647 w 252"/>
              <a:gd name="T17" fmla="*/ 2147483647 h 288"/>
              <a:gd name="T18" fmla="*/ 2147483647 w 252"/>
              <a:gd name="T19" fmla="*/ 2147483647 h 288"/>
              <a:gd name="T20" fmla="*/ 2147483647 w 252"/>
              <a:gd name="T21" fmla="*/ 2147483647 h 288"/>
              <a:gd name="T22" fmla="*/ 0 w 252"/>
              <a:gd name="T23" fmla="*/ 2147483647 h 288"/>
              <a:gd name="T24" fmla="*/ 2147483647 w 252"/>
              <a:gd name="T25" fmla="*/ 2147483647 h 288"/>
              <a:gd name="T26" fmla="*/ 2147483647 w 252"/>
              <a:gd name="T27" fmla="*/ 2147483647 h 288"/>
              <a:gd name="T28" fmla="*/ 2147483647 w 252"/>
              <a:gd name="T29" fmla="*/ 2147483647 h 288"/>
              <a:gd name="T30" fmla="*/ 2147483647 w 252"/>
              <a:gd name="T31" fmla="*/ 2147483647 h 288"/>
              <a:gd name="T32" fmla="*/ 2147483647 w 252"/>
              <a:gd name="T33" fmla="*/ 2147483647 h 288"/>
              <a:gd name="T34" fmla="*/ 2147483647 w 252"/>
              <a:gd name="T35" fmla="*/ 2147483647 h 288"/>
              <a:gd name="T36" fmla="*/ 2147483647 w 252"/>
              <a:gd name="T37" fmla="*/ 2147483647 h 288"/>
              <a:gd name="T38" fmla="*/ 2147483647 w 252"/>
              <a:gd name="T39" fmla="*/ 2147483647 h 288"/>
              <a:gd name="T40" fmla="*/ 2147483647 w 252"/>
              <a:gd name="T41" fmla="*/ 2147483647 h 288"/>
              <a:gd name="T42" fmla="*/ 2147483647 w 252"/>
              <a:gd name="T43" fmla="*/ 2147483647 h 288"/>
              <a:gd name="T44" fmla="*/ 2147483647 w 252"/>
              <a:gd name="T45" fmla="*/ 2147483647 h 288"/>
              <a:gd name="T46" fmla="*/ 2147483647 w 252"/>
              <a:gd name="T47" fmla="*/ 2147483647 h 288"/>
              <a:gd name="T48" fmla="*/ 2147483647 w 252"/>
              <a:gd name="T49" fmla="*/ 2147483647 h 288"/>
              <a:gd name="T50" fmla="*/ 2147483647 w 252"/>
              <a:gd name="T51" fmla="*/ 2147483647 h 288"/>
              <a:gd name="T52" fmla="*/ 2147483647 w 252"/>
              <a:gd name="T53" fmla="*/ 2147483647 h 288"/>
              <a:gd name="T54" fmla="*/ 2147483647 w 252"/>
              <a:gd name="T55" fmla="*/ 2147483647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9713" name="Freeform 250"/>
          <p:cNvSpPr>
            <a:spLocks noEditPoints="1"/>
          </p:cNvSpPr>
          <p:nvPr/>
        </p:nvSpPr>
        <p:spPr bwMode="auto">
          <a:xfrm>
            <a:off x="4090988" y="3578226"/>
            <a:ext cx="439737" cy="417512"/>
          </a:xfrm>
          <a:custGeom>
            <a:avLst/>
            <a:gdLst>
              <a:gd name="T0" fmla="*/ 2147483647 w 313"/>
              <a:gd name="T1" fmla="*/ 2147483647 h 297"/>
              <a:gd name="T2" fmla="*/ 2147483647 w 313"/>
              <a:gd name="T3" fmla="*/ 2147483647 h 297"/>
              <a:gd name="T4" fmla="*/ 2147483647 w 313"/>
              <a:gd name="T5" fmla="*/ 2147483647 h 297"/>
              <a:gd name="T6" fmla="*/ 2147483647 w 313"/>
              <a:gd name="T7" fmla="*/ 2147483647 h 297"/>
              <a:gd name="T8" fmla="*/ 2147483647 w 313"/>
              <a:gd name="T9" fmla="*/ 2147483647 h 297"/>
              <a:gd name="T10" fmla="*/ 2147483647 w 313"/>
              <a:gd name="T11" fmla="*/ 2147483647 h 297"/>
              <a:gd name="T12" fmla="*/ 2147483647 w 313"/>
              <a:gd name="T13" fmla="*/ 2147483647 h 297"/>
              <a:gd name="T14" fmla="*/ 2147483647 w 313"/>
              <a:gd name="T15" fmla="*/ 2147483647 h 297"/>
              <a:gd name="T16" fmla="*/ 2147483647 w 313"/>
              <a:gd name="T17" fmla="*/ 2147483647 h 297"/>
              <a:gd name="T18" fmla="*/ 2147483647 w 313"/>
              <a:gd name="T19" fmla="*/ 2147483647 h 297"/>
              <a:gd name="T20" fmla="*/ 2147483647 w 313"/>
              <a:gd name="T21" fmla="*/ 2147483647 h 297"/>
              <a:gd name="T22" fmla="*/ 2147483647 w 313"/>
              <a:gd name="T23" fmla="*/ 2147483647 h 297"/>
              <a:gd name="T24" fmla="*/ 2147483647 w 313"/>
              <a:gd name="T25" fmla="*/ 2147483647 h 297"/>
              <a:gd name="T26" fmla="*/ 2147483647 w 313"/>
              <a:gd name="T27" fmla="*/ 2147483647 h 297"/>
              <a:gd name="T28" fmla="*/ 2147483647 w 313"/>
              <a:gd name="T29" fmla="*/ 2147483647 h 297"/>
              <a:gd name="T30" fmla="*/ 2147483647 w 313"/>
              <a:gd name="T31" fmla="*/ 2147483647 h 297"/>
              <a:gd name="T32" fmla="*/ 2147483647 w 313"/>
              <a:gd name="T33" fmla="*/ 2147483647 h 297"/>
              <a:gd name="T34" fmla="*/ 2147483647 w 313"/>
              <a:gd name="T35" fmla="*/ 2147483647 h 297"/>
              <a:gd name="T36" fmla="*/ 2147483647 w 313"/>
              <a:gd name="T37" fmla="*/ 2147483647 h 297"/>
              <a:gd name="T38" fmla="*/ 2147483647 w 313"/>
              <a:gd name="T39" fmla="*/ 2147483647 h 2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3"/>
              <a:gd name="T61" fmla="*/ 0 h 297"/>
              <a:gd name="T62" fmla="*/ 313 w 313"/>
              <a:gd name="T63" fmla="*/ 297 h 2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3" h="297">
                <a:moveTo>
                  <a:pt x="313" y="8"/>
                </a:moveTo>
                <a:cubicBezTo>
                  <a:pt x="313" y="8"/>
                  <a:pt x="295" y="27"/>
                  <a:pt x="206" y="13"/>
                </a:cubicBezTo>
                <a:cubicBezTo>
                  <a:pt x="124" y="0"/>
                  <a:pt x="91" y="15"/>
                  <a:pt x="61" y="45"/>
                </a:cubicBezTo>
                <a:cubicBezTo>
                  <a:pt x="32" y="74"/>
                  <a:pt x="0" y="164"/>
                  <a:pt x="61" y="225"/>
                </a:cubicBezTo>
                <a:cubicBezTo>
                  <a:pt x="71" y="235"/>
                  <a:pt x="25" y="278"/>
                  <a:pt x="25" y="278"/>
                </a:cubicBezTo>
                <a:cubicBezTo>
                  <a:pt x="38" y="297"/>
                  <a:pt x="38" y="297"/>
                  <a:pt x="38" y="297"/>
                </a:cubicBezTo>
                <a:cubicBezTo>
                  <a:pt x="91" y="254"/>
                  <a:pt x="91" y="254"/>
                  <a:pt x="91" y="254"/>
                </a:cubicBezTo>
                <a:cubicBezTo>
                  <a:pt x="91" y="254"/>
                  <a:pt x="123" y="285"/>
                  <a:pt x="169" y="285"/>
                </a:cubicBezTo>
                <a:cubicBezTo>
                  <a:pt x="233" y="285"/>
                  <a:pt x="306" y="258"/>
                  <a:pt x="310" y="162"/>
                </a:cubicBezTo>
                <a:cubicBezTo>
                  <a:pt x="313" y="101"/>
                  <a:pt x="297" y="58"/>
                  <a:pt x="313" y="8"/>
                </a:cubicBezTo>
                <a:close/>
                <a:moveTo>
                  <a:pt x="267" y="63"/>
                </a:moveTo>
                <a:cubicBezTo>
                  <a:pt x="267" y="63"/>
                  <a:pt x="239" y="89"/>
                  <a:pt x="192" y="136"/>
                </a:cubicBezTo>
                <a:cubicBezTo>
                  <a:pt x="150" y="178"/>
                  <a:pt x="101" y="222"/>
                  <a:pt x="101" y="222"/>
                </a:cubicBezTo>
                <a:cubicBezTo>
                  <a:pt x="100" y="223"/>
                  <a:pt x="99" y="223"/>
                  <a:pt x="98" y="223"/>
                </a:cubicBezTo>
                <a:cubicBezTo>
                  <a:pt x="97" y="223"/>
                  <a:pt x="96" y="223"/>
                  <a:pt x="95" y="222"/>
                </a:cubicBezTo>
                <a:cubicBezTo>
                  <a:pt x="94" y="221"/>
                  <a:pt x="94" y="219"/>
                  <a:pt x="95" y="217"/>
                </a:cubicBezTo>
                <a:cubicBezTo>
                  <a:pt x="95" y="217"/>
                  <a:pt x="138" y="148"/>
                  <a:pt x="172" y="116"/>
                </a:cubicBezTo>
                <a:cubicBezTo>
                  <a:pt x="209" y="83"/>
                  <a:pt x="263" y="57"/>
                  <a:pt x="263" y="56"/>
                </a:cubicBezTo>
                <a:cubicBezTo>
                  <a:pt x="265" y="56"/>
                  <a:pt x="267" y="56"/>
                  <a:pt x="268" y="58"/>
                </a:cubicBezTo>
                <a:cubicBezTo>
                  <a:pt x="269" y="59"/>
                  <a:pt x="269" y="62"/>
                  <a:pt x="267" y="63"/>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29714" name="Freeform 251"/>
          <p:cNvSpPr>
            <a:spLocks noEditPoints="1"/>
          </p:cNvSpPr>
          <p:nvPr/>
        </p:nvSpPr>
        <p:spPr bwMode="auto">
          <a:xfrm>
            <a:off x="6621463" y="3589338"/>
            <a:ext cx="422275" cy="3952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282"/>
              <a:gd name="T59" fmla="*/ 301 w 301"/>
              <a:gd name="T60" fmla="*/ 282 h 28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endParaRPr lang="zh-CN" altLang="en-US"/>
          </a:p>
        </p:txBody>
      </p:sp>
      <p:sp>
        <p:nvSpPr>
          <p:cNvPr id="6" name="TextBox 13@|17FFC:16777215|FBC:16777215|LFC:16777215|LBC:16777215"/>
          <p:cNvSpPr txBox="1">
            <a:spLocks noChangeArrowheads="1"/>
          </p:cNvSpPr>
          <p:nvPr/>
        </p:nvSpPr>
        <p:spPr bwMode="auto">
          <a:xfrm>
            <a:off x="1311275" y="4445001"/>
            <a:ext cx="1952625" cy="277812"/>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五违四必</a:t>
            </a:r>
            <a:endParaRPr lang="en-US" altLang="zh-CN"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9716" name="TextBox 13@|17FFC:16777215|FBC:16777215|LFC:16777215|LBC:16777215"/>
          <p:cNvSpPr txBox="1">
            <a:spLocks noChangeArrowheads="1"/>
          </p:cNvSpPr>
          <p:nvPr/>
        </p:nvSpPr>
        <p:spPr bwMode="auto">
          <a:xfrm>
            <a:off x="4924425" y="1606551"/>
            <a:ext cx="1274763"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algn="ctr" eaLnBrk="1" hangingPunct="1">
              <a:spcBef>
                <a:spcPct val="20000"/>
              </a:spcBef>
              <a:buFont typeface="Arial" panose="020B0604020202020204" pitchFamily="34" charset="0"/>
              <a:buNone/>
            </a:pPr>
            <a:r>
              <a:rPr lang="zh-CN" altLang="en-US" b="1">
                <a:solidFill>
                  <a:schemeClr val="bg1"/>
                </a:solidFill>
                <a:ea typeface="微软雅黑" panose="020B0503020204020204" charset="-122"/>
                <a:sym typeface="Arial" panose="020B0604020202020204" pitchFamily="34" charset="0"/>
              </a:rPr>
              <a:t>社会治理及小区管理</a:t>
            </a:r>
            <a:endParaRPr lang="en-US" altLang="zh-CN" b="1">
              <a:solidFill>
                <a:schemeClr val="bg1"/>
              </a:solidFill>
              <a:ea typeface="微软雅黑" panose="020B0503020204020204" charset="-122"/>
              <a:sym typeface="Arial" panose="020B0604020202020204" pitchFamily="34" charset="0"/>
            </a:endParaRPr>
          </a:p>
        </p:txBody>
      </p:sp>
      <p:sp>
        <p:nvSpPr>
          <p:cNvPr id="24" name="TextBox 13@|17FFC:16777215|FBC:16777215|LFC:16777215|LBC:16777215"/>
          <p:cNvSpPr txBox="1">
            <a:spLocks noChangeArrowheads="1"/>
          </p:cNvSpPr>
          <p:nvPr/>
        </p:nvSpPr>
        <p:spPr bwMode="auto">
          <a:xfrm>
            <a:off x="6638925" y="4445001"/>
            <a:ext cx="855663" cy="276225"/>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群租</a:t>
            </a:r>
            <a:endParaRPr lang="en-US" altLang="zh-CN"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9718" name="TextBox 13@|17FFC:16777215|FBC:16777215|LFC:16777215|LBC:16777215"/>
          <p:cNvSpPr txBox="1">
            <a:spLocks noChangeArrowheads="1"/>
          </p:cNvSpPr>
          <p:nvPr/>
        </p:nvSpPr>
        <p:spPr bwMode="auto">
          <a:xfrm>
            <a:off x="5619750" y="2624138"/>
            <a:ext cx="195262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spcBef>
                <a:spcPct val="20000"/>
              </a:spcBef>
              <a:buFont typeface="Arial" panose="020B0604020202020204" pitchFamily="34" charset="0"/>
              <a:buNone/>
            </a:pPr>
            <a:r>
              <a:rPr lang="zh-CN" altLang="en-US" b="1">
                <a:solidFill>
                  <a:srgbClr val="C00000"/>
                </a:solidFill>
                <a:ea typeface="微软雅黑" panose="020B0503020204020204" charset="-122"/>
                <a:sym typeface="Arial" panose="020B0604020202020204" pitchFamily="34" charset="0"/>
              </a:rPr>
              <a:t>信用约束</a:t>
            </a:r>
            <a:endParaRPr lang="en-US" altLang="zh-CN" b="1">
              <a:solidFill>
                <a:srgbClr val="C00000"/>
              </a:solidFill>
              <a:ea typeface="微软雅黑" panose="020B0503020204020204" charset="-122"/>
              <a:sym typeface="Arial" panose="020B0604020202020204" pitchFamily="34" charset="0"/>
            </a:endParaRPr>
          </a:p>
        </p:txBody>
      </p:sp>
      <p:sp>
        <p:nvSpPr>
          <p:cNvPr id="26" name="TextBox 13@|17FFC:16777215|FBC:16777215|LFC:16777215|LBC:16777215"/>
          <p:cNvSpPr txBox="1">
            <a:spLocks noChangeArrowheads="1"/>
          </p:cNvSpPr>
          <p:nvPr/>
        </p:nvSpPr>
        <p:spPr bwMode="auto">
          <a:xfrm>
            <a:off x="3362325" y="4460876"/>
            <a:ext cx="1952625" cy="277812"/>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社区工程建设单位</a:t>
            </a:r>
            <a:endParaRPr lang="en-US" altLang="zh-CN"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7" name="TextBox 13@|17FFC:16777215|FBC:16777215|LFC:16777215|LBC:16777215"/>
          <p:cNvSpPr txBox="1">
            <a:spLocks noChangeArrowheads="1"/>
          </p:cNvSpPr>
          <p:nvPr/>
        </p:nvSpPr>
        <p:spPr bwMode="auto">
          <a:xfrm>
            <a:off x="8886825" y="4473576"/>
            <a:ext cx="1952625" cy="277812"/>
          </a:xfrm>
          <a:prstGeom prst="rect">
            <a:avLst/>
          </a:prstGeom>
          <a:noFill/>
          <a:ln>
            <a:noFill/>
          </a:ln>
        </p:spPr>
        <p:txBody>
          <a:bodyPr lIns="0" tIns="0" rIns="0" bIns="0">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lnSpc>
                <a:spcPct val="100000"/>
              </a:lnSpc>
              <a:spcBef>
                <a:spcPct val="20000"/>
              </a:spcBef>
              <a:buFont typeface="Arial" panose="020B0604020202020204" pitchFamily="34" charset="0"/>
              <a:buNone/>
              <a:defRPr/>
            </a:pPr>
            <a:r>
              <a:rPr lang="zh-CN" altLang="en-US"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三合一场所</a:t>
            </a:r>
            <a:endParaRPr lang="en-US" altLang="zh-CN" sz="1800" dirty="0" smtClean="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9721" name="矩形 24"/>
          <p:cNvSpPr>
            <a:spLocks noChangeArrowheads="1"/>
          </p:cNvSpPr>
          <p:nvPr/>
        </p:nvSpPr>
        <p:spPr bwMode="auto">
          <a:xfrm>
            <a:off x="1171575" y="5173663"/>
            <a:ext cx="98488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等线"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等线"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等线"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等线"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等线" pitchFamily="2" charset="-122"/>
                <a:cs typeface="+mn-cs"/>
              </a:defRPr>
            </a:lvl9pPr>
          </a:lstStyle>
          <a:p>
            <a:pPr eaLnBrk="1" hangingPunct="1"/>
            <a:r>
              <a:rPr lang="zh-CN" altLang="en-US" sz="2000" b="1">
                <a:latin typeface="微软雅黑" panose="020B0503020204020204" charset="-122"/>
                <a:ea typeface="微软雅黑" panose="020B0503020204020204" charset="-122"/>
                <a:cs typeface="Times New Roman" panose="02020603050405020304" pitchFamily="18" charset="0"/>
              </a:rPr>
              <a:t>通过信息化手段以及发挥社区信用监督员的作用，及时发现，取证，上报，解决</a:t>
            </a:r>
            <a:endParaRPr lang="en-US" altLang="zh-CN" sz="2000" b="1">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latin typeface="微软雅黑" panose="020B0503020204020204" charset="-122"/>
                <a:ea typeface="微软雅黑" panose="020B0503020204020204" charset="-122"/>
                <a:sym typeface="+mn-ea"/>
              </a:rPr>
              <a:t>信用监督员</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smtClean="0">
                <a:solidFill>
                  <a:schemeClr val="tx1">
                    <a:lumMod val="65000"/>
                    <a:lumOff val="35000"/>
                  </a:schemeClr>
                </a:solidFill>
                <a:latin typeface="微软雅黑" panose="020B0503020204020204" charset="-122"/>
                <a:ea typeface="微软雅黑" panose="020B0503020204020204" charset="-122"/>
                <a:sym typeface="+mn-ea"/>
              </a:rPr>
              <a:t>服务对象</a:t>
            </a:r>
            <a:r>
              <a:rPr lang="en-US" altLang="zh-CN" sz="2000" b="1" dirty="0" smtClean="0">
                <a:solidFill>
                  <a:schemeClr val="tx1">
                    <a:lumMod val="65000"/>
                    <a:lumOff val="35000"/>
                  </a:schemeClr>
                </a:solidFill>
                <a:latin typeface="微软雅黑" panose="020B0503020204020204" charset="-122"/>
                <a:ea typeface="微软雅黑" panose="020B0503020204020204" charset="-122"/>
                <a:sym typeface="+mn-ea"/>
              </a:rPr>
              <a:t>-</a:t>
            </a:r>
            <a:r>
              <a:rPr lang="zh-CN" altLang="en-US" sz="2000" b="1" dirty="0" smtClean="0">
                <a:solidFill>
                  <a:schemeClr val="tx1">
                    <a:lumMod val="65000"/>
                    <a:lumOff val="35000"/>
                  </a:schemeClr>
                </a:solidFill>
                <a:latin typeface="微软雅黑" panose="020B0503020204020204" charset="-122"/>
                <a:ea typeface="微软雅黑" panose="020B0503020204020204" charset="-122"/>
                <a:sym typeface="+mn-ea"/>
              </a:rPr>
              <a:t>信用监督员、信用惠民</a:t>
            </a: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17525" y="2393315"/>
            <a:ext cx="11159490" cy="0"/>
          </a:xfrm>
          <a:prstGeom prst="line">
            <a:avLst/>
          </a:prstGeom>
          <a:ln w="28575">
            <a:solidFill>
              <a:srgbClr val="E5404C"/>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335405" y="2153285"/>
            <a:ext cx="2442210" cy="4104005"/>
            <a:chOff x="2124" y="3391"/>
            <a:chExt cx="3846" cy="4579"/>
          </a:xfrm>
        </p:grpSpPr>
        <p:sp>
          <p:nvSpPr>
            <p:cNvPr id="10" name="直角三角形 9"/>
            <p:cNvSpPr/>
            <p:nvPr/>
          </p:nvSpPr>
          <p:spPr>
            <a:xfrm>
              <a:off x="5691" y="3391"/>
              <a:ext cx="279" cy="378"/>
            </a:xfrm>
            <a:prstGeom prst="rtTriangle">
              <a:avLst/>
            </a:prstGeom>
            <a:solidFill>
              <a:srgbClr val="197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离页连接符 4"/>
            <p:cNvSpPr/>
            <p:nvPr/>
          </p:nvSpPr>
          <p:spPr>
            <a:xfrm>
              <a:off x="2130" y="3392"/>
              <a:ext cx="3560" cy="4578"/>
            </a:xfrm>
            <a:prstGeom prst="flowChartOffpageConnector">
              <a:avLst/>
            </a:prstGeom>
            <a:solidFill>
              <a:srgbClr val="8CC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24" y="5997"/>
              <a:ext cx="3566" cy="1132"/>
            </a:xfrm>
            <a:prstGeom prst="rect">
              <a:avLst/>
            </a:prstGeom>
            <a:noFill/>
          </p:spPr>
          <p:txBody>
            <a:bodyPr wrap="square" rtlCol="0">
              <a:spAutoFit/>
            </a:bodyPr>
            <a:lstStyle/>
            <a:p>
              <a:pPr algn="ctr"/>
              <a:r>
                <a:rPr lang="en-US" sz="6000" b="1" cap="all">
                  <a:solidFill>
                    <a:schemeClr val="bg1"/>
                  </a:solidFill>
                  <a:uFillTx/>
                  <a:latin typeface="Open Sans Extrabold" charset="0"/>
                  <a:ea typeface="微软雅黑" panose="020B0503020204020204" charset="-122"/>
                </a:rPr>
                <a:t>01</a:t>
              </a:r>
            </a:p>
          </p:txBody>
        </p:sp>
        <p:sp>
          <p:nvSpPr>
            <p:cNvPr id="11" name="文本框 10"/>
            <p:cNvSpPr txBox="1"/>
            <p:nvPr/>
          </p:nvSpPr>
          <p:spPr>
            <a:xfrm>
              <a:off x="2344" y="3702"/>
              <a:ext cx="3143" cy="2162"/>
            </a:xfrm>
            <a:prstGeom prst="rect">
              <a:avLst/>
            </a:prstGeom>
            <a:noFill/>
          </p:spPr>
          <p:txBody>
            <a:bodyPr wrap="square" rtlCol="0">
              <a:spAutoFit/>
            </a:bodyPr>
            <a:lstStyle/>
            <a:p>
              <a:pPr algn="l">
                <a:lnSpc>
                  <a:spcPct val="150000"/>
                </a:lnSpc>
              </a:pPr>
              <a:r>
                <a:rPr lang="zh-CN" altLang="en-US" sz="1600" b="1" cap="all" dirty="0">
                  <a:solidFill>
                    <a:schemeClr val="bg1"/>
                  </a:solidFill>
                  <a:uFillTx/>
                  <a:latin typeface="Verdana" panose="020B0604030504040204" pitchFamily="34" charset="0"/>
                  <a:ea typeface="微软雅黑" panose="020B0503020204020204" charset="-122"/>
                  <a:cs typeface="Arial" panose="020B0604020202020204" pitchFamily="34" charset="0"/>
                  <a:sym typeface="+mn-ea"/>
                </a:rPr>
                <a:t>依托上海市志愿者协会，组建</a:t>
              </a:r>
              <a:r>
                <a:rPr lang="en-US" altLang="zh-CN" sz="1600" b="1" cap="all" dirty="0">
                  <a:solidFill>
                    <a:schemeClr val="bg1"/>
                  </a:solidFill>
                  <a:uFillTx/>
                  <a:latin typeface="Verdana" panose="020B0604030504040204" pitchFamily="34" charset="0"/>
                  <a:ea typeface="微软雅黑" panose="020B0503020204020204" charset="-122"/>
                  <a:cs typeface="Arial" panose="020B0604020202020204" pitchFamily="34" charset="0"/>
                  <a:sym typeface="+mn-ea"/>
                </a:rPr>
                <a:t>“</a:t>
              </a:r>
              <a:r>
                <a:rPr lang="zh-CN" altLang="en-US" sz="1600" b="1" cap="all" dirty="0">
                  <a:solidFill>
                    <a:schemeClr val="bg1"/>
                  </a:solidFill>
                  <a:uFillTx/>
                  <a:latin typeface="Verdana" panose="020B0604030504040204" pitchFamily="34" charset="0"/>
                  <a:ea typeface="微软雅黑" panose="020B0503020204020204" charset="-122"/>
                  <a:cs typeface="Arial" panose="020B0604020202020204" pitchFamily="34" charset="0"/>
                  <a:sym typeface="+mn-ea"/>
                </a:rPr>
                <a:t>诚信上海</a:t>
              </a:r>
              <a:r>
                <a:rPr lang="en-US" altLang="zh-CN" sz="1600" b="1" cap="all" dirty="0">
                  <a:solidFill>
                    <a:schemeClr val="bg1"/>
                  </a:solidFill>
                  <a:uFillTx/>
                  <a:latin typeface="Verdana" panose="020B0604030504040204" pitchFamily="34" charset="0"/>
                  <a:ea typeface="微软雅黑" panose="020B0503020204020204" charset="-122"/>
                  <a:cs typeface="Arial" panose="020B0604020202020204" pitchFamily="34" charset="0"/>
                  <a:sym typeface="+mn-ea"/>
                </a:rPr>
                <a:t>”</a:t>
              </a:r>
              <a:r>
                <a:rPr lang="zh-CN" altLang="en-US" sz="1600" b="1" cap="all" dirty="0">
                  <a:solidFill>
                    <a:schemeClr val="bg1"/>
                  </a:solidFill>
                  <a:uFillTx/>
                  <a:latin typeface="Verdana" panose="020B0604030504040204" pitchFamily="34" charset="0"/>
                  <a:ea typeface="微软雅黑" panose="020B0503020204020204" charset="-122"/>
                  <a:cs typeface="Arial" panose="020B0604020202020204" pitchFamily="34" charset="0"/>
                  <a:sym typeface="+mn-ea"/>
                </a:rPr>
                <a:t>志愿者服务队伍，完成宣传和监督两项工作</a:t>
              </a:r>
            </a:p>
          </p:txBody>
        </p:sp>
      </p:grpSp>
      <p:grpSp>
        <p:nvGrpSpPr>
          <p:cNvPr id="17" name="组合 16"/>
          <p:cNvGrpSpPr/>
          <p:nvPr/>
        </p:nvGrpSpPr>
        <p:grpSpPr>
          <a:xfrm>
            <a:off x="4961890" y="2153285"/>
            <a:ext cx="2441575" cy="4104005"/>
            <a:chOff x="7814" y="3391"/>
            <a:chExt cx="3845" cy="4579"/>
          </a:xfrm>
        </p:grpSpPr>
        <p:sp>
          <p:nvSpPr>
            <p:cNvPr id="12" name="直角三角形 11"/>
            <p:cNvSpPr/>
            <p:nvPr/>
          </p:nvSpPr>
          <p:spPr>
            <a:xfrm>
              <a:off x="11380" y="3391"/>
              <a:ext cx="279" cy="378"/>
            </a:xfrm>
            <a:prstGeom prst="rtTriangle">
              <a:avLst/>
            </a:prstGeom>
            <a:solidFill>
              <a:srgbClr val="0B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离页连接符 5"/>
            <p:cNvSpPr/>
            <p:nvPr/>
          </p:nvSpPr>
          <p:spPr>
            <a:xfrm>
              <a:off x="7820" y="3392"/>
              <a:ext cx="3560" cy="4578"/>
            </a:xfrm>
            <a:prstGeom prst="flowChartOffpageConnector">
              <a:avLst/>
            </a:prstGeom>
            <a:solidFill>
              <a:srgbClr val="197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814" y="5997"/>
              <a:ext cx="3566" cy="1132"/>
            </a:xfrm>
            <a:prstGeom prst="rect">
              <a:avLst/>
            </a:prstGeom>
            <a:noFill/>
          </p:spPr>
          <p:txBody>
            <a:bodyPr wrap="square" rtlCol="0">
              <a:spAutoFit/>
            </a:bodyPr>
            <a:lstStyle/>
            <a:p>
              <a:pPr algn="ctr"/>
              <a:r>
                <a:rPr lang="en-US" sz="6000" b="1" cap="all">
                  <a:solidFill>
                    <a:schemeClr val="bg1"/>
                  </a:solidFill>
                  <a:uFillTx/>
                  <a:latin typeface="Open Sans Extrabold" charset="0"/>
                  <a:ea typeface="微软雅黑" panose="020B0503020204020204" charset="-122"/>
                </a:rPr>
                <a:t>02</a:t>
              </a:r>
            </a:p>
          </p:txBody>
        </p:sp>
        <p:sp>
          <p:nvSpPr>
            <p:cNvPr id="14" name="文本框 13"/>
            <p:cNvSpPr txBox="1"/>
            <p:nvPr/>
          </p:nvSpPr>
          <p:spPr>
            <a:xfrm>
              <a:off x="8003" y="3702"/>
              <a:ext cx="3143" cy="2601"/>
            </a:xfrm>
            <a:prstGeom prst="rect">
              <a:avLst/>
            </a:prstGeom>
            <a:noFill/>
          </p:spPr>
          <p:txBody>
            <a:bodyPr wrap="square" rtlCol="0">
              <a:spAutoFit/>
            </a:bodyPr>
            <a:lstStyle/>
            <a:p>
              <a:pPr>
                <a:lnSpc>
                  <a:spcPct val="130000"/>
                </a:lnSpc>
              </a:pPr>
              <a:r>
                <a:rPr lang="zh-CN" altLang="en-US" sz="1600" b="1" cap="all" dirty="0">
                  <a:solidFill>
                    <a:schemeClr val="bg1"/>
                  </a:solidFill>
                  <a:uFillTx/>
                  <a:latin typeface="微软雅黑" panose="020B0503020204020204" charset="-122"/>
                  <a:ea typeface="微软雅黑" panose="020B0503020204020204" charset="-122"/>
                  <a:sym typeface="+mn-ea"/>
                </a:rPr>
                <a:t>依托信用示范街镇、示范园区等区域，选择部分诚信企业、居委会工作人员、社工担任信用监督员，评估社会治理工作落地情况</a:t>
              </a:r>
              <a:endParaRPr lang="zh-CN" altLang="en-US" sz="1600" b="1" cap="all" dirty="0">
                <a:solidFill>
                  <a:schemeClr val="bg1"/>
                </a:solidFill>
                <a:uFillTx/>
                <a:latin typeface="Verdana" panose="020B0604030504040204" pitchFamily="34" charset="0"/>
                <a:ea typeface="微软雅黑" panose="020B0503020204020204" charset="-122"/>
                <a:cs typeface="Arial" panose="020B0604020202020204" pitchFamily="34" charset="0"/>
                <a:sym typeface="+mn-ea"/>
              </a:endParaRPr>
            </a:p>
          </p:txBody>
        </p:sp>
      </p:grpSp>
      <p:grpSp>
        <p:nvGrpSpPr>
          <p:cNvPr id="18" name="组合 17"/>
          <p:cNvGrpSpPr/>
          <p:nvPr/>
        </p:nvGrpSpPr>
        <p:grpSpPr>
          <a:xfrm>
            <a:off x="8575040" y="2153285"/>
            <a:ext cx="2441575" cy="4104005"/>
            <a:chOff x="13504" y="3391"/>
            <a:chExt cx="3845" cy="4579"/>
          </a:xfrm>
        </p:grpSpPr>
        <p:sp>
          <p:nvSpPr>
            <p:cNvPr id="13" name="直角三角形 12"/>
            <p:cNvSpPr/>
            <p:nvPr/>
          </p:nvSpPr>
          <p:spPr>
            <a:xfrm>
              <a:off x="17070" y="3391"/>
              <a:ext cx="279" cy="378"/>
            </a:xfrm>
            <a:prstGeom prst="rtTriangle">
              <a:avLst/>
            </a:prstGeom>
            <a:solidFill>
              <a:srgbClr val="197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离页连接符 6"/>
            <p:cNvSpPr/>
            <p:nvPr/>
          </p:nvSpPr>
          <p:spPr>
            <a:xfrm>
              <a:off x="13510" y="3392"/>
              <a:ext cx="3560" cy="4578"/>
            </a:xfrm>
            <a:prstGeom prst="flowChartOffpageConnector">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504" y="5997"/>
              <a:ext cx="3566" cy="1132"/>
            </a:xfrm>
            <a:prstGeom prst="rect">
              <a:avLst/>
            </a:prstGeom>
            <a:noFill/>
          </p:spPr>
          <p:txBody>
            <a:bodyPr wrap="square" rtlCol="0">
              <a:spAutoFit/>
            </a:bodyPr>
            <a:lstStyle/>
            <a:p>
              <a:pPr algn="ctr"/>
              <a:r>
                <a:rPr lang="en-US" sz="6000" b="1" cap="all">
                  <a:solidFill>
                    <a:schemeClr val="bg1"/>
                  </a:solidFill>
                  <a:uFillTx/>
                  <a:latin typeface="Open Sans Extrabold" charset="0"/>
                  <a:ea typeface="微软雅黑" panose="020B0503020204020204" charset="-122"/>
                </a:rPr>
                <a:t>03</a:t>
              </a:r>
            </a:p>
          </p:txBody>
        </p:sp>
        <p:sp>
          <p:nvSpPr>
            <p:cNvPr id="15" name="文本框 14"/>
            <p:cNvSpPr txBox="1"/>
            <p:nvPr/>
          </p:nvSpPr>
          <p:spPr>
            <a:xfrm>
              <a:off x="13730" y="3702"/>
              <a:ext cx="3143" cy="2244"/>
            </a:xfrm>
            <a:prstGeom prst="rect">
              <a:avLst/>
            </a:prstGeom>
            <a:noFill/>
          </p:spPr>
          <p:txBody>
            <a:bodyPr wrap="square" rtlCol="0">
              <a:spAutoFit/>
            </a:bodyPr>
            <a:lstStyle/>
            <a:p>
              <a:pPr>
                <a:lnSpc>
                  <a:spcPct val="130000"/>
                </a:lnSpc>
              </a:pPr>
              <a:r>
                <a:rPr lang="zh-CN" altLang="en-US" sz="1600" b="1" cap="all" dirty="0">
                  <a:solidFill>
                    <a:schemeClr val="bg1"/>
                  </a:solidFill>
                  <a:uFillTx/>
                  <a:latin typeface="微软雅黑" panose="020B0503020204020204" charset="-122"/>
                  <a:ea typeface="微软雅黑" panose="020B0503020204020204" charset="-122"/>
                  <a:sym typeface="+mn-ea"/>
                </a:rPr>
                <a:t>依托各类社会组织，选择部分诚信企业、从业人员、客户担任信用监督员，评估各类社会组织的服务落地情况</a:t>
              </a:r>
            </a:p>
          </p:txBody>
        </p:sp>
      </p:grpSp>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0-#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信用惠民联盟体系</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smtClean="0">
                <a:solidFill>
                  <a:schemeClr val="tx1">
                    <a:lumMod val="65000"/>
                    <a:lumOff val="35000"/>
                  </a:schemeClr>
                </a:solidFill>
                <a:latin typeface="微软雅黑" panose="020B0503020204020204" charset="-122"/>
                <a:ea typeface="微软雅黑" panose="020B0503020204020204" charset="-122"/>
                <a:sym typeface="+mn-ea"/>
              </a:rPr>
              <a:t>服务对象</a:t>
            </a: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31140" y="6000115"/>
            <a:ext cx="11845925" cy="922020"/>
          </a:xfrm>
          <a:prstGeom prst="rect">
            <a:avLst/>
          </a:prstGeom>
          <a:noFill/>
        </p:spPr>
        <p:txBody>
          <a:bodyPr wrap="squar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截止至目前，加入信用惠民联盟的机构达到</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70</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多家，累计提供信用惠民措施达</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192</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项，现行的惠民措施是</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144</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项，其中信易批</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项、信易贷暂无、信易租</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18</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项、信易行</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8</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项、信易游</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5</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项、信易购</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25</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项、青年信易</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+87</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项、信易付暂无。</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2018</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年目标是惠民联盟成员达到</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100</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家，提供有效惠民措施超过</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200</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项，发布信用惠民措施清单。</a:t>
            </a:r>
          </a:p>
        </p:txBody>
      </p:sp>
      <p:sp>
        <p:nvSpPr>
          <p:cNvPr id="18" name="矩形 17"/>
          <p:cNvSpPr/>
          <p:nvPr/>
        </p:nvSpPr>
        <p:spPr>
          <a:xfrm>
            <a:off x="-10160" y="1168150"/>
            <a:ext cx="12192000" cy="4898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4" name="组 53"/>
          <p:cNvGrpSpPr/>
          <p:nvPr/>
        </p:nvGrpSpPr>
        <p:grpSpPr>
          <a:xfrm>
            <a:off x="0" y="1163999"/>
            <a:ext cx="3675921" cy="4903439"/>
            <a:chOff x="0" y="1341799"/>
            <a:chExt cx="3675921" cy="4903439"/>
          </a:xfrm>
        </p:grpSpPr>
        <p:sp>
          <p:nvSpPr>
            <p:cNvPr id="15" name="右箭头 14"/>
            <p:cNvSpPr/>
            <p:nvPr/>
          </p:nvSpPr>
          <p:spPr>
            <a:xfrm rot="10800000">
              <a:off x="3209196" y="3421523"/>
              <a:ext cx="466725" cy="730322"/>
            </a:xfrm>
            <a:prstGeom prst="rightArrow">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0" name="组 49"/>
            <p:cNvGrpSpPr/>
            <p:nvPr/>
          </p:nvGrpSpPr>
          <p:grpSpPr>
            <a:xfrm>
              <a:off x="0" y="1341799"/>
              <a:ext cx="3151884" cy="4903439"/>
              <a:chOff x="0" y="1341799"/>
              <a:chExt cx="3151884" cy="4903439"/>
            </a:xfrm>
          </p:grpSpPr>
          <p:grpSp>
            <p:nvGrpSpPr>
              <p:cNvPr id="25" name="组 24"/>
              <p:cNvGrpSpPr/>
              <p:nvPr/>
            </p:nvGrpSpPr>
            <p:grpSpPr>
              <a:xfrm>
                <a:off x="0" y="1341799"/>
                <a:ext cx="3151884" cy="4903439"/>
                <a:chOff x="0" y="1332734"/>
                <a:chExt cx="3151884" cy="4903439"/>
              </a:xfrm>
            </p:grpSpPr>
            <p:sp>
              <p:nvSpPr>
                <p:cNvPr id="4" name="矩形 3"/>
                <p:cNvSpPr/>
                <p:nvPr/>
              </p:nvSpPr>
              <p:spPr>
                <a:xfrm>
                  <a:off x="0" y="1337195"/>
                  <a:ext cx="2586948"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2619394" y="1337195"/>
                  <a:ext cx="172198"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p:cNvSpPr/>
                <p:nvPr/>
              </p:nvSpPr>
              <p:spPr>
                <a:xfrm>
                  <a:off x="2823945" y="1337195"/>
                  <a:ext cx="129760"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p:cNvSpPr/>
                <p:nvPr/>
              </p:nvSpPr>
              <p:spPr>
                <a:xfrm>
                  <a:off x="2976736" y="1332734"/>
                  <a:ext cx="90174"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p:cNvSpPr/>
                <p:nvPr/>
              </p:nvSpPr>
              <p:spPr>
                <a:xfrm>
                  <a:off x="3095448" y="1337195"/>
                  <a:ext cx="56436"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7" name="文本框 6"/>
              <p:cNvSpPr txBox="1"/>
              <p:nvPr/>
            </p:nvSpPr>
            <p:spPr>
              <a:xfrm>
                <a:off x="997007" y="1491518"/>
                <a:ext cx="836121" cy="461665"/>
              </a:xfrm>
              <a:prstGeom prst="rect">
                <a:avLst/>
              </a:prstGeom>
              <a:noFill/>
            </p:spPr>
            <p:txBody>
              <a:bodyPr wrap="square" rtlCol="0">
                <a:spAutoFit/>
              </a:bodyPr>
              <a:lstStyle/>
              <a:p>
                <a:r>
                  <a:rPr kumimoji="1" lang="zh-CN" altLang="en-US" sz="2400" b="1" dirty="0" smtClean="0">
                    <a:solidFill>
                      <a:schemeClr val="bg1"/>
                    </a:solidFill>
                    <a:latin typeface="微软雅黑" panose="020B0503020204020204" charset="-122"/>
                    <a:ea typeface="微软雅黑" panose="020B0503020204020204" charset="-122"/>
                  </a:rPr>
                  <a:t>线上</a:t>
                </a:r>
              </a:p>
            </p:txBody>
          </p:sp>
          <p:sp>
            <p:nvSpPr>
              <p:cNvPr id="8" name="文本框 7"/>
              <p:cNvSpPr txBox="1"/>
              <p:nvPr/>
            </p:nvSpPr>
            <p:spPr>
              <a:xfrm>
                <a:off x="757078" y="2028274"/>
                <a:ext cx="1250663" cy="307777"/>
              </a:xfrm>
              <a:prstGeom prst="rect">
                <a:avLst/>
              </a:prstGeom>
              <a:noFill/>
            </p:spPr>
            <p:txBody>
              <a:bodyPr wrap="none" rtlCol="0">
                <a:spAutoFit/>
              </a:bodyPr>
              <a:lstStyle/>
              <a:p>
                <a:r>
                  <a:rPr kumimoji="1" lang="zh-CN" altLang="en-US" sz="1400" dirty="0" smtClean="0">
                    <a:solidFill>
                      <a:schemeClr val="bg1"/>
                    </a:solidFill>
                    <a:latin typeface="微软雅黑" panose="020B0503020204020204" charset="-122"/>
                    <a:ea typeface="微软雅黑" panose="020B0503020204020204" charset="-122"/>
                    <a:cs typeface="微软雅黑" panose="020B0503020204020204" charset="-122"/>
                  </a:rPr>
                  <a:t>诚信上海</a:t>
                </a:r>
                <a:r>
                  <a:rPr kumimoji="1" lang="en-US" altLang="zh-CN" sz="1400" dirty="0" smtClean="0">
                    <a:solidFill>
                      <a:schemeClr val="bg1"/>
                    </a:solidFill>
                    <a:latin typeface="微软雅黑" panose="020B0503020204020204" charset="-122"/>
                    <a:ea typeface="微软雅黑" panose="020B0503020204020204" charset="-122"/>
                    <a:cs typeface="微软雅黑" panose="020B0503020204020204" charset="-122"/>
                  </a:rPr>
                  <a:t>APP</a:t>
                </a:r>
              </a:p>
            </p:txBody>
          </p:sp>
          <p:pic>
            <p:nvPicPr>
              <p:cNvPr id="5" name="图片 4" descr="122972273835589702"/>
              <p:cNvPicPr>
                <a:picLocks noChangeAspect="1"/>
              </p:cNvPicPr>
              <p:nvPr/>
            </p:nvPicPr>
            <p:blipFill>
              <a:blip r:embed="rId3"/>
              <a:srcRect l="6891" t="9470" r="7654" b="4596"/>
              <a:stretch>
                <a:fillRect/>
              </a:stretch>
            </p:blipFill>
            <p:spPr>
              <a:xfrm>
                <a:off x="429878" y="2411142"/>
                <a:ext cx="1892826" cy="3385157"/>
              </a:xfrm>
              <a:prstGeom prst="rect">
                <a:avLst/>
              </a:prstGeom>
              <a:solidFill>
                <a:schemeClr val="accent2"/>
              </a:solidFill>
              <a:ln>
                <a:noFill/>
              </a:ln>
              <a:effectLst>
                <a:outerShdw blurRad="50800" dist="76200" algn="l" rotWithShape="0">
                  <a:prstClr val="black">
                    <a:alpha val="40000"/>
                  </a:prstClr>
                </a:outerShdw>
              </a:effectLst>
            </p:spPr>
          </p:pic>
        </p:grpSp>
      </p:grpSp>
      <p:grpSp>
        <p:nvGrpSpPr>
          <p:cNvPr id="58" name="组 57"/>
          <p:cNvGrpSpPr/>
          <p:nvPr/>
        </p:nvGrpSpPr>
        <p:grpSpPr>
          <a:xfrm>
            <a:off x="8493547" y="1164681"/>
            <a:ext cx="3698453" cy="4907217"/>
            <a:chOff x="8493547" y="1342481"/>
            <a:chExt cx="3698453" cy="4907217"/>
          </a:xfrm>
        </p:grpSpPr>
        <p:sp>
          <p:nvSpPr>
            <p:cNvPr id="6" name="右箭头 5"/>
            <p:cNvSpPr/>
            <p:nvPr/>
          </p:nvSpPr>
          <p:spPr>
            <a:xfrm>
              <a:off x="8493547" y="3421523"/>
              <a:ext cx="466725" cy="730322"/>
            </a:xfrm>
            <a:prstGeom prst="rightArrow">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3" name="组 52"/>
            <p:cNvGrpSpPr/>
            <p:nvPr/>
          </p:nvGrpSpPr>
          <p:grpSpPr>
            <a:xfrm>
              <a:off x="9040116" y="1342481"/>
              <a:ext cx="3151884" cy="4907217"/>
              <a:chOff x="9040116" y="1342481"/>
              <a:chExt cx="3151884" cy="4907217"/>
            </a:xfrm>
          </p:grpSpPr>
          <p:grpSp>
            <p:nvGrpSpPr>
              <p:cNvPr id="39" name="组 38"/>
              <p:cNvGrpSpPr/>
              <p:nvPr/>
            </p:nvGrpSpPr>
            <p:grpSpPr>
              <a:xfrm rot="10800000">
                <a:off x="9040116" y="1342481"/>
                <a:ext cx="3151884" cy="4907217"/>
                <a:chOff x="0" y="1337195"/>
                <a:chExt cx="3151884" cy="4907217"/>
              </a:xfrm>
            </p:grpSpPr>
            <p:sp>
              <p:nvSpPr>
                <p:cNvPr id="40" name="矩形 39"/>
                <p:cNvSpPr/>
                <p:nvPr/>
              </p:nvSpPr>
              <p:spPr>
                <a:xfrm>
                  <a:off x="0" y="1337195"/>
                  <a:ext cx="2586948"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矩形 40"/>
                <p:cNvSpPr/>
                <p:nvPr/>
              </p:nvSpPr>
              <p:spPr>
                <a:xfrm>
                  <a:off x="2619394" y="1337195"/>
                  <a:ext cx="172198"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2823945" y="1337195"/>
                  <a:ext cx="129760"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矩形 42"/>
                <p:cNvSpPr/>
                <p:nvPr/>
              </p:nvSpPr>
              <p:spPr>
                <a:xfrm>
                  <a:off x="2976736" y="1345434"/>
                  <a:ext cx="90174"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095448" y="1337195"/>
                  <a:ext cx="56436" cy="4898978"/>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3" name="文本框 12"/>
              <p:cNvSpPr txBox="1"/>
              <p:nvPr/>
            </p:nvSpPr>
            <p:spPr>
              <a:xfrm>
                <a:off x="10281392" y="1921177"/>
                <a:ext cx="1261884" cy="523220"/>
              </a:xfrm>
              <a:prstGeom prst="rect">
                <a:avLst/>
              </a:prstGeom>
              <a:noFill/>
            </p:spPr>
            <p:txBody>
              <a:bodyPr wrap="none" rtlCol="0">
                <a:spAutoFit/>
              </a:bodyPr>
              <a:lstStyle/>
              <a:p>
                <a:pPr algn="ctr"/>
                <a:r>
                  <a:rPr kumimoji="1" lang="zh-CN" altLang="en-US" sz="1400" dirty="0" smtClean="0">
                    <a:solidFill>
                      <a:schemeClr val="bg1"/>
                    </a:solidFill>
                    <a:latin typeface="微软雅黑" panose="020B0503020204020204" charset="-122"/>
                    <a:ea typeface="微软雅黑" panose="020B0503020204020204" charset="-122"/>
                  </a:rPr>
                  <a:t>社会信用展示</a:t>
                </a:r>
                <a:endParaRPr kumimoji="1" lang="en-US" altLang="zh-CN" sz="1400" dirty="0" smtClean="0">
                  <a:solidFill>
                    <a:schemeClr val="bg1"/>
                  </a:solidFill>
                  <a:latin typeface="微软雅黑" panose="020B0503020204020204" charset="-122"/>
                  <a:ea typeface="微软雅黑" panose="020B0503020204020204" charset="-122"/>
                </a:endParaRPr>
              </a:p>
              <a:p>
                <a:pPr algn="ctr"/>
                <a:r>
                  <a:rPr kumimoji="1" lang="zh-CN" altLang="en-US" sz="1400" dirty="0" smtClean="0">
                    <a:solidFill>
                      <a:schemeClr val="bg1"/>
                    </a:solidFill>
                    <a:latin typeface="微软雅黑" panose="020B0503020204020204" charset="-122"/>
                    <a:ea typeface="微软雅黑" panose="020B0503020204020204" charset="-122"/>
                  </a:rPr>
                  <a:t>体验中心</a:t>
                </a:r>
              </a:p>
            </p:txBody>
          </p:sp>
          <p:sp>
            <p:nvSpPr>
              <p:cNvPr id="159" name="文本框 158"/>
              <p:cNvSpPr txBox="1"/>
              <p:nvPr/>
            </p:nvSpPr>
            <p:spPr>
              <a:xfrm>
                <a:off x="10473681" y="1491518"/>
                <a:ext cx="800219" cy="461665"/>
              </a:xfrm>
              <a:prstGeom prst="rect">
                <a:avLst/>
              </a:prstGeom>
              <a:noFill/>
            </p:spPr>
            <p:txBody>
              <a:bodyPr wrap="none" rtlCol="0">
                <a:spAutoFit/>
              </a:bodyPr>
              <a:lstStyle/>
              <a:p>
                <a:r>
                  <a:rPr kumimoji="1" lang="zh-CN" altLang="en-US" sz="2400" b="1" dirty="0" smtClean="0">
                    <a:solidFill>
                      <a:schemeClr val="bg1"/>
                    </a:solidFill>
                    <a:latin typeface="微软雅黑" panose="020B0503020204020204" charset="-122"/>
                    <a:ea typeface="微软雅黑" panose="020B0503020204020204" charset="-122"/>
                  </a:rPr>
                  <a:t>线下</a:t>
                </a:r>
              </a:p>
            </p:txBody>
          </p:sp>
          <p:grpSp>
            <p:nvGrpSpPr>
              <p:cNvPr id="46" name="组 45"/>
              <p:cNvGrpSpPr/>
              <p:nvPr/>
            </p:nvGrpSpPr>
            <p:grpSpPr>
              <a:xfrm>
                <a:off x="9834736" y="2523641"/>
                <a:ext cx="2030538" cy="3350999"/>
                <a:chOff x="9811066" y="2651671"/>
                <a:chExt cx="2030538" cy="3350999"/>
              </a:xfrm>
              <a:effectLst>
                <a:outerShdw blurRad="50800" dist="76200" algn="l" rotWithShape="0">
                  <a:prstClr val="black">
                    <a:alpha val="40000"/>
                  </a:prstClr>
                </a:outerShdw>
              </a:effectLst>
            </p:grpSpPr>
            <p:pic>
              <p:nvPicPr>
                <p:cNvPr id="27" name="图片 26"/>
                <p:cNvPicPr>
                  <a:picLocks noChangeAspect="1"/>
                </p:cNvPicPr>
                <p:nvPr/>
              </p:nvPicPr>
              <p:blipFill rotWithShape="1">
                <a:blip r:embed="rId4"/>
                <a:srcRect/>
                <a:stretch>
                  <a:fillRect/>
                </a:stretch>
              </p:blipFill>
              <p:spPr>
                <a:xfrm>
                  <a:off x="9811066" y="4985016"/>
                  <a:ext cx="2030538" cy="1017654"/>
                </a:xfrm>
                <a:prstGeom prst="rect">
                  <a:avLst/>
                </a:prstGeom>
              </p:spPr>
            </p:pic>
            <p:pic>
              <p:nvPicPr>
                <p:cNvPr id="32" name="图片 31"/>
                <p:cNvPicPr>
                  <a:picLocks noChangeAspect="1"/>
                </p:cNvPicPr>
                <p:nvPr/>
              </p:nvPicPr>
              <p:blipFill rotWithShape="1">
                <a:blip r:embed="rId5"/>
                <a:srcRect/>
                <a:stretch>
                  <a:fillRect/>
                </a:stretch>
              </p:blipFill>
              <p:spPr>
                <a:xfrm>
                  <a:off x="9811066" y="3864352"/>
                  <a:ext cx="2030538" cy="1124605"/>
                </a:xfrm>
                <a:prstGeom prst="rect">
                  <a:avLst/>
                </a:prstGeom>
              </p:spPr>
            </p:pic>
            <p:pic>
              <p:nvPicPr>
                <p:cNvPr id="45" name="图片 44"/>
                <p:cNvPicPr>
                  <a:picLocks noChangeAspect="1"/>
                </p:cNvPicPr>
                <p:nvPr/>
              </p:nvPicPr>
              <p:blipFill rotWithShape="1">
                <a:blip r:embed="rId6"/>
                <a:srcRect/>
                <a:stretch>
                  <a:fillRect/>
                </a:stretch>
              </p:blipFill>
              <p:spPr>
                <a:xfrm>
                  <a:off x="9811066" y="2651671"/>
                  <a:ext cx="2030538" cy="1212681"/>
                </a:xfrm>
                <a:prstGeom prst="rect">
                  <a:avLst/>
                </a:prstGeom>
              </p:spPr>
            </p:pic>
          </p:grpSp>
        </p:grpSp>
      </p:grpSp>
      <p:grpSp>
        <p:nvGrpSpPr>
          <p:cNvPr id="59" name="组 58"/>
          <p:cNvGrpSpPr/>
          <p:nvPr/>
        </p:nvGrpSpPr>
        <p:grpSpPr>
          <a:xfrm>
            <a:off x="4623600" y="4740837"/>
            <a:ext cx="2925181" cy="1221882"/>
            <a:chOff x="4623600" y="4918637"/>
            <a:chExt cx="2925181" cy="1221882"/>
          </a:xfrm>
        </p:grpSpPr>
        <p:sp>
          <p:nvSpPr>
            <p:cNvPr id="20" name="右箭头 19"/>
            <p:cNvSpPr/>
            <p:nvPr/>
          </p:nvSpPr>
          <p:spPr>
            <a:xfrm rot="5400000">
              <a:off x="5852828" y="4786839"/>
              <a:ext cx="466725" cy="730322"/>
            </a:xfrm>
            <a:prstGeom prst="rightArrow">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2" name="组 51"/>
            <p:cNvGrpSpPr/>
            <p:nvPr/>
          </p:nvGrpSpPr>
          <p:grpSpPr>
            <a:xfrm>
              <a:off x="4623600" y="5548419"/>
              <a:ext cx="2925181" cy="592100"/>
              <a:chOff x="4623600" y="5548419"/>
              <a:chExt cx="2925181" cy="592100"/>
            </a:xfrm>
          </p:grpSpPr>
          <p:sp>
            <p:nvSpPr>
              <p:cNvPr id="14" name="文本框 13"/>
              <p:cNvSpPr txBox="1"/>
              <p:nvPr/>
            </p:nvSpPr>
            <p:spPr>
              <a:xfrm>
                <a:off x="5062304" y="5645919"/>
                <a:ext cx="2031325" cy="369332"/>
              </a:xfrm>
              <a:prstGeom prst="rect">
                <a:avLst/>
              </a:prstGeom>
              <a:noFill/>
            </p:spPr>
            <p:txBody>
              <a:bodyPr wrap="none" rtlCol="0">
                <a:spAutoFit/>
              </a:bodyPr>
              <a:lstStyle/>
              <a:p>
                <a:r>
                  <a:rPr kumimoji="1" lang="zh-CN" altLang="en-US" b="1" dirty="0" smtClean="0">
                    <a:solidFill>
                      <a:srgbClr val="E8380D"/>
                    </a:solidFill>
                    <a:latin typeface="微软雅黑" panose="020B0503020204020204" charset="-122"/>
                    <a:ea typeface="微软雅黑" panose="020B0503020204020204" charset="-122"/>
                  </a:rPr>
                  <a:t>信用惠民措施清单</a:t>
                </a:r>
              </a:p>
            </p:txBody>
          </p:sp>
          <p:sp>
            <p:nvSpPr>
              <p:cNvPr id="51" name="L 形 50"/>
              <p:cNvSpPr/>
              <p:nvPr/>
            </p:nvSpPr>
            <p:spPr>
              <a:xfrm>
                <a:off x="4623600" y="5695045"/>
                <a:ext cx="481888" cy="445474"/>
              </a:xfrm>
              <a:prstGeom prst="corner">
                <a:avLst>
                  <a:gd name="adj1" fmla="val 20833"/>
                  <a:gd name="adj2" fmla="val 20834"/>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L 形 56"/>
              <p:cNvSpPr/>
              <p:nvPr/>
            </p:nvSpPr>
            <p:spPr>
              <a:xfrm rot="10800000">
                <a:off x="7066893" y="5548419"/>
                <a:ext cx="481888" cy="445474"/>
              </a:xfrm>
              <a:prstGeom prst="corner">
                <a:avLst>
                  <a:gd name="adj1" fmla="val 20833"/>
                  <a:gd name="adj2" fmla="val 20834"/>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grpSp>
        <p:nvGrpSpPr>
          <p:cNvPr id="11" name="组 5"/>
          <p:cNvGrpSpPr/>
          <p:nvPr/>
        </p:nvGrpSpPr>
        <p:grpSpPr>
          <a:xfrm>
            <a:off x="3756025" y="2637155"/>
            <a:ext cx="4680585" cy="776605"/>
            <a:chOff x="3756025" y="2814955"/>
            <a:chExt cx="4680585" cy="776605"/>
          </a:xfrm>
          <a:effectLst>
            <a:outerShdw blurRad="50800" dist="76200" dir="2700000" algn="tl" rotWithShape="0">
              <a:prstClr val="black">
                <a:alpha val="40000"/>
              </a:prstClr>
            </a:outerShdw>
          </a:effectLst>
        </p:grpSpPr>
        <p:sp>
          <p:nvSpPr>
            <p:cNvPr id="94" name="矩形 93"/>
            <p:cNvSpPr/>
            <p:nvPr/>
          </p:nvSpPr>
          <p:spPr>
            <a:xfrm>
              <a:off x="3756025" y="2814955"/>
              <a:ext cx="4680585" cy="776605"/>
            </a:xfrm>
            <a:prstGeom prst="rect">
              <a:avLst/>
            </a:prstGeom>
            <a:solidFill>
              <a:srgbClr val="E8380D"/>
            </a:solidFill>
            <a:ln w="28575" cmpd="dbl">
              <a:solidFill>
                <a:srgbClr val="E8380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3926205" y="2965450"/>
              <a:ext cx="1120140" cy="476250"/>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4058285" y="3020695"/>
              <a:ext cx="90614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信易购</a:t>
              </a:r>
              <a:endParaRPr lang="en-US" altLang="zh-CN">
                <a:solidFill>
                  <a:schemeClr val="bg1"/>
                </a:solidFill>
                <a:latin typeface="微软雅黑" panose="020B0503020204020204" charset="-122"/>
                <a:ea typeface="微软雅黑" panose="020B0503020204020204" charset="-122"/>
              </a:endParaRPr>
            </a:p>
          </p:txBody>
        </p:sp>
        <p:sp>
          <p:nvSpPr>
            <p:cNvPr id="72" name="矩形 71"/>
            <p:cNvSpPr/>
            <p:nvPr/>
          </p:nvSpPr>
          <p:spPr>
            <a:xfrm>
              <a:off x="5343525" y="2966720"/>
              <a:ext cx="1507490" cy="476250"/>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5485130" y="3021965"/>
              <a:ext cx="1445260"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青年信易</a:t>
              </a:r>
              <a:r>
                <a:rPr lang="en-US" altLang="zh-CN">
                  <a:solidFill>
                    <a:schemeClr val="bg1"/>
                  </a:solidFill>
                  <a:latin typeface="微软雅黑" panose="020B0503020204020204" charset="-122"/>
                  <a:ea typeface="微软雅黑" panose="020B0503020204020204" charset="-122"/>
                </a:rPr>
                <a:t>+</a:t>
              </a:r>
            </a:p>
          </p:txBody>
        </p:sp>
        <p:sp>
          <p:nvSpPr>
            <p:cNvPr id="74" name="矩形 73"/>
            <p:cNvSpPr/>
            <p:nvPr/>
          </p:nvSpPr>
          <p:spPr>
            <a:xfrm>
              <a:off x="7167880" y="2966720"/>
              <a:ext cx="1120140" cy="476250"/>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7299960" y="3021965"/>
              <a:ext cx="90614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信易付</a:t>
              </a:r>
            </a:p>
          </p:txBody>
        </p:sp>
        <p:sp>
          <p:nvSpPr>
            <p:cNvPr id="86" name="直角三角形 85"/>
            <p:cNvSpPr/>
            <p:nvPr/>
          </p:nvSpPr>
          <p:spPr>
            <a:xfrm rot="16200000">
              <a:off x="4869180" y="3264535"/>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直角三角形 89"/>
            <p:cNvSpPr/>
            <p:nvPr/>
          </p:nvSpPr>
          <p:spPr>
            <a:xfrm rot="5400000">
              <a:off x="5343525" y="29654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直角三角形 95"/>
            <p:cNvSpPr/>
            <p:nvPr/>
          </p:nvSpPr>
          <p:spPr>
            <a:xfrm rot="16200000">
              <a:off x="6677025" y="3266440"/>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直角三角形 96"/>
            <p:cNvSpPr/>
            <p:nvPr/>
          </p:nvSpPr>
          <p:spPr>
            <a:xfrm rot="16200000">
              <a:off x="8110855" y="3265805"/>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直角三角形 97"/>
            <p:cNvSpPr/>
            <p:nvPr/>
          </p:nvSpPr>
          <p:spPr>
            <a:xfrm rot="5400000">
              <a:off x="3923030" y="29654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直角三角形 98"/>
            <p:cNvSpPr/>
            <p:nvPr/>
          </p:nvSpPr>
          <p:spPr>
            <a:xfrm rot="5400000">
              <a:off x="7164070" y="29654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 8"/>
          <p:cNvGrpSpPr/>
          <p:nvPr/>
        </p:nvGrpSpPr>
        <p:grpSpPr>
          <a:xfrm>
            <a:off x="5220335" y="3698875"/>
            <a:ext cx="1757045" cy="776605"/>
            <a:chOff x="5220335" y="3876675"/>
            <a:chExt cx="1757045" cy="776605"/>
          </a:xfrm>
          <a:effectLst>
            <a:outerShdw blurRad="50800" dist="76200" dir="2700000" algn="tl" rotWithShape="0">
              <a:prstClr val="black">
                <a:alpha val="40000"/>
              </a:prstClr>
            </a:outerShdw>
          </a:effectLst>
        </p:grpSpPr>
        <p:sp>
          <p:nvSpPr>
            <p:cNvPr id="95" name="矩形 94"/>
            <p:cNvSpPr/>
            <p:nvPr/>
          </p:nvSpPr>
          <p:spPr>
            <a:xfrm>
              <a:off x="5220335" y="3876675"/>
              <a:ext cx="1757045" cy="776605"/>
            </a:xfrm>
            <a:prstGeom prst="rect">
              <a:avLst/>
            </a:prstGeom>
            <a:solidFill>
              <a:srgbClr val="E8380D"/>
            </a:solidFill>
            <a:ln w="28575" cmpd="dbl">
              <a:solidFill>
                <a:srgbClr val="E8380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342255" y="4025265"/>
              <a:ext cx="1507490" cy="476250"/>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5521960" y="4080510"/>
              <a:ext cx="1166495" cy="368300"/>
            </a:xfrm>
            <a:prstGeom prst="rect">
              <a:avLst/>
            </a:prstGeom>
            <a:noFill/>
          </p:spPr>
          <p:txBody>
            <a:bodyPr wrap="square" rtlCol="0">
              <a:spAutoFit/>
            </a:bodyPr>
            <a:lstStyle/>
            <a:p>
              <a:r>
                <a:rPr lang="zh-CN">
                  <a:solidFill>
                    <a:schemeClr val="bg1"/>
                  </a:solidFill>
                  <a:latin typeface="微软雅黑" panose="020B0503020204020204" charset="-122"/>
                  <a:ea typeface="微软雅黑" panose="020B0503020204020204" charset="-122"/>
                </a:rPr>
                <a:t>信用普惠</a:t>
              </a:r>
            </a:p>
          </p:txBody>
        </p:sp>
        <p:sp>
          <p:nvSpPr>
            <p:cNvPr id="100" name="直角三角形 99"/>
            <p:cNvSpPr/>
            <p:nvPr/>
          </p:nvSpPr>
          <p:spPr>
            <a:xfrm rot="16200000">
              <a:off x="6673850" y="4324350"/>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直角三角形 100"/>
            <p:cNvSpPr/>
            <p:nvPr/>
          </p:nvSpPr>
          <p:spPr>
            <a:xfrm rot="5400000">
              <a:off x="5343525" y="4016375"/>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 3"/>
          <p:cNvGrpSpPr/>
          <p:nvPr/>
        </p:nvGrpSpPr>
        <p:grpSpPr>
          <a:xfrm>
            <a:off x="3288030" y="1569085"/>
            <a:ext cx="5616575" cy="776605"/>
            <a:chOff x="3288030" y="1746885"/>
            <a:chExt cx="5616575" cy="776605"/>
          </a:xfrm>
          <a:effectLst>
            <a:outerShdw blurRad="50800" dist="76200" dir="2700000" algn="tl" rotWithShape="0">
              <a:prstClr val="black">
                <a:alpha val="40000"/>
              </a:prstClr>
            </a:outerShdw>
          </a:effectLst>
        </p:grpSpPr>
        <p:sp>
          <p:nvSpPr>
            <p:cNvPr id="69" name="矩形 68"/>
            <p:cNvSpPr/>
            <p:nvPr/>
          </p:nvSpPr>
          <p:spPr>
            <a:xfrm>
              <a:off x="3288030" y="1746885"/>
              <a:ext cx="5616575" cy="776605"/>
            </a:xfrm>
            <a:prstGeom prst="rect">
              <a:avLst/>
            </a:prstGeom>
            <a:solidFill>
              <a:srgbClr val="E8380D"/>
            </a:solidFill>
            <a:ln w="28575" cmpd="dbl">
              <a:solidFill>
                <a:srgbClr val="E8380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435350" y="1897380"/>
              <a:ext cx="1120140" cy="476250"/>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4624705" y="1939925"/>
              <a:ext cx="906145" cy="368300"/>
            </a:xfrm>
            <a:prstGeom prst="rect">
              <a:avLst/>
            </a:prstGeom>
            <a:noFill/>
          </p:spPr>
          <p:txBody>
            <a:bodyPr wrap="square" rtlCol="0">
              <a:spAutoFit/>
            </a:bodyPr>
            <a:lstStyle/>
            <a:p>
              <a:r>
                <a:rPr lang="zh-CN" altLang="en-US" dirty="0">
                  <a:solidFill>
                    <a:schemeClr val="bg1"/>
                  </a:solidFill>
                  <a:latin typeface="微软雅黑" panose="020B0503020204020204" charset="-122"/>
                  <a:ea typeface="微软雅黑" panose="020B0503020204020204" charset="-122"/>
                </a:rPr>
                <a:t>信易贷</a:t>
              </a:r>
            </a:p>
          </p:txBody>
        </p:sp>
        <p:sp>
          <p:nvSpPr>
            <p:cNvPr id="64" name="文本框 63"/>
            <p:cNvSpPr txBox="1"/>
            <p:nvPr/>
          </p:nvSpPr>
          <p:spPr>
            <a:xfrm>
              <a:off x="5791200" y="1953895"/>
              <a:ext cx="90614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信易租</a:t>
              </a:r>
            </a:p>
          </p:txBody>
        </p:sp>
        <p:sp>
          <p:nvSpPr>
            <p:cNvPr id="66" name="文本框 65"/>
            <p:cNvSpPr txBox="1"/>
            <p:nvPr/>
          </p:nvSpPr>
          <p:spPr>
            <a:xfrm>
              <a:off x="6924675" y="1953895"/>
              <a:ext cx="90614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信易行</a:t>
              </a:r>
            </a:p>
          </p:txBody>
        </p:sp>
        <p:sp>
          <p:nvSpPr>
            <p:cNvPr id="67" name="矩形 66"/>
            <p:cNvSpPr/>
            <p:nvPr/>
          </p:nvSpPr>
          <p:spPr>
            <a:xfrm>
              <a:off x="8016240" y="1898650"/>
              <a:ext cx="741045" cy="476250"/>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7991475" y="1953895"/>
              <a:ext cx="906145" cy="368300"/>
            </a:xfrm>
            <a:prstGeom prst="rect">
              <a:avLst/>
            </a:prstGeom>
            <a:noFill/>
          </p:spPr>
          <p:txBody>
            <a:bodyPr wrap="square" rtlCol="0">
              <a:spAutoFit/>
            </a:bodyPr>
            <a:lstStyle/>
            <a:p>
              <a:r>
                <a:rPr lang="zh-CN" altLang="en-US">
                  <a:solidFill>
                    <a:schemeClr val="bg1"/>
                  </a:solidFill>
                  <a:latin typeface="微软雅黑" panose="020B0503020204020204" charset="-122"/>
                  <a:ea typeface="微软雅黑" panose="020B0503020204020204" charset="-122"/>
                </a:rPr>
                <a:t>信易游</a:t>
              </a:r>
            </a:p>
          </p:txBody>
        </p:sp>
        <p:sp>
          <p:nvSpPr>
            <p:cNvPr id="102" name="直角三角形 101"/>
            <p:cNvSpPr/>
            <p:nvPr/>
          </p:nvSpPr>
          <p:spPr>
            <a:xfrm rot="16200000">
              <a:off x="6633845" y="2197735"/>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直角三角形 102"/>
            <p:cNvSpPr/>
            <p:nvPr/>
          </p:nvSpPr>
          <p:spPr>
            <a:xfrm rot="16200000">
              <a:off x="7741920" y="2197735"/>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直角三角形 103"/>
            <p:cNvSpPr/>
            <p:nvPr/>
          </p:nvSpPr>
          <p:spPr>
            <a:xfrm rot="16200000">
              <a:off x="8694420" y="2197735"/>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直角三角形 104"/>
            <p:cNvSpPr/>
            <p:nvPr/>
          </p:nvSpPr>
          <p:spPr>
            <a:xfrm rot="16200000">
              <a:off x="5445125" y="2185035"/>
              <a:ext cx="177165" cy="17716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p:cNvSpPr/>
            <p:nvPr/>
          </p:nvSpPr>
          <p:spPr>
            <a:xfrm rot="5400000">
              <a:off x="4502150" y="18859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直角三角形 106"/>
            <p:cNvSpPr/>
            <p:nvPr/>
          </p:nvSpPr>
          <p:spPr>
            <a:xfrm rot="5400000">
              <a:off x="5601970" y="18986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直角三角形 107"/>
            <p:cNvSpPr/>
            <p:nvPr/>
          </p:nvSpPr>
          <p:spPr>
            <a:xfrm rot="5400000">
              <a:off x="6789420" y="18986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直角三角形 108"/>
            <p:cNvSpPr/>
            <p:nvPr/>
          </p:nvSpPr>
          <p:spPr>
            <a:xfrm rot="5400000">
              <a:off x="7894320" y="1898650"/>
              <a:ext cx="135255" cy="135255"/>
            </a:xfrm>
            <a:prstGeom prst="r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3507105" y="1762125"/>
            <a:ext cx="906145" cy="368300"/>
          </a:xfrm>
          <a:prstGeom prst="rect">
            <a:avLst/>
          </a:prstGeom>
          <a:noFill/>
          <a:effectLst>
            <a:outerShdw blurRad="50800" dist="76200" dir="2700000" algn="tl" rotWithShape="0">
              <a:prstClr val="black">
                <a:alpha val="40000"/>
              </a:prstClr>
            </a:outerShdw>
          </a:effectLst>
        </p:spPr>
        <p:txBody>
          <a:bodyPr wrap="square" rtlCol="0">
            <a:spAutoFit/>
          </a:bodyPr>
          <a:lstStyle/>
          <a:p>
            <a:r>
              <a:rPr lang="zh-CN" altLang="en-US" dirty="0">
                <a:solidFill>
                  <a:schemeClr val="bg1"/>
                </a:solidFill>
                <a:latin typeface="微软雅黑" panose="020B0503020204020204" charset="-122"/>
                <a:ea typeface="微软雅黑" panose="020B0503020204020204" charset="-122"/>
              </a:rPr>
              <a:t>信易批</a:t>
            </a:r>
          </a:p>
        </p:txBody>
      </p:sp>
      <p:sp>
        <p:nvSpPr>
          <p:cNvPr id="22" name="直角三角形 21"/>
          <p:cNvSpPr/>
          <p:nvPr/>
        </p:nvSpPr>
        <p:spPr>
          <a:xfrm rot="16200000">
            <a:off x="4327525" y="2007235"/>
            <a:ext cx="177165" cy="177165"/>
          </a:xfrm>
          <a:prstGeom prst="rtTriangle">
            <a:avLst/>
          </a:prstGeom>
          <a:solidFill>
            <a:srgbClr val="F2F2F2"/>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rot="5400000">
            <a:off x="3409950" y="1708150"/>
            <a:ext cx="135255" cy="135255"/>
          </a:xfrm>
          <a:prstGeom prst="rtTriangle">
            <a:avLst/>
          </a:prstGeom>
          <a:solidFill>
            <a:srgbClr val="F2F2F2"/>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惠民联盟</a:t>
            </a:r>
            <a:r>
              <a:rPr lang="zh-CN" altLang="en-US" sz="2400" b="1" dirty="0">
                <a:latin typeface="微软雅黑" panose="020B0503020204020204" charset="-122"/>
                <a:ea typeface="微软雅黑" panose="020B0503020204020204" charset="-122"/>
                <a:sym typeface="+mn-ea"/>
              </a:rPr>
              <a:t>部分</a:t>
            </a:r>
            <a:r>
              <a:rPr lang="zh-CN" altLang="en-US" sz="2400" b="1" dirty="0">
                <a:solidFill>
                  <a:schemeClr val="tx1"/>
                </a:solidFill>
                <a:latin typeface="微软雅黑" panose="020B0503020204020204" charset="-122"/>
                <a:ea typeface="微软雅黑" panose="020B0503020204020204" charset="-122"/>
              </a:rPr>
              <a:t>企业名单（一）</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信用惠民联盟</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内容占位符 1"/>
          <p:cNvGraphicFramePr>
            <a:graphicFrameLocks noGrp="1"/>
          </p:cNvGraphicFramePr>
          <p:nvPr>
            <p:ph/>
          </p:nvPr>
        </p:nvGraphicFramePr>
        <p:xfrm>
          <a:off x="466725" y="1312545"/>
          <a:ext cx="11529060" cy="5181600"/>
        </p:xfrm>
        <a:graphic>
          <a:graphicData uri="http://schemas.openxmlformats.org/drawingml/2006/table">
            <a:tbl>
              <a:tblPr firstRow="1" bandRow="1">
                <a:tableStyleId>{5C22544A-7EE6-4342-B048-85BDC9FD1C3A}</a:tableStyleId>
              </a:tblPr>
              <a:tblGrid>
                <a:gridCol w="2488565"/>
                <a:gridCol w="1211580"/>
                <a:gridCol w="1403985"/>
                <a:gridCol w="1243330"/>
                <a:gridCol w="981075"/>
                <a:gridCol w="850265"/>
                <a:gridCol w="889000"/>
                <a:gridCol w="756920"/>
                <a:gridCol w="756285"/>
                <a:gridCol w="948055"/>
              </a:tblGrid>
              <a:tr h="305435">
                <a:tc>
                  <a:txBody>
                    <a:bodyPr/>
                    <a:lstStyle/>
                    <a:p>
                      <a:pPr indent="0" algn="ctr">
                        <a:buNone/>
                      </a:pPr>
                      <a:r>
                        <a:rPr lang="zh-CN" sz="1400" b="1">
                          <a:solidFill>
                            <a:srgbClr val="000000"/>
                          </a:solidFill>
                          <a:ea typeface="微软雅黑" panose="020B0503020204020204" charset="-122"/>
                        </a:rPr>
                        <a:t>单位名称</a:t>
                      </a:r>
                      <a:endParaRPr lang="zh-CN" altLang="en-US" sz="1400" b="1">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1">
                          <a:solidFill>
                            <a:srgbClr val="000000"/>
                          </a:solidFill>
                          <a:ea typeface="微软雅黑" panose="020B0503020204020204" charset="-122"/>
                        </a:rPr>
                        <a:t>联盟职务</a:t>
                      </a:r>
                      <a:endParaRPr lang="zh-CN" altLang="en-US" sz="1400" b="1">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gridSpan="7">
                  <a:txBody>
                    <a:bodyPr/>
                    <a:lstStyle/>
                    <a:p>
                      <a:pPr indent="0" algn="ctr">
                        <a:buNone/>
                      </a:pPr>
                      <a:r>
                        <a:rPr lang="zh-CN" sz="1400" b="1">
                          <a:solidFill>
                            <a:srgbClr val="000000"/>
                          </a:solidFill>
                          <a:ea typeface="微软雅黑" panose="020B0503020204020204" charset="-122"/>
                        </a:rPr>
                        <a:t>所属专委会</a:t>
                      </a:r>
                      <a:endParaRPr lang="zh-CN" altLang="en-US" sz="1400" b="1">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hMerge="1">
                  <a:txBody>
                    <a:bodyPr/>
                    <a:lstStyle/>
                    <a:p>
                      <a:endParaRPr lang="zh-CN"/>
                    </a:p>
                  </a:txBody>
                  <a:tcP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hMerge="1">
                  <a:txBody>
                    <a:bodyPr/>
                    <a:lstStyle/>
                    <a:p>
                      <a:endParaRPr lang="zh-CN"/>
                    </a:p>
                  </a:txBody>
                  <a:tcP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hMerge="1">
                  <a:txBody>
                    <a:bodyPr/>
                    <a:lstStyle/>
                    <a:p>
                      <a:endParaRPr lang="zh-CN"/>
                    </a:p>
                  </a:txBody>
                  <a:tcP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hMerge="1">
                  <a:txBody>
                    <a:bodyPr/>
                    <a:lstStyle/>
                    <a:p>
                      <a:endParaRPr lang="zh-CN"/>
                    </a:p>
                  </a:txBody>
                  <a:tcP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a:txBody>
                    <a:bodyPr/>
                    <a:lstStyle/>
                    <a:p>
                      <a:pPr indent="0" algn="ctr">
                        <a:buNone/>
                      </a:pPr>
                      <a:r>
                        <a:rPr lang="zh-CN" sz="1400" b="1">
                          <a:solidFill>
                            <a:srgbClr val="000000"/>
                          </a:solidFill>
                          <a:ea typeface="微软雅黑" panose="020B0503020204020204" charset="-122"/>
                        </a:rPr>
                        <a:t>专委会职务</a:t>
                      </a:r>
                      <a:endParaRPr lang="zh-CN" altLang="en-US" sz="1400" b="1">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上海市数字证书认证中心有限公司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400" b="0">
                        <a:solidFill>
                          <a:srgbClr val="000000"/>
                        </a:solidFill>
                        <a:latin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百联集团有限公司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中国银联股份有限公司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中国建设银行股份有限公司上海市分行</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中国农业银行股份有限公司上海市分行</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上海久事（集团）有限公司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同程国际旅行社有限公司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sz="1400" b="0">
                          <a:solidFill>
                            <a:srgbClr val="000000"/>
                          </a:solidFill>
                          <a:ea typeface="微软雅黑" panose="020B0503020204020204" charset="-122"/>
                        </a:rPr>
                        <a:t>信易游</a:t>
                      </a: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algn="ctr">
                        <a:buNone/>
                      </a:pPr>
                      <a:r>
                        <a:rPr lang="zh-CN" sz="1400" b="0">
                          <a:solidFill>
                            <a:srgbClr val="000000"/>
                          </a:solidFill>
                          <a:ea typeface="微软雅黑" panose="020B0503020204020204" charset="-122"/>
                        </a:rPr>
                        <a:t>信易租</a:t>
                      </a: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上海青年志愿者协会</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副理事长</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主任</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5435">
                <a:tc>
                  <a:txBody>
                    <a:bodyPr/>
                    <a:lstStyle/>
                    <a:p>
                      <a:pPr indent="0" algn="ctr">
                        <a:buNone/>
                      </a:pPr>
                      <a:r>
                        <a:rPr lang="zh-CN" sz="1400" b="0">
                          <a:solidFill>
                            <a:srgbClr val="000000"/>
                          </a:solidFill>
                          <a:ea typeface="微软雅黑" panose="020B0503020204020204" charset="-122"/>
                        </a:rPr>
                        <a:t>魔方（上海）公寓管理有限公司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惠民联盟</a:t>
            </a:r>
            <a:r>
              <a:rPr lang="zh-CN" altLang="en-US" sz="2400" b="1" dirty="0">
                <a:latin typeface="微软雅黑" panose="020B0503020204020204" charset="-122"/>
                <a:ea typeface="微软雅黑" panose="020B0503020204020204" charset="-122"/>
                <a:sym typeface="+mn-ea"/>
              </a:rPr>
              <a:t>部分</a:t>
            </a:r>
            <a:r>
              <a:rPr lang="zh-CN" altLang="en-US" sz="2400" b="1" dirty="0">
                <a:solidFill>
                  <a:schemeClr val="tx1"/>
                </a:solidFill>
                <a:latin typeface="微软雅黑" panose="020B0503020204020204" charset="-122"/>
                <a:ea typeface="微软雅黑" panose="020B0503020204020204" charset="-122"/>
              </a:rPr>
              <a:t>企业名单（二）</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信用惠民联盟</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内容占位符 4"/>
          <p:cNvGraphicFramePr>
            <a:graphicFrameLocks noGrp="1"/>
          </p:cNvGraphicFramePr>
          <p:nvPr>
            <p:ph/>
          </p:nvPr>
        </p:nvGraphicFramePr>
        <p:xfrm>
          <a:off x="482600" y="1299210"/>
          <a:ext cx="11226165" cy="5181600"/>
        </p:xfrm>
        <a:graphic>
          <a:graphicData uri="http://schemas.openxmlformats.org/drawingml/2006/table">
            <a:tbl>
              <a:tblPr firstRow="1" bandRow="1">
                <a:tableStyleId>{5C22544A-7EE6-4342-B048-85BDC9FD1C3A}</a:tableStyleId>
              </a:tblPr>
              <a:tblGrid>
                <a:gridCol w="3820160"/>
                <a:gridCol w="922020"/>
                <a:gridCol w="1137285"/>
                <a:gridCol w="737870"/>
                <a:gridCol w="737235"/>
                <a:gridCol w="737235"/>
                <a:gridCol w="737235"/>
                <a:gridCol w="737870"/>
                <a:gridCol w="737235"/>
                <a:gridCol w="922020"/>
              </a:tblGrid>
              <a:tr h="0">
                <a:tc>
                  <a:txBody>
                    <a:bodyPr/>
                    <a:lstStyle/>
                    <a:p>
                      <a:pPr indent="0" algn="ctr">
                        <a:buNone/>
                      </a:pPr>
                      <a:r>
                        <a:rPr lang="zh-CN" sz="1400" b="1">
                          <a:solidFill>
                            <a:srgbClr val="000000"/>
                          </a:solidFill>
                          <a:ea typeface="微软雅黑" panose="020B0503020204020204" charset="-122"/>
                        </a:rPr>
                        <a:t>单位名称</a:t>
                      </a:r>
                      <a:endParaRPr lang="zh-CN" altLang="en-US" sz="1400" b="1">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1">
                          <a:solidFill>
                            <a:srgbClr val="000000"/>
                          </a:solidFill>
                          <a:ea typeface="微软雅黑" panose="020B0503020204020204" charset="-122"/>
                        </a:rPr>
                        <a:t>联盟职务</a:t>
                      </a:r>
                      <a:endParaRPr lang="zh-CN" altLang="en-US" sz="1400" b="1">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gridSpan="7">
                  <a:txBody>
                    <a:bodyPr/>
                    <a:lstStyle/>
                    <a:p>
                      <a:pPr indent="0" algn="ctr">
                        <a:buNone/>
                      </a:pPr>
                      <a:r>
                        <a:rPr lang="zh-CN" sz="1400" b="1">
                          <a:solidFill>
                            <a:srgbClr val="000000"/>
                          </a:solidFill>
                          <a:ea typeface="微软雅黑" panose="020B0503020204020204" charset="-122"/>
                        </a:rPr>
                        <a:t>所属专委会</a:t>
                      </a:r>
                      <a:endParaRPr lang="zh-CN" altLang="en-US" sz="1400" b="1">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hMerge="1">
                  <a:txBody>
                    <a:bodyPr/>
                    <a:lstStyle/>
                    <a:p>
                      <a:endParaRPr lang="zh-CN"/>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1">
                          <a:solidFill>
                            <a:srgbClr val="000000"/>
                          </a:solidFill>
                          <a:ea typeface="微软雅黑" panose="020B0503020204020204" charset="-122"/>
                        </a:rPr>
                        <a:t>专委会职务</a:t>
                      </a:r>
                      <a:endParaRPr lang="zh-CN" altLang="en-US" sz="1400" b="1">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上海国际邮轮旅游服务中心有限公司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上海申迪园林投资建设有限公司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上海保橙网络科技有限公司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上海成浪网络技术有限公司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上海燃气（集团）有限公司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上海圆迈贸易有限公司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中国联合网络通信有限公司上海市分公司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北京华道征信有限公司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23850">
                <a:tc>
                  <a:txBody>
                    <a:bodyPr/>
                    <a:lstStyle/>
                    <a:p>
                      <a:pPr indent="0" algn="ctr">
                        <a:buNone/>
                      </a:pPr>
                      <a:r>
                        <a:rPr lang="zh-CN" sz="1400" b="0">
                          <a:solidFill>
                            <a:srgbClr val="000000"/>
                          </a:solidFill>
                          <a:ea typeface="微软雅黑" panose="020B0503020204020204" charset="-122"/>
                        </a:rPr>
                        <a:t>上海君信宜知网络科技有限公司</a:t>
                      </a:r>
                      <a:endParaRPr lang="zh-CN" altLang="en-US" sz="1400" b="0">
                        <a:solidFill>
                          <a:srgbClr val="000000"/>
                        </a:solidFill>
                        <a:latin typeface="微软雅黑" panose="020B0503020204020204" charset="-122"/>
                        <a:ea typeface="微软雅黑" panose="020B0503020204020204" charset="-122"/>
                      </a:endParaRPr>
                    </a:p>
                  </a:txBody>
                  <a:tcPr anchor="b">
                    <a:lnL w="254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400" b="0">
                          <a:solidFill>
                            <a:srgbClr val="000000"/>
                          </a:solidFill>
                          <a:ea typeface="微软雅黑" panose="020B0503020204020204" charset="-122"/>
                        </a:rPr>
                        <a:t>信易购</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信易贷</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信易游</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信易租</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信易行</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青年信易+</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sz="1400" b="0">
                          <a:solidFill>
                            <a:srgbClr val="000000"/>
                          </a:solidFill>
                          <a:ea typeface="微软雅黑" panose="020B0503020204020204" charset="-122"/>
                        </a:rPr>
                        <a:t>会员</a:t>
                      </a:r>
                      <a:endParaRPr lang="zh-CN" altLang="en-US" sz="1400" b="0">
                        <a:solidFill>
                          <a:srgbClr val="000000"/>
                        </a:solidFill>
                        <a:latin typeface="微软雅黑" panose="020B0503020204020204" charset="-122"/>
                        <a:ea typeface="微软雅黑" panose="020B0503020204020204" charset="-122"/>
                      </a:endParaRPr>
                    </a:p>
                  </a:txBody>
                  <a:tcPr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惠民措施清单（一）</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信用惠民联盟</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表格 18"/>
          <p:cNvGraphicFramePr/>
          <p:nvPr/>
        </p:nvGraphicFramePr>
        <p:xfrm>
          <a:off x="1064260" y="1345565"/>
          <a:ext cx="10716260" cy="762000"/>
        </p:xfrm>
        <a:graphic>
          <a:graphicData uri="http://schemas.openxmlformats.org/drawingml/2006/table">
            <a:tbl>
              <a:tblPr firstRow="1" bandRow="1">
                <a:tableStyleId>{5C22544A-7EE6-4342-B048-85BDC9FD1C3A}</a:tableStyleId>
              </a:tblPr>
              <a:tblGrid>
                <a:gridCol w="2197735"/>
                <a:gridCol w="8518525"/>
              </a:tblGrid>
              <a:tr h="381000">
                <a:tc>
                  <a:txBody>
                    <a:bodyPr/>
                    <a:lstStyle/>
                    <a:p>
                      <a:pPr>
                        <a:buNone/>
                      </a:pPr>
                      <a:r>
                        <a:rPr lang="zh-CN" altLang="en-US"/>
                        <a:t>企业名称</a:t>
                      </a:r>
                    </a:p>
                  </a:txBody>
                  <a:tcPr/>
                </a:tc>
                <a:tc>
                  <a:txBody>
                    <a:bodyPr/>
                    <a:lstStyle/>
                    <a:p>
                      <a:pPr algn="ctr">
                        <a:buNone/>
                      </a:pPr>
                      <a:r>
                        <a:rPr lang="zh-CN" altLang="en-US"/>
                        <a:t>措施内容</a:t>
                      </a:r>
                    </a:p>
                  </a:txBody>
                  <a:tcPr/>
                </a:tc>
              </a:tr>
              <a:tr h="381000">
                <a:tc>
                  <a:txBody>
                    <a:bodyPr/>
                    <a:lstStyle/>
                    <a:p>
                      <a:pPr>
                        <a:buNone/>
                      </a:pPr>
                      <a:r>
                        <a:rPr lang="zh-CN" altLang="en-US"/>
                        <a:t>上海</a:t>
                      </a:r>
                      <a:r>
                        <a:rPr lang="en-US" altLang="zh-CN"/>
                        <a:t>CA</a:t>
                      </a:r>
                      <a:r>
                        <a:rPr lang="zh-CN" altLang="en-US"/>
                        <a:t>中心</a:t>
                      </a:r>
                    </a:p>
                  </a:txBody>
                  <a:tcPr/>
                </a:tc>
                <a:tc>
                  <a:txBody>
                    <a:bodyPr/>
                    <a:lstStyle/>
                    <a:p>
                      <a:pPr>
                        <a:buNone/>
                      </a:pPr>
                      <a:r>
                        <a:rPr lang="zh-CN" altLang="en-US"/>
                        <a:t>法人代表的公共信用等级为好以上，就可以申请不见面办理法人一证通证书</a:t>
                      </a:r>
                    </a:p>
                  </a:txBody>
                  <a:tcPr/>
                </a:tc>
              </a:tr>
            </a:tbl>
          </a:graphicData>
        </a:graphic>
      </p:graphicFrame>
      <p:sp>
        <p:nvSpPr>
          <p:cNvPr id="10" name="文本框 9"/>
          <p:cNvSpPr txBox="1"/>
          <p:nvPr/>
        </p:nvSpPr>
        <p:spPr>
          <a:xfrm>
            <a:off x="196215" y="1315085"/>
            <a:ext cx="1009650" cy="645160"/>
          </a:xfrm>
          <a:prstGeom prst="rect">
            <a:avLst/>
          </a:prstGeom>
          <a:noFill/>
        </p:spPr>
        <p:txBody>
          <a:bodyPr wrap="non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信易批</a:t>
            </a:r>
          </a:p>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a:t>
            </a:r>
          </a:p>
        </p:txBody>
      </p:sp>
      <p:sp>
        <p:nvSpPr>
          <p:cNvPr id="3" name="文本框 2"/>
          <p:cNvSpPr txBox="1"/>
          <p:nvPr/>
        </p:nvSpPr>
        <p:spPr>
          <a:xfrm>
            <a:off x="37465" y="2648585"/>
            <a:ext cx="1150620" cy="645160"/>
          </a:xfrm>
          <a:prstGeom prst="rect">
            <a:avLst/>
          </a:prstGeom>
          <a:noFill/>
        </p:spPr>
        <p:txBody>
          <a:bodyPr wrap="non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信易租</a:t>
            </a:r>
          </a:p>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18</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a:t>
            </a:r>
          </a:p>
        </p:txBody>
      </p:sp>
      <p:graphicFrame>
        <p:nvGraphicFramePr>
          <p:cNvPr id="4" name="表格 3"/>
          <p:cNvGraphicFramePr/>
          <p:nvPr/>
        </p:nvGraphicFramePr>
        <p:xfrm>
          <a:off x="1064260" y="2727960"/>
          <a:ext cx="10554970" cy="3678555"/>
        </p:xfrm>
        <a:graphic>
          <a:graphicData uri="http://schemas.openxmlformats.org/drawingml/2006/table">
            <a:tbl>
              <a:tblPr firstRow="1" bandRow="1">
                <a:tableStyleId>{5C22544A-7EE6-4342-B048-85BDC9FD1C3A}</a:tableStyleId>
              </a:tblPr>
              <a:tblGrid>
                <a:gridCol w="2212975"/>
                <a:gridCol w="8341995"/>
              </a:tblGrid>
              <a:tr h="447675">
                <a:tc>
                  <a:txBody>
                    <a:bodyPr/>
                    <a:lstStyle/>
                    <a:p>
                      <a:pPr>
                        <a:buNone/>
                      </a:pPr>
                      <a:r>
                        <a:rPr lang="zh-CN" altLang="en-US"/>
                        <a:t>企业名称（摘选）</a:t>
                      </a:r>
                    </a:p>
                  </a:txBody>
                  <a:tcPr/>
                </a:tc>
                <a:tc>
                  <a:txBody>
                    <a:bodyPr/>
                    <a:lstStyle/>
                    <a:p>
                      <a:pPr algn="ctr">
                        <a:buNone/>
                      </a:pPr>
                      <a:r>
                        <a:rPr lang="zh-CN" altLang="en-US" sz="1800">
                          <a:sym typeface="+mn-ea"/>
                        </a:rPr>
                        <a:t>措施内容</a:t>
                      </a:r>
                      <a:endParaRPr lang="zh-CN" altLang="en-US"/>
                    </a:p>
                  </a:txBody>
                  <a:tcPr/>
                </a:tc>
              </a:tr>
              <a:tr h="381000">
                <a:tc>
                  <a:txBody>
                    <a:bodyPr/>
                    <a:lstStyle/>
                    <a:p>
                      <a:pPr>
                        <a:buNone/>
                      </a:pPr>
                      <a:r>
                        <a:rPr lang="zh-CN" altLang="en-US"/>
                        <a:t>上海金英汇众创空间管理有限公司</a:t>
                      </a:r>
                    </a:p>
                  </a:txBody>
                  <a:tcPr/>
                </a:tc>
                <a:tc>
                  <a:txBody>
                    <a:bodyPr/>
                    <a:lstStyle/>
                    <a:p>
                      <a:pPr>
                        <a:buNone/>
                      </a:pPr>
                      <a:r>
                        <a:rPr lang="zh-CN" altLang="en-US"/>
                        <a:t>符合金桥导向的创业团队入驻空间可享受办公场所免押金、房租八折等服务；</a:t>
                      </a:r>
                    </a:p>
                    <a:p>
                      <a:pPr>
                        <a:buNone/>
                      </a:pPr>
                      <a:r>
                        <a:rPr lang="zh-CN" altLang="en-US"/>
                        <a:t>战略性新兴产业企业入驻空间可享受项目孵化绿色通道服务，对收费类孵化服务享受低收费、免收费服务。</a:t>
                      </a:r>
                    </a:p>
                  </a:txBody>
                  <a:tcPr/>
                </a:tc>
              </a:tr>
              <a:tr h="381000">
                <a:tc>
                  <a:txBody>
                    <a:bodyPr/>
                    <a:lstStyle/>
                    <a:p>
                      <a:pPr>
                        <a:buNone/>
                      </a:pPr>
                      <a:r>
                        <a:rPr lang="zh-CN" altLang="en-US" sz="1800">
                          <a:sym typeface="+mn-ea"/>
                        </a:rPr>
                        <a:t>金桥阳光花苑人才公寓（金桥集团）</a:t>
                      </a:r>
                    </a:p>
                  </a:txBody>
                  <a:tcPr/>
                </a:tc>
                <a:tc>
                  <a:txBody>
                    <a:bodyPr/>
                    <a:lstStyle/>
                    <a:p>
                      <a:pPr>
                        <a:buNone/>
                      </a:pPr>
                      <a:r>
                        <a:rPr lang="zh-CN" altLang="en-US"/>
                        <a:t>金桥开发区重点企业员工可优先申请人才公寓、享受免押金服务；新区重点企业、国家千人计划、万人计划、上海千人计划等优先申请人才享受免押金服务同时可申请房租九折服务</a:t>
                      </a:r>
                    </a:p>
                  </a:txBody>
                  <a:tcPr/>
                </a:tc>
              </a:tr>
              <a:tr h="381000">
                <a:tc>
                  <a:txBody>
                    <a:bodyPr/>
                    <a:lstStyle/>
                    <a:p>
                      <a:pPr>
                        <a:buNone/>
                      </a:pPr>
                      <a:r>
                        <a:rPr lang="zh-CN" altLang="en-US" sz="1800">
                          <a:sym typeface="+mn-ea"/>
                        </a:rPr>
                        <a:t>V领地青年公寓新金桥路店</a:t>
                      </a:r>
                    </a:p>
                  </a:txBody>
                  <a:tcPr/>
                </a:tc>
                <a:tc>
                  <a:txBody>
                    <a:bodyPr/>
                    <a:lstStyle/>
                    <a:p>
                      <a:pPr>
                        <a:buNone/>
                      </a:pPr>
                      <a:r>
                        <a:rPr lang="zh-CN" altLang="en-US"/>
                        <a:t>金桥开发区重点企业员工可优先申请人才公寓、享受免押金服务；</a:t>
                      </a:r>
                    </a:p>
                  </a:txBody>
                  <a:tcPr/>
                </a:tc>
              </a:tr>
              <a:tr h="381000">
                <a:tc>
                  <a:txBody>
                    <a:bodyPr/>
                    <a:lstStyle/>
                    <a:p>
                      <a:pPr>
                        <a:buNone/>
                      </a:pPr>
                      <a:r>
                        <a:rPr lang="zh-CN" altLang="en-US"/>
                        <a:t>龙湖冠寓</a:t>
                      </a:r>
                    </a:p>
                  </a:txBody>
                  <a:tcPr/>
                </a:tc>
                <a:tc>
                  <a:txBody>
                    <a:bodyPr/>
                    <a:lstStyle/>
                    <a:p>
                      <a:pPr>
                        <a:buNone/>
                      </a:pPr>
                      <a:r>
                        <a:rPr lang="zh-CN" altLang="en-US"/>
                        <a:t>享受免押金服务同时可申请房租减免等服务</a:t>
                      </a:r>
                    </a:p>
                  </a:txBody>
                  <a:tcPr/>
                </a:tc>
              </a:tr>
              <a:tr h="381000">
                <a:tc>
                  <a:txBody>
                    <a:bodyPr/>
                    <a:lstStyle/>
                    <a:p>
                      <a:pPr>
                        <a:buNone/>
                      </a:pPr>
                      <a:r>
                        <a:rPr lang="zh-CN" altLang="en-US"/>
                        <a:t>青客</a:t>
                      </a:r>
                    </a:p>
                  </a:txBody>
                  <a:tcPr/>
                </a:tc>
                <a:tc>
                  <a:txBody>
                    <a:bodyPr/>
                    <a:lstStyle/>
                    <a:p>
                      <a:pPr>
                        <a:buNone/>
                      </a:pPr>
                      <a:r>
                        <a:rPr lang="zh-CN" altLang="en-US"/>
                        <a:t>享受免押金服务同时可申请房租减免等服务</a:t>
                      </a:r>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惠民措施清单（二）</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信用惠民联盟</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465" y="1283335"/>
            <a:ext cx="1009650" cy="645160"/>
          </a:xfrm>
          <a:prstGeom prst="rect">
            <a:avLst/>
          </a:prstGeom>
          <a:noFill/>
        </p:spPr>
        <p:txBody>
          <a:bodyPr wrap="non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信易行</a:t>
            </a:r>
          </a:p>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8</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a:t>
            </a:r>
          </a:p>
        </p:txBody>
      </p:sp>
      <p:graphicFrame>
        <p:nvGraphicFramePr>
          <p:cNvPr id="4" name="表格 3"/>
          <p:cNvGraphicFramePr/>
          <p:nvPr/>
        </p:nvGraphicFramePr>
        <p:xfrm>
          <a:off x="1064260" y="1362710"/>
          <a:ext cx="10554970" cy="2611755"/>
        </p:xfrm>
        <a:graphic>
          <a:graphicData uri="http://schemas.openxmlformats.org/drawingml/2006/table">
            <a:tbl>
              <a:tblPr firstRow="1" bandRow="1">
                <a:tableStyleId>{5C22544A-7EE6-4342-B048-85BDC9FD1C3A}</a:tableStyleId>
              </a:tblPr>
              <a:tblGrid>
                <a:gridCol w="1956435"/>
                <a:gridCol w="8598535"/>
              </a:tblGrid>
              <a:tr h="447675">
                <a:tc>
                  <a:txBody>
                    <a:bodyPr/>
                    <a:lstStyle/>
                    <a:p>
                      <a:pPr>
                        <a:buNone/>
                      </a:pPr>
                      <a:r>
                        <a:rPr lang="zh-CN" altLang="en-US"/>
                        <a:t>企业名称（摘选）</a:t>
                      </a:r>
                    </a:p>
                  </a:txBody>
                  <a:tcPr/>
                </a:tc>
                <a:tc>
                  <a:txBody>
                    <a:bodyPr/>
                    <a:lstStyle/>
                    <a:p>
                      <a:pPr algn="ctr">
                        <a:buNone/>
                      </a:pPr>
                      <a:r>
                        <a:rPr lang="zh-CN" altLang="en-US" sz="1800">
                          <a:sym typeface="+mn-ea"/>
                        </a:rPr>
                        <a:t>措施内容</a:t>
                      </a:r>
                      <a:endParaRPr lang="zh-CN" altLang="en-US"/>
                    </a:p>
                  </a:txBody>
                  <a:tcPr/>
                </a:tc>
              </a:tr>
              <a:tr h="381000">
                <a:tc>
                  <a:txBody>
                    <a:bodyPr/>
                    <a:lstStyle/>
                    <a:p>
                      <a:pPr>
                        <a:buNone/>
                      </a:pPr>
                      <a:r>
                        <a:rPr lang="en-US" altLang="zh-CN"/>
                        <a:t>OFO</a:t>
                      </a:r>
                      <a:endParaRPr lang="zh-CN" altLang="en-US"/>
                    </a:p>
                  </a:txBody>
                  <a:tcPr/>
                </a:tc>
                <a:tc>
                  <a:txBody>
                    <a:bodyPr/>
                    <a:lstStyle/>
                    <a:p>
                      <a:pPr>
                        <a:buNone/>
                      </a:pPr>
                      <a:r>
                        <a:rPr lang="zh-CN" altLang="en-US"/>
                        <a:t>用户可抽取优惠券</a:t>
                      </a:r>
                    </a:p>
                  </a:txBody>
                  <a:tcPr/>
                </a:tc>
              </a:tr>
              <a:tr h="381000">
                <a:tc>
                  <a:txBody>
                    <a:bodyPr/>
                    <a:lstStyle/>
                    <a:p>
                      <a:pPr>
                        <a:buNone/>
                      </a:pPr>
                      <a:r>
                        <a:rPr lang="en-US" altLang="zh-CN" sz="1800">
                          <a:sym typeface="+mn-ea"/>
                        </a:rPr>
                        <a:t>ok</a:t>
                      </a:r>
                      <a:r>
                        <a:rPr lang="zh-CN" altLang="en-US" sz="1800">
                          <a:sym typeface="+mn-ea"/>
                        </a:rPr>
                        <a:t>车险</a:t>
                      </a:r>
                    </a:p>
                  </a:txBody>
                  <a:tcPr/>
                </a:tc>
                <a:tc>
                  <a:txBody>
                    <a:bodyPr/>
                    <a:lstStyle/>
                    <a:p>
                      <a:pPr>
                        <a:buNone/>
                      </a:pPr>
                      <a:r>
                        <a:rPr lang="zh-CN" altLang="en-US"/>
                        <a:t>按等级发放诚信礼包：极好520元、好360元 、较好230元</a:t>
                      </a:r>
                    </a:p>
                  </a:txBody>
                  <a:tcPr/>
                </a:tc>
              </a:tr>
              <a:tr h="381000">
                <a:tc>
                  <a:txBody>
                    <a:bodyPr/>
                    <a:lstStyle/>
                    <a:p>
                      <a:pPr>
                        <a:buNone/>
                      </a:pPr>
                      <a:r>
                        <a:rPr lang="zh-CN" altLang="en-US" sz="1800">
                          <a:sym typeface="+mn-ea"/>
                        </a:rPr>
                        <a:t>凹凸租车</a:t>
                      </a:r>
                    </a:p>
                  </a:txBody>
                  <a:tcPr/>
                </a:tc>
                <a:tc>
                  <a:txBody>
                    <a:bodyPr/>
                    <a:lstStyle/>
                    <a:p>
                      <a:pPr>
                        <a:buNone/>
                      </a:pPr>
                      <a:r>
                        <a:rPr lang="zh-CN" altLang="en-US"/>
                        <a:t>价值1050元新用户用车券</a:t>
                      </a:r>
                    </a:p>
                  </a:txBody>
                  <a:tcPr/>
                </a:tc>
              </a:tr>
              <a:tr h="381000">
                <a:tc>
                  <a:txBody>
                    <a:bodyPr/>
                    <a:lstStyle/>
                    <a:p>
                      <a:pPr>
                        <a:buNone/>
                      </a:pPr>
                      <a:r>
                        <a:rPr lang="zh-CN" altLang="en-US"/>
                        <a:t>车轮查违章</a:t>
                      </a:r>
                    </a:p>
                  </a:txBody>
                  <a:tcPr/>
                </a:tc>
                <a:tc>
                  <a:txBody>
                    <a:bodyPr/>
                    <a:lstStyle/>
                    <a:p>
                      <a:pPr>
                        <a:buNone/>
                      </a:pPr>
                      <a:r>
                        <a:rPr lang="zh-CN" altLang="en-US"/>
                        <a:t>违章代缴券</a:t>
                      </a:r>
                    </a:p>
                  </a:txBody>
                  <a:tcPr/>
                </a:tc>
              </a:tr>
              <a:tr h="381000">
                <a:tc>
                  <a:txBody>
                    <a:bodyPr/>
                    <a:lstStyle/>
                    <a:p>
                      <a:pPr>
                        <a:buNone/>
                      </a:pPr>
                      <a:r>
                        <a:rPr lang="zh-CN" altLang="en-US"/>
                        <a:t>EVCARD</a:t>
                      </a:r>
                    </a:p>
                  </a:txBody>
                  <a:tcPr/>
                </a:tc>
                <a:tc>
                  <a:txBody>
                    <a:bodyPr/>
                    <a:lstStyle/>
                    <a:p>
                      <a:pPr>
                        <a:buNone/>
                      </a:pPr>
                      <a:r>
                        <a:rPr lang="zh-CN" altLang="en-US"/>
                        <a:t>信用等级极好：200元优惠券包；信用等级好：100元优惠券包；信用等级较好：80元优惠券包</a:t>
                      </a:r>
                    </a:p>
                  </a:txBody>
                  <a:tcPr/>
                </a:tc>
              </a:tr>
            </a:tbl>
          </a:graphicData>
        </a:graphic>
      </p:graphicFrame>
      <p:sp>
        <p:nvSpPr>
          <p:cNvPr id="5" name="文本框 4"/>
          <p:cNvSpPr txBox="1"/>
          <p:nvPr/>
        </p:nvSpPr>
        <p:spPr>
          <a:xfrm>
            <a:off x="37465" y="4061460"/>
            <a:ext cx="1009650" cy="645160"/>
          </a:xfrm>
          <a:prstGeom prst="rect">
            <a:avLst/>
          </a:prstGeom>
          <a:noFill/>
        </p:spPr>
        <p:txBody>
          <a:bodyPr wrap="non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信易游</a:t>
            </a:r>
          </a:p>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5</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a:t>
            </a:r>
          </a:p>
        </p:txBody>
      </p:sp>
      <p:graphicFrame>
        <p:nvGraphicFramePr>
          <p:cNvPr id="6" name="表格 5"/>
          <p:cNvGraphicFramePr/>
          <p:nvPr/>
        </p:nvGraphicFramePr>
        <p:xfrm>
          <a:off x="1064260" y="4036695"/>
          <a:ext cx="10554970" cy="2804160"/>
        </p:xfrm>
        <a:graphic>
          <a:graphicData uri="http://schemas.openxmlformats.org/drawingml/2006/table">
            <a:tbl>
              <a:tblPr firstRow="1" bandRow="1">
                <a:tableStyleId>{5C22544A-7EE6-4342-B048-85BDC9FD1C3A}</a:tableStyleId>
              </a:tblPr>
              <a:tblGrid>
                <a:gridCol w="1982470"/>
                <a:gridCol w="8572500"/>
              </a:tblGrid>
              <a:tr h="381000">
                <a:tc>
                  <a:txBody>
                    <a:bodyPr/>
                    <a:lstStyle/>
                    <a:p>
                      <a:pPr>
                        <a:buNone/>
                      </a:pPr>
                      <a:r>
                        <a:rPr lang="zh-CN" altLang="en-US" sz="1800">
                          <a:sym typeface="+mn-ea"/>
                        </a:rPr>
                        <a:t>企业名称</a:t>
                      </a:r>
                      <a:endParaRPr lang="zh-CN" altLang="en-US"/>
                    </a:p>
                  </a:txBody>
                  <a:tcPr/>
                </a:tc>
                <a:tc>
                  <a:txBody>
                    <a:bodyPr/>
                    <a:lstStyle/>
                    <a:p>
                      <a:pPr algn="ctr">
                        <a:buNone/>
                      </a:pPr>
                      <a:r>
                        <a:rPr lang="zh-CN" altLang="en-US" sz="1800">
                          <a:sym typeface="+mn-ea"/>
                        </a:rPr>
                        <a:t>措施内容</a:t>
                      </a:r>
                      <a:endParaRPr lang="zh-CN" altLang="en-US"/>
                    </a:p>
                  </a:txBody>
                  <a:tcPr/>
                </a:tc>
              </a:tr>
              <a:tr h="381000">
                <a:tc>
                  <a:txBody>
                    <a:bodyPr/>
                    <a:lstStyle/>
                    <a:p>
                      <a:pPr>
                        <a:buNone/>
                      </a:pPr>
                      <a:r>
                        <a:rPr lang="zh-CN" altLang="en-US"/>
                        <a:t>锦江旅行</a:t>
                      </a:r>
                    </a:p>
                  </a:txBody>
                  <a:tcPr/>
                </a:tc>
                <a:tc>
                  <a:txBody>
                    <a:bodyPr/>
                    <a:lstStyle/>
                    <a:p>
                      <a:pPr>
                        <a:buNone/>
                      </a:pPr>
                      <a:r>
                        <a:rPr lang="zh-CN" altLang="en-US"/>
                        <a:t>较好： 普卡会籍（V1）好： 总面值50元酒店优惠券 总价值100元旅游优惠券 普卡会籍（V1）极好： 总面值80元酒店优惠券 总价值200元旅游优惠券  银卡会籍一年（V2）</a:t>
                      </a:r>
                    </a:p>
                  </a:txBody>
                  <a:tcPr/>
                </a:tc>
              </a:tr>
              <a:tr h="381000">
                <a:tc>
                  <a:txBody>
                    <a:bodyPr/>
                    <a:lstStyle/>
                    <a:p>
                      <a:pPr>
                        <a:buNone/>
                      </a:pPr>
                      <a:r>
                        <a:rPr lang="zh-CN" altLang="en-US"/>
                        <a:t>同程旅游</a:t>
                      </a:r>
                    </a:p>
                  </a:txBody>
                  <a:tcPr/>
                </a:tc>
                <a:tc>
                  <a:txBody>
                    <a:bodyPr/>
                    <a:lstStyle/>
                    <a:p>
                      <a:pPr>
                        <a:buNone/>
                      </a:pPr>
                      <a:r>
                        <a:rPr lang="zh-CN" altLang="en-US"/>
                        <a:t>按等级发放诚信礼包：极好888元、好520元 、较好248元</a:t>
                      </a:r>
                    </a:p>
                  </a:txBody>
                  <a:tcPr/>
                </a:tc>
              </a:tr>
              <a:tr h="381000">
                <a:tc>
                  <a:txBody>
                    <a:bodyPr/>
                    <a:lstStyle/>
                    <a:p>
                      <a:pPr>
                        <a:buNone/>
                      </a:pPr>
                      <a:r>
                        <a:rPr lang="zh-CN" altLang="en-US"/>
                        <a:t>申迪房车社区</a:t>
                      </a:r>
                    </a:p>
                  </a:txBody>
                  <a:tcPr/>
                </a:tc>
                <a:tc>
                  <a:txBody>
                    <a:bodyPr/>
                    <a:lstStyle/>
                    <a:p>
                      <a:pPr>
                        <a:buNone/>
                      </a:pPr>
                      <a:r>
                        <a:rPr lang="zh-CN" altLang="en-US"/>
                        <a:t>信用等级为极好的用户，赠送家庭套餐1份（价值为300元）；信用等级为较好的用户，赠送西式自助BBQ烧烤套餐折扣券（9折）1张。</a:t>
                      </a:r>
                    </a:p>
                  </a:txBody>
                  <a:tcPr/>
                </a:tc>
              </a:tr>
              <a:tr h="381000">
                <a:tc>
                  <a:txBody>
                    <a:bodyPr/>
                    <a:lstStyle/>
                    <a:p>
                      <a:pPr>
                        <a:buNone/>
                      </a:pPr>
                      <a:r>
                        <a:rPr lang="zh-CN" altLang="en-US"/>
                        <a:t>申迪光明生态园</a:t>
                      </a:r>
                    </a:p>
                  </a:txBody>
                  <a:tcPr/>
                </a:tc>
                <a:tc>
                  <a:txBody>
                    <a:bodyPr/>
                    <a:lstStyle/>
                    <a:p>
                      <a:pPr>
                        <a:buNone/>
                      </a:pPr>
                      <a:r>
                        <a:rPr lang="zh-CN" altLang="en-US"/>
                        <a:t>生态园：免费门票；薰衣草节：免费门票</a:t>
                      </a:r>
                    </a:p>
                  </a:txBody>
                  <a:tcPr/>
                </a:tc>
              </a:tr>
              <a:tr h="381000">
                <a:tc>
                  <a:txBody>
                    <a:bodyPr/>
                    <a:lstStyle/>
                    <a:p>
                      <a:pPr>
                        <a:buNone/>
                      </a:pPr>
                      <a:r>
                        <a:rPr lang="zh-CN" altLang="en-US"/>
                        <a:t>邮轮中心</a:t>
                      </a:r>
                    </a:p>
                  </a:txBody>
                  <a:tcPr/>
                </a:tc>
                <a:tc>
                  <a:txBody>
                    <a:bodyPr/>
                    <a:lstStyle/>
                    <a:p>
                      <a:pPr>
                        <a:buNone/>
                      </a:pPr>
                      <a:r>
                        <a:rPr lang="zh-CN" altLang="en-US"/>
                        <a:t>为信用极好的用户提供“诚信上海游客通道”允许带不超过五人的家属（便捷通道）</a:t>
                      </a:r>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惠民措施清单（三）</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信用惠民联盟</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表格 18"/>
          <p:cNvGraphicFramePr/>
          <p:nvPr/>
        </p:nvGraphicFramePr>
        <p:xfrm>
          <a:off x="1287145" y="1218565"/>
          <a:ext cx="10273030" cy="5593080"/>
        </p:xfrm>
        <a:graphic>
          <a:graphicData uri="http://schemas.openxmlformats.org/drawingml/2006/table">
            <a:tbl>
              <a:tblPr firstRow="1" bandRow="1">
                <a:tableStyleId>{5C22544A-7EE6-4342-B048-85BDC9FD1C3A}</a:tableStyleId>
              </a:tblPr>
              <a:tblGrid>
                <a:gridCol w="1927860"/>
                <a:gridCol w="8345170"/>
              </a:tblGrid>
              <a:tr h="381000">
                <a:tc>
                  <a:txBody>
                    <a:bodyPr/>
                    <a:lstStyle/>
                    <a:p>
                      <a:pPr>
                        <a:buNone/>
                      </a:pPr>
                      <a:r>
                        <a:rPr lang="zh-CN" altLang="en-US"/>
                        <a:t>企业名称（摘选）</a:t>
                      </a:r>
                    </a:p>
                  </a:txBody>
                  <a:tcPr/>
                </a:tc>
                <a:tc>
                  <a:txBody>
                    <a:bodyPr/>
                    <a:lstStyle/>
                    <a:p>
                      <a:pPr algn="ctr">
                        <a:buNone/>
                      </a:pPr>
                      <a:r>
                        <a:rPr lang="zh-CN" altLang="en-US"/>
                        <a:t>措施内容（摘选）</a:t>
                      </a:r>
                    </a:p>
                  </a:txBody>
                  <a:tcPr/>
                </a:tc>
              </a:tr>
              <a:tr h="381000">
                <a:tc>
                  <a:txBody>
                    <a:bodyPr/>
                    <a:lstStyle/>
                    <a:p>
                      <a:pPr>
                        <a:buNone/>
                      </a:pPr>
                      <a:r>
                        <a:rPr lang="zh-CN" altLang="en-US"/>
                        <a:t>百合网</a:t>
                      </a:r>
                    </a:p>
                  </a:txBody>
                  <a:tcPr/>
                </a:tc>
                <a:tc>
                  <a:txBody>
                    <a:bodyPr/>
                    <a:lstStyle/>
                    <a:p>
                      <a:pPr>
                        <a:buNone/>
                      </a:pPr>
                      <a:r>
                        <a:rPr lang="zh-CN" altLang="en-US"/>
                        <a:t>品牌婚纱婚礼当天免费使用（价值1999元）进口红酒12支（价值198元/支）、现金800元（二选一）（</a:t>
                      </a:r>
                      <a:r>
                        <a:rPr lang="en-US" altLang="zh-CN"/>
                        <a:t>500</a:t>
                      </a:r>
                      <a:r>
                        <a:rPr lang="zh-CN" altLang="en-US"/>
                        <a:t>份）</a:t>
                      </a:r>
                    </a:p>
                  </a:txBody>
                  <a:tcPr/>
                </a:tc>
              </a:tr>
              <a:tr h="381000">
                <a:tc>
                  <a:txBody>
                    <a:bodyPr/>
                    <a:lstStyle/>
                    <a:p>
                      <a:pPr>
                        <a:buNone/>
                      </a:pPr>
                      <a:r>
                        <a:rPr lang="zh-CN" altLang="en-US"/>
                        <a:t>美团点评</a:t>
                      </a:r>
                    </a:p>
                  </a:txBody>
                  <a:tcPr/>
                </a:tc>
                <a:tc>
                  <a:txBody>
                    <a:bodyPr/>
                    <a:lstStyle/>
                    <a:p>
                      <a:pPr>
                        <a:buNone/>
                      </a:pPr>
                      <a:r>
                        <a:rPr lang="zh-CN" altLang="en-US"/>
                        <a:t>免租1件价值3000元的新娘出门纱（</a:t>
                      </a:r>
                      <a:r>
                        <a:rPr lang="en-US" altLang="zh-CN"/>
                        <a:t>2000</a:t>
                      </a:r>
                      <a:r>
                        <a:rPr lang="zh-CN" altLang="en-US"/>
                        <a:t>件）</a:t>
                      </a:r>
                    </a:p>
                  </a:txBody>
                  <a:tcPr/>
                </a:tc>
              </a:tr>
              <a:tr h="381000">
                <a:tc>
                  <a:txBody>
                    <a:bodyPr/>
                    <a:lstStyle/>
                    <a:p>
                      <a:pPr>
                        <a:buNone/>
                      </a:pPr>
                      <a:r>
                        <a:rPr lang="zh-CN" altLang="en-US"/>
                        <a:t>饿了吗</a:t>
                      </a:r>
                    </a:p>
                  </a:txBody>
                  <a:tcPr/>
                </a:tc>
                <a:tc>
                  <a:txBody>
                    <a:bodyPr/>
                    <a:lstStyle/>
                    <a:p>
                      <a:pPr>
                        <a:buNone/>
                      </a:pPr>
                      <a:r>
                        <a:rPr lang="zh-CN" altLang="en-US"/>
                        <a:t>10元无门槛红包（</a:t>
                      </a:r>
                      <a:r>
                        <a:rPr lang="en-US" altLang="zh-CN"/>
                        <a:t>100</a:t>
                      </a:r>
                      <a:r>
                        <a:rPr lang="zh-CN" altLang="en-US"/>
                        <a:t>张）</a:t>
                      </a:r>
                    </a:p>
                  </a:txBody>
                  <a:tcPr/>
                </a:tc>
              </a:tr>
              <a:tr h="381000">
                <a:tc>
                  <a:txBody>
                    <a:bodyPr/>
                    <a:lstStyle/>
                    <a:p>
                      <a:pPr>
                        <a:buNone/>
                      </a:pPr>
                      <a:r>
                        <a:rPr lang="en-US" altLang="zh-CN"/>
                        <a:t>EMS</a:t>
                      </a:r>
                    </a:p>
                  </a:txBody>
                  <a:tcPr/>
                </a:tc>
                <a:tc>
                  <a:txBody>
                    <a:bodyPr/>
                    <a:lstStyle/>
                    <a:p>
                      <a:pPr>
                        <a:buNone/>
                      </a:pPr>
                      <a:r>
                        <a:rPr lang="zh-CN" altLang="en-US"/>
                        <a:t>申鲜邮平台5元优惠券（</a:t>
                      </a:r>
                      <a:r>
                        <a:rPr lang="en-US" altLang="zh-CN"/>
                        <a:t>500</a:t>
                      </a:r>
                      <a:r>
                        <a:rPr lang="zh-CN" altLang="en-US"/>
                        <a:t>张）</a:t>
                      </a:r>
                    </a:p>
                  </a:txBody>
                  <a:tcPr/>
                </a:tc>
              </a:tr>
              <a:tr h="381000">
                <a:tc>
                  <a:txBody>
                    <a:bodyPr/>
                    <a:lstStyle/>
                    <a:p>
                      <a:pPr>
                        <a:buNone/>
                      </a:pPr>
                      <a:r>
                        <a:rPr lang="zh-CN" altLang="en-US"/>
                        <a:t>天使之橙</a:t>
                      </a:r>
                    </a:p>
                  </a:txBody>
                  <a:tcPr/>
                </a:tc>
                <a:tc>
                  <a:txBody>
                    <a:bodyPr/>
                    <a:lstStyle/>
                    <a:p>
                      <a:pPr>
                        <a:buNone/>
                      </a:pPr>
                      <a:r>
                        <a:rPr lang="zh-CN" altLang="en-US"/>
                        <a:t>实体消费卡（300元，20杯）（</a:t>
                      </a:r>
                      <a:r>
                        <a:rPr lang="en-US" altLang="zh-CN"/>
                        <a:t>5</a:t>
                      </a:r>
                      <a:r>
                        <a:rPr lang="zh-CN" altLang="en-US"/>
                        <a:t>张）</a:t>
                      </a:r>
                    </a:p>
                  </a:txBody>
                  <a:tcPr/>
                </a:tc>
              </a:tr>
              <a:tr h="381000">
                <a:tc>
                  <a:txBody>
                    <a:bodyPr/>
                    <a:lstStyle/>
                    <a:p>
                      <a:pPr>
                        <a:buNone/>
                      </a:pPr>
                      <a:r>
                        <a:rPr lang="en-US" altLang="zh-CN"/>
                        <a:t>V</a:t>
                      </a:r>
                      <a:r>
                        <a:rPr lang="zh-CN" altLang="en-US"/>
                        <a:t>领地</a:t>
                      </a:r>
                    </a:p>
                  </a:txBody>
                  <a:tcPr/>
                </a:tc>
                <a:tc>
                  <a:txBody>
                    <a:bodyPr/>
                    <a:lstStyle/>
                    <a:p>
                      <a:pPr>
                        <a:buNone/>
                      </a:pPr>
                      <a:r>
                        <a:rPr lang="zh-CN" altLang="en-US"/>
                        <a:t>一年房租+押金全免（</a:t>
                      </a:r>
                      <a:r>
                        <a:rPr lang="en-US" altLang="zh-CN"/>
                        <a:t>20</a:t>
                      </a:r>
                      <a:r>
                        <a:rPr lang="zh-CN" altLang="en-US"/>
                        <a:t>张）</a:t>
                      </a:r>
                    </a:p>
                  </a:txBody>
                  <a:tcPr/>
                </a:tc>
              </a:tr>
              <a:tr h="381000">
                <a:tc>
                  <a:txBody>
                    <a:bodyPr/>
                    <a:lstStyle/>
                    <a:p>
                      <a:pPr>
                        <a:buNone/>
                      </a:pPr>
                      <a:r>
                        <a:rPr lang="zh-CN" altLang="en-US"/>
                        <a:t>碧桂园</a:t>
                      </a:r>
                    </a:p>
                  </a:txBody>
                  <a:tcPr/>
                </a:tc>
                <a:tc>
                  <a:txBody>
                    <a:bodyPr/>
                    <a:lstStyle/>
                    <a:p>
                      <a:pPr>
                        <a:buNone/>
                      </a:pPr>
                      <a:r>
                        <a:rPr lang="zh-CN" altLang="en-US"/>
                        <a:t>一年房租+押金全免（</a:t>
                      </a:r>
                      <a:r>
                        <a:rPr lang="en-US" altLang="zh-CN"/>
                        <a:t>20</a:t>
                      </a:r>
                      <a:r>
                        <a:rPr lang="zh-CN" altLang="en-US"/>
                        <a:t>张）</a:t>
                      </a:r>
                    </a:p>
                  </a:txBody>
                  <a:tcPr/>
                </a:tc>
              </a:tr>
              <a:tr h="381000">
                <a:tc>
                  <a:txBody>
                    <a:bodyPr/>
                    <a:lstStyle/>
                    <a:p>
                      <a:pPr>
                        <a:buNone/>
                      </a:pPr>
                      <a:r>
                        <a:rPr lang="zh-CN" altLang="en-US"/>
                        <a:t>东方航空</a:t>
                      </a:r>
                    </a:p>
                  </a:txBody>
                  <a:tcPr/>
                </a:tc>
                <a:tc>
                  <a:txBody>
                    <a:bodyPr/>
                    <a:lstStyle/>
                    <a:p>
                      <a:pPr>
                        <a:buNone/>
                      </a:pPr>
                      <a:r>
                        <a:rPr lang="zh-CN" altLang="en-US"/>
                        <a:t>由东航/上航实际承运的国内外所有航线经济舱提前预售舱（Z舱）打8折</a:t>
                      </a:r>
                    </a:p>
                  </a:txBody>
                  <a:tcPr/>
                </a:tc>
              </a:tr>
              <a:tr h="381000">
                <a:tc>
                  <a:txBody>
                    <a:bodyPr/>
                    <a:lstStyle/>
                    <a:p>
                      <a:pPr>
                        <a:buNone/>
                      </a:pPr>
                      <a:r>
                        <a:rPr lang="zh-CN" altLang="en-US"/>
                        <a:t>中国国旅</a:t>
                      </a:r>
                    </a:p>
                  </a:txBody>
                  <a:tcPr/>
                </a:tc>
                <a:tc>
                  <a:txBody>
                    <a:bodyPr/>
                    <a:lstStyle/>
                    <a:p>
                      <a:pPr>
                        <a:buNone/>
                      </a:pPr>
                      <a:r>
                        <a:rPr lang="zh-CN" altLang="en-US"/>
                        <a:t>600元抵用（</a:t>
                      </a:r>
                      <a:r>
                        <a:rPr lang="en-US" altLang="zh-CN"/>
                        <a:t>20</a:t>
                      </a:r>
                      <a:r>
                        <a:rPr lang="zh-CN" altLang="en-US"/>
                        <a:t>份）</a:t>
                      </a:r>
                    </a:p>
                  </a:txBody>
                  <a:tcPr/>
                </a:tc>
              </a:tr>
              <a:tr h="381000">
                <a:tc>
                  <a:txBody>
                    <a:bodyPr/>
                    <a:lstStyle/>
                    <a:p>
                      <a:pPr>
                        <a:buNone/>
                      </a:pPr>
                      <a:r>
                        <a:rPr lang="zh-CN" altLang="en-US"/>
                        <a:t>交通银行</a:t>
                      </a:r>
                    </a:p>
                  </a:txBody>
                  <a:tcPr/>
                </a:tc>
                <a:tc>
                  <a:txBody>
                    <a:bodyPr/>
                    <a:lstStyle/>
                    <a:p>
                      <a:pPr>
                        <a:buNone/>
                      </a:pPr>
                      <a:r>
                        <a:rPr lang="zh-CN" altLang="en-US"/>
                        <a:t>办理Y-POWER信用卡</a:t>
                      </a:r>
                    </a:p>
                  </a:txBody>
                  <a:tcPr/>
                </a:tc>
              </a:tr>
              <a:tr h="381000">
                <a:tc>
                  <a:txBody>
                    <a:bodyPr/>
                    <a:lstStyle/>
                    <a:p>
                      <a:pPr>
                        <a:buNone/>
                      </a:pPr>
                      <a:r>
                        <a:rPr lang="zh-CN" altLang="en-US"/>
                        <a:t>银联</a:t>
                      </a:r>
                    </a:p>
                  </a:txBody>
                  <a:tcPr/>
                </a:tc>
                <a:tc>
                  <a:txBody>
                    <a:bodyPr/>
                    <a:lstStyle/>
                    <a:p>
                      <a:pPr>
                        <a:buNone/>
                      </a:pPr>
                      <a:r>
                        <a:rPr lang="zh-CN" altLang="en-US"/>
                        <a:t>银联红包100元（</a:t>
                      </a:r>
                      <a:r>
                        <a:rPr lang="en-US" altLang="zh-CN"/>
                        <a:t>1000</a:t>
                      </a:r>
                      <a:r>
                        <a:rPr lang="zh-CN" altLang="en-US"/>
                        <a:t>张）</a:t>
                      </a:r>
                    </a:p>
                  </a:txBody>
                  <a:tcPr/>
                </a:tc>
              </a:tr>
              <a:tr h="381000">
                <a:tc>
                  <a:txBody>
                    <a:bodyPr/>
                    <a:lstStyle/>
                    <a:p>
                      <a:pPr>
                        <a:buNone/>
                      </a:pPr>
                      <a:r>
                        <a:rPr lang="zh-CN" altLang="en-US"/>
                        <a:t>申养</a:t>
                      </a:r>
                    </a:p>
                  </a:txBody>
                  <a:tcPr/>
                </a:tc>
                <a:tc>
                  <a:txBody>
                    <a:bodyPr/>
                    <a:lstStyle/>
                    <a:p>
                      <a:pPr>
                        <a:buNone/>
                      </a:pPr>
                      <a:r>
                        <a:rPr lang="zh-CN" altLang="en-US"/>
                        <a:t>600元抵用券可由守信青年及直系家属直接抵扣申养志愿者之家每月租金（</a:t>
                      </a:r>
                      <a:r>
                        <a:rPr lang="en-US" altLang="zh-CN"/>
                        <a:t>20</a:t>
                      </a:r>
                      <a:r>
                        <a:rPr lang="zh-CN" altLang="en-US"/>
                        <a:t>份）</a:t>
                      </a:r>
                    </a:p>
                  </a:txBody>
                  <a:tcPr/>
                </a:tc>
              </a:tr>
              <a:tr h="381000">
                <a:tc>
                  <a:txBody>
                    <a:bodyPr/>
                    <a:lstStyle/>
                    <a:p>
                      <a:pPr>
                        <a:buNone/>
                      </a:pPr>
                      <a:r>
                        <a:rPr lang="zh-CN" altLang="en-US"/>
                        <a:t>大隐书局</a:t>
                      </a:r>
                    </a:p>
                  </a:txBody>
                  <a:tcPr/>
                </a:tc>
                <a:tc>
                  <a:txBody>
                    <a:bodyPr/>
                    <a:lstStyle/>
                    <a:p>
                      <a:pPr>
                        <a:buNone/>
                      </a:pPr>
                      <a:r>
                        <a:rPr lang="zh-CN" altLang="en-US"/>
                        <a:t>在店内消费满100元减20元抵用券（</a:t>
                      </a:r>
                      <a:r>
                        <a:rPr lang="en-US" altLang="zh-CN"/>
                        <a:t>500</a:t>
                      </a:r>
                      <a:r>
                        <a:rPr lang="zh-CN" altLang="en-US"/>
                        <a:t>张）</a:t>
                      </a:r>
                    </a:p>
                  </a:txBody>
                  <a:tcPr/>
                </a:tc>
              </a:tr>
            </a:tbl>
          </a:graphicData>
        </a:graphic>
      </p:graphicFrame>
      <p:sp>
        <p:nvSpPr>
          <p:cNvPr id="22" name="文本框 21"/>
          <p:cNvSpPr txBox="1"/>
          <p:nvPr/>
        </p:nvSpPr>
        <p:spPr>
          <a:xfrm>
            <a:off x="23495" y="1491615"/>
            <a:ext cx="1271270" cy="645160"/>
          </a:xfrm>
          <a:prstGeom prst="rect">
            <a:avLst/>
          </a:prstGeom>
          <a:noFill/>
        </p:spPr>
        <p:txBody>
          <a:bodyPr wrap="non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青年信易</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a:t>
            </a:r>
            <a:endParaRPr lang="zh-CN" altLang="en-US" b="1" dirty="0">
              <a:solidFill>
                <a:schemeClr val="tx1">
                  <a:lumMod val="50000"/>
                  <a:lumOff val="50000"/>
                </a:schemeClr>
              </a:solidFill>
              <a:latin typeface="微软雅黑" panose="020B0503020204020204" charset="-122"/>
              <a:ea typeface="微软雅黑" panose="020B0503020204020204" charset="-122"/>
              <a:sym typeface="+mn-ea"/>
            </a:endParaRPr>
          </a:p>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87</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a:t>
            </a:r>
          </a:p>
        </p:txBody>
      </p:sp>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六边形 18"/>
          <p:cNvSpPr/>
          <p:nvPr/>
        </p:nvSpPr>
        <p:spPr>
          <a:xfrm>
            <a:off x="4108450" y="4681855"/>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 name="组 2"/>
          <p:cNvGrpSpPr/>
          <p:nvPr/>
        </p:nvGrpSpPr>
        <p:grpSpPr>
          <a:xfrm>
            <a:off x="-6233" y="249081"/>
            <a:ext cx="4988443" cy="431776"/>
            <a:chOff x="-6233" y="249081"/>
            <a:chExt cx="4988443"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模式转变</a:t>
              </a:r>
            </a:p>
          </p:txBody>
        </p:sp>
      </p:grpSp>
      <p:sp>
        <p:nvSpPr>
          <p:cNvPr id="4" name="六边形 3"/>
          <p:cNvSpPr/>
          <p:nvPr/>
        </p:nvSpPr>
        <p:spPr>
          <a:xfrm>
            <a:off x="4154170" y="1233805"/>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 name="文本框 1"/>
          <p:cNvSpPr txBox="1"/>
          <p:nvPr/>
        </p:nvSpPr>
        <p:spPr>
          <a:xfrm>
            <a:off x="4477385" y="1503045"/>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rPr>
              <a:t>社会管理</a:t>
            </a:r>
          </a:p>
        </p:txBody>
      </p:sp>
      <p:sp>
        <p:nvSpPr>
          <p:cNvPr id="13" name="文本框 12"/>
          <p:cNvSpPr txBox="1"/>
          <p:nvPr/>
        </p:nvSpPr>
        <p:spPr>
          <a:xfrm>
            <a:off x="4477385" y="4951095"/>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sym typeface="+mn-ea"/>
              </a:rPr>
              <a:t>社会治理</a:t>
            </a:r>
          </a:p>
        </p:txBody>
      </p:sp>
      <p:sp>
        <p:nvSpPr>
          <p:cNvPr id="20" name="六边形 19"/>
          <p:cNvSpPr/>
          <p:nvPr/>
        </p:nvSpPr>
        <p:spPr>
          <a:xfrm>
            <a:off x="4080510" y="1165860"/>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六边形 21"/>
          <p:cNvSpPr/>
          <p:nvPr/>
        </p:nvSpPr>
        <p:spPr>
          <a:xfrm>
            <a:off x="4034790" y="4613275"/>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 name="下箭头 4"/>
          <p:cNvSpPr/>
          <p:nvPr/>
        </p:nvSpPr>
        <p:spPr>
          <a:xfrm>
            <a:off x="5686425" y="2547620"/>
            <a:ext cx="737235" cy="20656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9125" y="3041650"/>
            <a:ext cx="2303780" cy="8820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治理主体、治理方式</a:t>
            </a:r>
          </a:p>
        </p:txBody>
      </p:sp>
      <p:sp>
        <p:nvSpPr>
          <p:cNvPr id="7" name="矩形 6"/>
          <p:cNvSpPr/>
          <p:nvPr/>
        </p:nvSpPr>
        <p:spPr>
          <a:xfrm>
            <a:off x="6613525" y="3041650"/>
            <a:ext cx="2303780" cy="8820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治理范围、治理重点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4" grpId="0" bldLvl="0" animBg="1"/>
      <p:bldP spid="2" grpId="0"/>
      <p:bldP spid="13" grpId="0"/>
      <p:bldP spid="20" grpId="0" bldLvl="0" animBg="1"/>
      <p:bldP spid="2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4"/>
          <p:cNvSpPr>
            <a:spLocks noChangeArrowheads="1"/>
          </p:cNvSpPr>
          <p:nvPr/>
        </p:nvSpPr>
        <p:spPr bwMode="auto">
          <a:xfrm>
            <a:off x="775970" y="712470"/>
            <a:ext cx="4495165" cy="442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400" b="1" dirty="0">
                <a:solidFill>
                  <a:schemeClr val="tx1"/>
                </a:solidFill>
                <a:latin typeface="微软雅黑" panose="020B0503020204020204" charset="-122"/>
                <a:ea typeface="微软雅黑" panose="020B0503020204020204" charset="-122"/>
              </a:rPr>
              <a:t>惠民措施清单（四）</a:t>
            </a:r>
          </a:p>
        </p:txBody>
      </p:sp>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信用惠民联盟</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矩形 43"/>
          <p:cNvSpPr/>
          <p:nvPr/>
        </p:nvSpPr>
        <p:spPr>
          <a:xfrm>
            <a:off x="589915" y="792480"/>
            <a:ext cx="113665" cy="36258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表格 18"/>
          <p:cNvGraphicFramePr/>
          <p:nvPr/>
        </p:nvGraphicFramePr>
        <p:xfrm>
          <a:off x="1287145" y="1202690"/>
          <a:ext cx="10273030" cy="5593080"/>
        </p:xfrm>
        <a:graphic>
          <a:graphicData uri="http://schemas.openxmlformats.org/drawingml/2006/table">
            <a:tbl>
              <a:tblPr firstRow="1" bandRow="1">
                <a:tableStyleId>{5C22544A-7EE6-4342-B048-85BDC9FD1C3A}</a:tableStyleId>
              </a:tblPr>
              <a:tblGrid>
                <a:gridCol w="1927860"/>
                <a:gridCol w="8345170"/>
              </a:tblGrid>
              <a:tr h="381000">
                <a:tc>
                  <a:txBody>
                    <a:bodyPr/>
                    <a:lstStyle/>
                    <a:p>
                      <a:pPr>
                        <a:buNone/>
                      </a:pPr>
                      <a:r>
                        <a:rPr lang="zh-CN" altLang="en-US"/>
                        <a:t>企业名称（摘选）</a:t>
                      </a:r>
                    </a:p>
                  </a:txBody>
                  <a:tcPr/>
                </a:tc>
                <a:tc>
                  <a:txBody>
                    <a:bodyPr/>
                    <a:lstStyle/>
                    <a:p>
                      <a:pPr algn="ctr">
                        <a:buNone/>
                      </a:pPr>
                      <a:r>
                        <a:rPr lang="zh-CN" altLang="en-US"/>
                        <a:t>措施内容（摘选）</a:t>
                      </a:r>
                    </a:p>
                  </a:txBody>
                  <a:tcPr/>
                </a:tc>
              </a:tr>
              <a:tr h="381000">
                <a:tc>
                  <a:txBody>
                    <a:bodyPr/>
                    <a:lstStyle/>
                    <a:p>
                      <a:pPr>
                        <a:buNone/>
                      </a:pPr>
                      <a:r>
                        <a:rPr lang="zh-CN" altLang="en-US"/>
                        <a:t>怪兽充电</a:t>
                      </a:r>
                    </a:p>
                  </a:txBody>
                  <a:tcPr/>
                </a:tc>
                <a:tc>
                  <a:txBody>
                    <a:bodyPr/>
                    <a:lstStyle/>
                    <a:p>
                      <a:pPr>
                        <a:buNone/>
                      </a:pPr>
                      <a:r>
                        <a:t>免押使用充电宝，充电宝使用优惠券3元</a:t>
                      </a:r>
                    </a:p>
                  </a:txBody>
                  <a:tcPr/>
                </a:tc>
              </a:tr>
              <a:tr h="381000">
                <a:tc>
                  <a:txBody>
                    <a:bodyPr/>
                    <a:lstStyle/>
                    <a:p>
                      <a:pPr>
                        <a:buNone/>
                      </a:pPr>
                      <a:r>
                        <a:rPr lang="zh-CN" altLang="en-US"/>
                        <a:t>好慷在家</a:t>
                      </a:r>
                    </a:p>
                  </a:txBody>
                  <a:tcPr/>
                </a:tc>
                <a:tc>
                  <a:txBody>
                    <a:bodyPr/>
                    <a:lstStyle/>
                    <a:p>
                      <a:pPr>
                        <a:buNone/>
                      </a:pPr>
                      <a:r>
                        <a:rPr lang="zh-CN" altLang="en-US" sz="1800">
                          <a:sym typeface="+mn-ea"/>
                        </a:rPr>
                        <a:t>个人信用评估“好”可领取</a:t>
                      </a:r>
                      <a:r>
                        <a:t>50元优惠券</a:t>
                      </a:r>
                      <a:r>
                        <a:rPr lang="zh-CN"/>
                        <a:t>；</a:t>
                      </a:r>
                      <a:r>
                        <a:rPr lang="zh-CN" altLang="en-US" sz="1800">
                          <a:sym typeface="+mn-ea"/>
                        </a:rPr>
                        <a:t>“较好”可领取30元优惠券</a:t>
                      </a:r>
                    </a:p>
                  </a:txBody>
                  <a:tcPr/>
                </a:tc>
              </a:tr>
              <a:tr h="381000">
                <a:tc>
                  <a:txBody>
                    <a:bodyPr/>
                    <a:lstStyle/>
                    <a:p>
                      <a:pPr>
                        <a:buNone/>
                      </a:pPr>
                      <a:r>
                        <a:rPr lang="zh-CN" altLang="en-US"/>
                        <a:t>东方有线</a:t>
                      </a:r>
                    </a:p>
                  </a:txBody>
                  <a:tcPr/>
                </a:tc>
                <a:tc>
                  <a:txBody>
                    <a:bodyPr/>
                    <a:lstStyle/>
                    <a:p>
                      <a:pPr>
                        <a:buNone/>
                      </a:pPr>
                      <a:r>
                        <a:rPr lang="zh-CN" altLang="en-US"/>
                        <a:t>个人信用评估“极好”可领取：增值业务订购优惠券（面值100元）；个人信用评估“好”可领取面值80元；个人信用评估“较好”可领取面值50元</a:t>
                      </a:r>
                    </a:p>
                  </a:txBody>
                  <a:tcPr/>
                </a:tc>
              </a:tr>
              <a:tr h="381000">
                <a:tc>
                  <a:txBody>
                    <a:bodyPr/>
                    <a:lstStyle/>
                    <a:p>
                      <a:pPr>
                        <a:buNone/>
                      </a:pPr>
                      <a:r>
                        <a:rPr lang="en-US" altLang="zh-CN"/>
                        <a:t>国泰君安</a:t>
                      </a:r>
                    </a:p>
                  </a:txBody>
                  <a:tcPr/>
                </a:tc>
                <a:tc>
                  <a:txBody>
                    <a:bodyPr/>
                    <a:lstStyle/>
                    <a:p>
                      <a:pPr>
                        <a:buNone/>
                      </a:pPr>
                      <a:r>
                        <a:t>给极好、好的提供特定理财产品</a:t>
                      </a:r>
                    </a:p>
                  </a:txBody>
                  <a:tcPr/>
                </a:tc>
              </a:tr>
              <a:tr h="381000">
                <a:tc>
                  <a:txBody>
                    <a:bodyPr/>
                    <a:lstStyle/>
                    <a:p>
                      <a:pPr>
                        <a:buNone/>
                      </a:pPr>
                      <a:r>
                        <a:rPr lang="zh-CN" altLang="en-US"/>
                        <a:t>动乐乐</a:t>
                      </a:r>
                    </a:p>
                  </a:txBody>
                  <a:tcPr/>
                </a:tc>
                <a:tc>
                  <a:txBody>
                    <a:bodyPr/>
                    <a:lstStyle/>
                    <a:p>
                      <a:pPr>
                        <a:buNone/>
                      </a:pPr>
                      <a:r>
                        <a:t>信用好的可以获得价值66元的专享运动红包</a:t>
                      </a:r>
                    </a:p>
                  </a:txBody>
                  <a:tcPr/>
                </a:tc>
              </a:tr>
              <a:tr h="381000">
                <a:tc>
                  <a:txBody>
                    <a:bodyPr/>
                    <a:lstStyle/>
                    <a:p>
                      <a:pPr>
                        <a:buNone/>
                      </a:pPr>
                      <a:r>
                        <a:t>太保安联</a:t>
                      </a:r>
                    </a:p>
                  </a:txBody>
                  <a:tcPr/>
                </a:tc>
                <a:tc>
                  <a:txBody>
                    <a:bodyPr/>
                    <a:lstStyle/>
                    <a:p>
                      <a:pPr>
                        <a:buNone/>
                      </a:pPr>
                      <a:r>
                        <a:t>为诚信等级为好和极好的人群提供一个月的意外险赠险</a:t>
                      </a:r>
                      <a:r>
                        <a:rPr lang="zh-CN"/>
                        <a:t>，</a:t>
                      </a:r>
                      <a:r>
                        <a:t>保额为10万元/份</a:t>
                      </a:r>
                    </a:p>
                  </a:txBody>
                  <a:tcPr/>
                </a:tc>
              </a:tr>
              <a:tr h="381000">
                <a:tc>
                  <a:txBody>
                    <a:bodyPr/>
                    <a:lstStyle/>
                    <a:p>
                      <a:pPr>
                        <a:buNone/>
                      </a:pPr>
                      <a:r>
                        <a:rPr lang="zh-CN" altLang="en-US"/>
                        <a:t>大房鸭</a:t>
                      </a:r>
                    </a:p>
                  </a:txBody>
                  <a:tcPr/>
                </a:tc>
                <a:tc>
                  <a:txBody>
                    <a:bodyPr/>
                    <a:lstStyle/>
                    <a:p>
                      <a:pPr>
                        <a:buNone/>
                      </a:pPr>
                      <a:r>
                        <a:t>送价值3000元房产交易律师服务</a:t>
                      </a:r>
                    </a:p>
                  </a:txBody>
                  <a:tcPr/>
                </a:tc>
              </a:tr>
              <a:tr h="381000">
                <a:tc>
                  <a:txBody>
                    <a:bodyPr/>
                    <a:lstStyle/>
                    <a:p>
                      <a:pPr>
                        <a:buNone/>
                      </a:pPr>
                      <a:r>
                        <a:rPr lang="zh-CN" altLang="en-US"/>
                        <a:t>付费通</a:t>
                      </a:r>
                    </a:p>
                  </a:txBody>
                  <a:tcPr/>
                </a:tc>
                <a:tc>
                  <a:txBody>
                    <a:bodyPr/>
                    <a:lstStyle/>
                    <a:p>
                      <a:pPr>
                        <a:buNone/>
                      </a:pPr>
                      <a:r>
                        <a:rPr lang="zh-CN" altLang="en-US"/>
                        <a:t>吉祥3+1优惠券，极好、好、较好、一般，极好8元；好6元；较好、一般5元；</a:t>
                      </a:r>
                    </a:p>
                  </a:txBody>
                  <a:tcPr/>
                </a:tc>
              </a:tr>
              <a:tr h="381000">
                <a:tc>
                  <a:txBody>
                    <a:bodyPr/>
                    <a:lstStyle/>
                    <a:p>
                      <a:pPr>
                        <a:buNone/>
                      </a:pPr>
                      <a:r>
                        <a:rPr lang="zh-CN" altLang="en-US"/>
                        <a:t>阿尔法保险</a:t>
                      </a:r>
                    </a:p>
                  </a:txBody>
                  <a:tcPr/>
                </a:tc>
                <a:tc>
                  <a:txBody>
                    <a:bodyPr/>
                    <a:lstStyle/>
                    <a:p>
                      <a:pPr>
                        <a:buNone/>
                      </a:pPr>
                      <a:r>
                        <a:t>人工智能保险服务</a:t>
                      </a:r>
                    </a:p>
                  </a:txBody>
                  <a:tcPr/>
                </a:tc>
              </a:tr>
              <a:tr h="381000">
                <a:tc>
                  <a:txBody>
                    <a:bodyPr/>
                    <a:lstStyle/>
                    <a:p>
                      <a:pPr>
                        <a:buNone/>
                      </a:pPr>
                      <a:r>
                        <a:rPr lang="zh-CN" altLang="en-US"/>
                        <a:t>上海银行</a:t>
                      </a:r>
                    </a:p>
                  </a:txBody>
                  <a:tcPr/>
                </a:tc>
                <a:tc>
                  <a:txBody>
                    <a:bodyPr/>
                    <a:lstStyle/>
                    <a:p>
                      <a:pPr>
                        <a:buNone/>
                      </a:pPr>
                      <a:r>
                        <a:rPr lang="zh-CN" altLang="en-US"/>
                        <a:t>提供开卡、购买理财产品、刷卡等服务的优惠措施</a:t>
                      </a:r>
                    </a:p>
                  </a:txBody>
                  <a:tcPr/>
                </a:tc>
              </a:tr>
              <a:tr h="381000">
                <a:tc>
                  <a:txBody>
                    <a:bodyPr/>
                    <a:lstStyle/>
                    <a:p>
                      <a:pPr>
                        <a:buNone/>
                      </a:pPr>
                      <a:r>
                        <a:rPr lang="zh-CN" altLang="en-US"/>
                        <a:t>i百联</a:t>
                      </a:r>
                    </a:p>
                  </a:txBody>
                  <a:tcPr/>
                </a:tc>
                <a:tc>
                  <a:txBody>
                    <a:bodyPr/>
                    <a:lstStyle/>
                    <a:p>
                      <a:pPr>
                        <a:buNone/>
                      </a:pPr>
                      <a:r>
                        <a:t>提供49-10的优惠券</a:t>
                      </a:r>
                    </a:p>
                  </a:txBody>
                  <a:tcPr/>
                </a:tc>
              </a:tr>
              <a:tr h="381000">
                <a:tc>
                  <a:txBody>
                    <a:bodyPr/>
                    <a:lstStyle/>
                    <a:p>
                      <a:pPr>
                        <a:buNone/>
                      </a:pPr>
                      <a:r>
                        <a:rPr lang="zh-CN" altLang="en-US"/>
                        <a:t>东方购物</a:t>
                      </a:r>
                    </a:p>
                  </a:txBody>
                  <a:tcPr/>
                </a:tc>
                <a:tc>
                  <a:txBody>
                    <a:bodyPr/>
                    <a:lstStyle/>
                    <a:p>
                      <a:pPr>
                        <a:buNone/>
                      </a:pPr>
                      <a:r>
                        <a:t>优惠券包：极好120元、好95元 、较好30元</a:t>
                      </a:r>
                      <a:endParaRPr lang="zh-CN" altLang="en-US"/>
                    </a:p>
                  </a:txBody>
                  <a:tcPr/>
                </a:tc>
              </a:tr>
              <a:tr h="381000">
                <a:tc>
                  <a:txBody>
                    <a:bodyPr/>
                    <a:lstStyle/>
                    <a:p>
                      <a:pPr>
                        <a:buNone/>
                      </a:pPr>
                      <a:r>
                        <a:rPr lang="zh-CN" altLang="en-US"/>
                        <a:t>海豚寻物</a:t>
                      </a:r>
                    </a:p>
                  </a:txBody>
                  <a:tcPr/>
                </a:tc>
                <a:tc>
                  <a:txBody>
                    <a:bodyPr/>
                    <a:lstStyle/>
                    <a:p>
                      <a:pPr>
                        <a:buNone/>
                      </a:pPr>
                      <a:r>
                        <a:t>失物招领平台</a:t>
                      </a:r>
                    </a:p>
                  </a:txBody>
                  <a:tcPr/>
                </a:tc>
              </a:tr>
            </a:tbl>
          </a:graphicData>
        </a:graphic>
      </p:graphicFrame>
      <p:sp>
        <p:nvSpPr>
          <p:cNvPr id="22" name="文本框 21"/>
          <p:cNvSpPr txBox="1"/>
          <p:nvPr/>
        </p:nvSpPr>
        <p:spPr>
          <a:xfrm>
            <a:off x="23495" y="1491615"/>
            <a:ext cx="1150620" cy="645160"/>
          </a:xfrm>
          <a:prstGeom prst="rect">
            <a:avLst/>
          </a:prstGeom>
          <a:noFill/>
        </p:spPr>
        <p:txBody>
          <a:bodyPr wrap="none" rtlCol="0" anchor="t">
            <a:spAutoFit/>
          </a:bodyPr>
          <a:lstStyle/>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信易购</a:t>
            </a:r>
          </a:p>
          <a:p>
            <a:r>
              <a:rPr lang="zh-CN" altLang="en-US" b="1" dirty="0">
                <a:solidFill>
                  <a:schemeClr val="tx1">
                    <a:lumMod val="50000"/>
                    <a:lumOff val="50000"/>
                  </a:schemeClr>
                </a:solidFill>
                <a:latin typeface="微软雅黑" panose="020B0503020204020204" charset="-122"/>
                <a:ea typeface="微软雅黑" panose="020B0503020204020204" charset="-122"/>
                <a:sym typeface="+mn-ea"/>
              </a:rPr>
              <a:t>（</a:t>
            </a:r>
            <a:r>
              <a:rPr lang="en-US" altLang="zh-CN" b="1" dirty="0">
                <a:solidFill>
                  <a:schemeClr val="tx1">
                    <a:lumMod val="50000"/>
                    <a:lumOff val="50000"/>
                  </a:schemeClr>
                </a:solidFill>
                <a:latin typeface="微软雅黑" panose="020B0503020204020204" charset="-122"/>
                <a:ea typeface="微软雅黑" panose="020B0503020204020204" charset="-122"/>
                <a:sym typeface="+mn-ea"/>
              </a:rPr>
              <a:t>25</a:t>
            </a:r>
            <a:r>
              <a:rPr lang="zh-CN" altLang="en-US" b="1" dirty="0">
                <a:solidFill>
                  <a:schemeClr val="tx1">
                    <a:lumMod val="50000"/>
                    <a:lumOff val="50000"/>
                  </a:schemeClr>
                </a:solidFill>
                <a:latin typeface="微软雅黑" panose="020B0503020204020204" charset="-122"/>
                <a:ea typeface="微软雅黑" panose="020B0503020204020204" charset="-122"/>
                <a:sym typeface="+mn-ea"/>
              </a:rPr>
              <a:t>项）</a:t>
            </a:r>
          </a:p>
        </p:txBody>
      </p:sp>
    </p:spTree>
  </p:cSld>
  <p:clrMapOvr>
    <a:masterClrMapping/>
  </p:clrMapOvr>
  <mc:AlternateContent xmlns:mc="http://schemas.openxmlformats.org/markup-compatibility/2006">
    <mc:Choice xmlns:p14="http://schemas.microsoft.com/office/powerpoint/2010/main" xmlns="" Requires="p14">
      <p:transition p14:dur="125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 y="0"/>
            <a:ext cx="12183260" cy="6845831"/>
          </a:xfrm>
          <a:prstGeom prst="rect">
            <a:avLst/>
          </a:prstGeom>
        </p:spPr>
      </p:pic>
      <p:sp>
        <p:nvSpPr>
          <p:cNvPr id="5" name="标题 1"/>
          <p:cNvSpPr txBox="1"/>
          <p:nvPr/>
        </p:nvSpPr>
        <p:spPr>
          <a:xfrm>
            <a:off x="4590415" y="2161540"/>
            <a:ext cx="7834630" cy="21780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3600" b="1" dirty="0" smtClean="0">
                <a:solidFill>
                  <a:schemeClr val="bg1"/>
                </a:solidFill>
                <a:latin typeface="微软雅黑" panose="020B0503020204020204" charset="-122"/>
                <a:ea typeface="微软雅黑" panose="020B0503020204020204" charset="-122"/>
                <a:cs typeface="微软雅黑" panose="020B0503020204020204" charset="-122"/>
              </a:rPr>
              <a:t>请各位领导批评指正！</a:t>
            </a:r>
          </a:p>
          <a:p>
            <a:pPr algn="ctr"/>
            <a:r>
              <a:rPr kumimoji="1" lang="zh-CN" altLang="en-US" sz="5400" b="1" dirty="0" smtClean="0">
                <a:solidFill>
                  <a:schemeClr val="bg1"/>
                </a:solidFill>
                <a:latin typeface="微软雅黑" panose="020B0503020204020204" charset="-122"/>
                <a:ea typeface="微软雅黑" panose="020B0503020204020204" charset="-122"/>
                <a:cs typeface="微软雅黑" panose="020B0503020204020204" charset="-122"/>
              </a:rPr>
              <a:t>谢谢！</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治理体系</a:t>
            </a:r>
          </a:p>
        </p:txBody>
      </p:sp>
      <p:grpSp>
        <p:nvGrpSpPr>
          <p:cNvPr id="17" name="组合 16"/>
          <p:cNvGrpSpPr/>
          <p:nvPr/>
        </p:nvGrpSpPr>
        <p:grpSpPr>
          <a:xfrm>
            <a:off x="3190875" y="435610"/>
            <a:ext cx="5292090" cy="5068570"/>
            <a:chOff x="5025" y="2206"/>
            <a:chExt cx="8334" cy="7982"/>
          </a:xfrm>
        </p:grpSpPr>
        <p:grpSp>
          <p:nvGrpSpPr>
            <p:cNvPr id="14" name="组合 13"/>
            <p:cNvGrpSpPr/>
            <p:nvPr/>
          </p:nvGrpSpPr>
          <p:grpSpPr>
            <a:xfrm>
              <a:off x="5025" y="2206"/>
              <a:ext cx="8335" cy="7983"/>
              <a:chOff x="4153" y="3011"/>
              <a:chExt cx="6749" cy="6700"/>
            </a:xfrm>
          </p:grpSpPr>
          <p:sp>
            <p:nvSpPr>
              <p:cNvPr id="30729" name="椭圆 30728"/>
              <p:cNvSpPr/>
              <p:nvPr/>
            </p:nvSpPr>
            <p:spPr>
              <a:xfrm>
                <a:off x="4153" y="3011"/>
                <a:ext cx="6749" cy="6700"/>
              </a:xfrm>
              <a:prstGeom prst="ellipse">
                <a:avLst/>
              </a:prstGeom>
              <a:noFill/>
              <a:ln w="38100" cap="flat" cmpd="sng">
                <a:solidFill>
                  <a:schemeClr val="tx1"/>
                </a:solidFill>
                <a:prstDash val="solid"/>
                <a:headEnd type="none" w="med" len="med"/>
                <a:tailEnd type="none" w="med" len="med"/>
              </a:ln>
            </p:spPr>
            <p:txBody>
              <a:bodyPr/>
              <a:lstStyle/>
              <a:p>
                <a:endParaRPr lang="zh-CN" altLang="en-US"/>
              </a:p>
            </p:txBody>
          </p:sp>
          <p:grpSp>
            <p:nvGrpSpPr>
              <p:cNvPr id="9" name="组合 8"/>
              <p:cNvGrpSpPr/>
              <p:nvPr/>
            </p:nvGrpSpPr>
            <p:grpSpPr>
              <a:xfrm>
                <a:off x="4716" y="6840"/>
                <a:ext cx="1616" cy="1595"/>
                <a:chOff x="4299" y="6713"/>
                <a:chExt cx="1616" cy="1595"/>
              </a:xfrm>
            </p:grpSpPr>
            <p:sp>
              <p:nvSpPr>
                <p:cNvPr id="30730" name="椭圆 30729"/>
                <p:cNvSpPr/>
                <p:nvPr/>
              </p:nvSpPr>
              <p:spPr>
                <a:xfrm>
                  <a:off x="4299" y="6713"/>
                  <a:ext cx="1616" cy="1595"/>
                </a:xfrm>
                <a:prstGeom prst="ellipse">
                  <a:avLst/>
                </a:prstGeom>
                <a:gradFill rotWithShape="1">
                  <a:gsLst>
                    <a:gs pos="0">
                      <a:srgbClr val="4DC9B1">
                        <a:gamma/>
                        <a:tint val="7451"/>
                        <a:invGamma/>
                      </a:srgbClr>
                    </a:gs>
                    <a:gs pos="100000">
                      <a:srgbClr val="4DC9B1"/>
                    </a:gs>
                  </a:gsLst>
                  <a:path path="shape">
                    <a:fillToRect l="50000" t="50000" r="50000" b="50000"/>
                  </a:path>
                  <a:tileRect/>
                </a:gradFill>
                <a:ln w="9525">
                  <a:noFill/>
                </a:ln>
              </p:spPr>
              <p:txBody>
                <a:bodyPr/>
                <a:lstStyle/>
                <a:p>
                  <a:endParaRPr lang="zh-CN" altLang="en-US"/>
                </a:p>
              </p:txBody>
            </p:sp>
            <p:sp>
              <p:nvSpPr>
                <p:cNvPr id="30736" name="文本框 30735"/>
                <p:cNvSpPr txBox="1"/>
                <p:nvPr/>
              </p:nvSpPr>
              <p:spPr>
                <a:xfrm>
                  <a:off x="4308" y="7240"/>
                  <a:ext cx="1536" cy="487"/>
                </a:xfrm>
                <a:prstGeom prst="rect">
                  <a:avLst/>
                </a:prstGeom>
                <a:noFill/>
                <a:ln w="9525">
                  <a:noFill/>
                </a:ln>
              </p:spPr>
              <p:txBody>
                <a:bodyPr wrap="square" anchor="t">
                  <a:spAutoFit/>
                </a:bodyPr>
                <a:lstStyle/>
                <a:p>
                  <a:pPr algn="ctr" eaLnBrk="0" latinLnBrk="0" hangingPunct="0"/>
                  <a:r>
                    <a:rPr lang="zh-CN" altLang="en-US" b="1">
                      <a:latin typeface="微软雅黑" panose="020B0503020204020204" charset="-122"/>
                      <a:ea typeface="微软雅黑" panose="020B0503020204020204" charset="-122"/>
                    </a:rPr>
                    <a:t>运行体系</a:t>
                  </a:r>
                </a:p>
              </p:txBody>
            </p:sp>
          </p:grpSp>
          <p:sp>
            <p:nvSpPr>
              <p:cNvPr id="30726" name="右箭头 30725"/>
              <p:cNvSpPr/>
              <p:nvPr/>
            </p:nvSpPr>
            <p:spPr>
              <a:xfrm rot="19595209">
                <a:off x="6054" y="6644"/>
                <a:ext cx="644" cy="472"/>
              </a:xfrm>
              <a:prstGeom prst="rightArrow">
                <a:avLst>
                  <a:gd name="adj1" fmla="val 35166"/>
                  <a:gd name="adj2" fmla="val 111028"/>
                </a:avLst>
              </a:prstGeom>
              <a:gradFill rotWithShape="1">
                <a:gsLst>
                  <a:gs pos="0">
                    <a:schemeClr val="tx2">
                      <a:gamma/>
                      <a:shade val="89020"/>
                      <a:invGamma/>
                      <a:alpha val="0"/>
                    </a:schemeClr>
                  </a:gs>
                  <a:gs pos="100000">
                    <a:schemeClr val="tx2"/>
                  </a:gs>
                </a:gsLst>
                <a:lin ang="0" scaled="1"/>
                <a:tileRect/>
              </a:gradFill>
              <a:ln w="0">
                <a:noFill/>
              </a:ln>
            </p:spPr>
            <p:txBody>
              <a:bodyPr/>
              <a:lstStyle/>
              <a:p>
                <a:endParaRPr lang="zh-CN" altLang="en-US"/>
              </a:p>
            </p:txBody>
          </p:sp>
          <p:grpSp>
            <p:nvGrpSpPr>
              <p:cNvPr id="11" name="组合 10"/>
              <p:cNvGrpSpPr/>
              <p:nvPr/>
            </p:nvGrpSpPr>
            <p:grpSpPr>
              <a:xfrm>
                <a:off x="6503" y="5293"/>
                <a:ext cx="2012" cy="2012"/>
                <a:chOff x="6489" y="5375"/>
                <a:chExt cx="2012" cy="2012"/>
              </a:xfrm>
            </p:grpSpPr>
            <p:grpSp>
              <p:nvGrpSpPr>
                <p:cNvPr id="30742" name="组合 30741"/>
                <p:cNvGrpSpPr/>
                <p:nvPr/>
              </p:nvGrpSpPr>
              <p:grpSpPr>
                <a:xfrm>
                  <a:off x="6489" y="5375"/>
                  <a:ext cx="2012" cy="2012"/>
                  <a:chOff x="2238" y="1769"/>
                  <a:chExt cx="1361" cy="1361"/>
                </a:xfrm>
              </p:grpSpPr>
              <p:sp>
                <p:nvSpPr>
                  <p:cNvPr id="30743" name="椭圆 30742"/>
                  <p:cNvSpPr/>
                  <p:nvPr/>
                </p:nvSpPr>
                <p:spPr>
                  <a:xfrm>
                    <a:off x="2238" y="1769"/>
                    <a:ext cx="1361" cy="1361"/>
                  </a:xfrm>
                  <a:prstGeom prst="ellipse">
                    <a:avLst/>
                  </a:prstGeom>
                  <a:gradFill rotWithShape="1">
                    <a:gsLst>
                      <a:gs pos="0">
                        <a:srgbClr val="0099CC">
                          <a:gamma/>
                          <a:tint val="42353"/>
                          <a:invGamma/>
                        </a:srgbClr>
                      </a:gs>
                      <a:gs pos="50000">
                        <a:srgbClr val="0099CC"/>
                      </a:gs>
                      <a:gs pos="100000">
                        <a:srgbClr val="0099CC">
                          <a:gamma/>
                          <a:tint val="42353"/>
                          <a:invGamma/>
                        </a:srgbClr>
                      </a:gs>
                    </a:gsLst>
                    <a:lin ang="2700000" scaled="1"/>
                    <a:tileRect/>
                  </a:gradFill>
                  <a:ln w="38100">
                    <a:noFill/>
                  </a:ln>
                </p:spPr>
                <p:txBody>
                  <a:bodyPr/>
                  <a:lstStyle/>
                  <a:p>
                    <a:endParaRPr lang="zh-CN" altLang="en-US"/>
                  </a:p>
                </p:txBody>
              </p:sp>
              <p:sp>
                <p:nvSpPr>
                  <p:cNvPr id="30744" name="椭圆 30743"/>
                  <p:cNvSpPr/>
                  <p:nvPr/>
                </p:nvSpPr>
                <p:spPr>
                  <a:xfrm>
                    <a:off x="2327" y="1858"/>
                    <a:ext cx="1183" cy="1183"/>
                  </a:xfrm>
                  <a:prstGeom prst="ellipse">
                    <a:avLst/>
                  </a:prstGeom>
                  <a:gradFill rotWithShape="1">
                    <a:gsLst>
                      <a:gs pos="0">
                        <a:srgbClr val="0099CC">
                          <a:gamma/>
                          <a:shade val="54118"/>
                          <a:invGamma/>
                        </a:srgbClr>
                      </a:gs>
                      <a:gs pos="50000">
                        <a:srgbClr val="0099CC"/>
                      </a:gs>
                      <a:gs pos="100000">
                        <a:srgbClr val="0099CC">
                          <a:gamma/>
                          <a:shade val="54118"/>
                          <a:invGamma/>
                        </a:srgbClr>
                      </a:gs>
                    </a:gsLst>
                    <a:lin ang="18900000" scaled="1"/>
                    <a:tileRect/>
                  </a:gradFill>
                  <a:ln w="38100">
                    <a:noFill/>
                  </a:ln>
                </p:spPr>
                <p:txBody>
                  <a:bodyPr/>
                  <a:lstStyle/>
                  <a:p>
                    <a:endParaRPr lang="zh-CN" altLang="en-US"/>
                  </a:p>
                </p:txBody>
              </p:sp>
              <p:sp>
                <p:nvSpPr>
                  <p:cNvPr id="30745" name="椭圆 30744"/>
                  <p:cNvSpPr/>
                  <p:nvPr/>
                </p:nvSpPr>
                <p:spPr>
                  <a:xfrm>
                    <a:off x="2328" y="1860"/>
                    <a:ext cx="1183" cy="1183"/>
                  </a:xfrm>
                  <a:prstGeom prst="ellipse">
                    <a:avLst/>
                  </a:prstGeom>
                  <a:gradFill rotWithShape="1">
                    <a:gsLst>
                      <a:gs pos="0">
                        <a:srgbClr val="0099CC">
                          <a:gamma/>
                          <a:shade val="63529"/>
                          <a:invGamma/>
                        </a:srgbClr>
                      </a:gs>
                      <a:gs pos="100000">
                        <a:srgbClr val="0099CC">
                          <a:alpha val="0"/>
                        </a:srgbClr>
                      </a:gs>
                    </a:gsLst>
                    <a:lin ang="2700000" scaled="1"/>
                    <a:tileRect/>
                  </a:gradFill>
                  <a:ln w="38100">
                    <a:noFill/>
                  </a:ln>
                </p:spPr>
                <p:txBody>
                  <a:bodyPr/>
                  <a:lstStyle/>
                  <a:p>
                    <a:endParaRPr lang="zh-CN" altLang="en-US"/>
                  </a:p>
                </p:txBody>
              </p:sp>
              <p:sp>
                <p:nvSpPr>
                  <p:cNvPr id="30746" name="椭圆 30745"/>
                  <p:cNvSpPr/>
                  <p:nvPr/>
                </p:nvSpPr>
                <p:spPr>
                  <a:xfrm>
                    <a:off x="2391" y="1917"/>
                    <a:ext cx="1065" cy="1065"/>
                  </a:xfrm>
                  <a:prstGeom prst="ellipse">
                    <a:avLst/>
                  </a:prstGeom>
                  <a:solidFill>
                    <a:srgbClr val="333333"/>
                  </a:solidFill>
                  <a:ln w="38100">
                    <a:noFill/>
                  </a:ln>
                </p:spPr>
                <p:txBody>
                  <a:bodyPr/>
                  <a:lstStyle/>
                  <a:p>
                    <a:endParaRPr lang="zh-CN" altLang="en-US"/>
                  </a:p>
                </p:txBody>
              </p:sp>
              <p:grpSp>
                <p:nvGrpSpPr>
                  <p:cNvPr id="30747" name="组合 30746"/>
                  <p:cNvGrpSpPr/>
                  <p:nvPr/>
                </p:nvGrpSpPr>
                <p:grpSpPr>
                  <a:xfrm>
                    <a:off x="2410" y="1929"/>
                    <a:ext cx="1031" cy="1031"/>
                    <a:chOff x="4166" y="1706"/>
                    <a:chExt cx="1252" cy="1252"/>
                  </a:xfrm>
                </p:grpSpPr>
                <p:sp>
                  <p:nvSpPr>
                    <p:cNvPr id="30748" name="椭圆 30747"/>
                    <p:cNvSpPr/>
                    <p:nvPr/>
                  </p:nvSpPr>
                  <p:spPr>
                    <a:xfrm>
                      <a:off x="4166" y="1706"/>
                      <a:ext cx="1252" cy="1252"/>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lstStyle/>
                    <a:p>
                      <a:endParaRPr lang="zh-CN" altLang="en-US"/>
                    </a:p>
                  </p:txBody>
                </p:sp>
                <p:sp>
                  <p:nvSpPr>
                    <p:cNvPr id="30749" name="椭圆 30748"/>
                    <p:cNvSpPr/>
                    <p:nvPr/>
                  </p:nvSpPr>
                  <p:spPr>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lstStyle/>
                    <a:p>
                      <a:endParaRPr lang="zh-CN" altLang="en-US"/>
                    </a:p>
                  </p:txBody>
                </p:sp>
                <p:sp>
                  <p:nvSpPr>
                    <p:cNvPr id="30750" name="椭圆 30749"/>
                    <p:cNvSpPr/>
                    <p:nvPr/>
                  </p:nvSpPr>
                  <p:spPr>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lstStyle/>
                    <a:p>
                      <a:endParaRPr lang="zh-CN" altLang="en-US"/>
                    </a:p>
                  </p:txBody>
                </p:sp>
                <p:sp>
                  <p:nvSpPr>
                    <p:cNvPr id="30751" name="椭圆 30750"/>
                    <p:cNvSpPr/>
                    <p:nvPr/>
                  </p:nvSpPr>
                  <p:spPr>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tileRect/>
                    </a:gradFill>
                    <a:ln w="9525">
                      <a:noFill/>
                    </a:ln>
                  </p:spPr>
                  <p:txBody>
                    <a:bodyPr/>
                    <a:lstStyle/>
                    <a:p>
                      <a:endParaRPr lang="zh-CN" altLang="en-US"/>
                    </a:p>
                  </p:txBody>
                </p:sp>
              </p:grpSp>
            </p:grpSp>
            <p:sp>
              <p:nvSpPr>
                <p:cNvPr id="5" name="文本框 4"/>
                <p:cNvSpPr txBox="1"/>
                <p:nvPr/>
              </p:nvSpPr>
              <p:spPr>
                <a:xfrm>
                  <a:off x="6715" y="5784"/>
                  <a:ext cx="1512" cy="1279"/>
                </a:xfrm>
                <a:prstGeom prst="rect">
                  <a:avLst/>
                </a:prstGeom>
                <a:noFill/>
                <a:ln w="9525">
                  <a:noFill/>
                </a:ln>
              </p:spPr>
              <p:txBody>
                <a:bodyPr wrap="square" anchor="t">
                  <a:spAutoFit/>
                </a:bodyPr>
                <a:lstStyle/>
                <a:p>
                  <a:pPr algn="ctr" eaLnBrk="0" latinLnBrk="0" hangingPunct="0"/>
                  <a:r>
                    <a:rPr lang="zh-CN" altLang="en-US" sz="2800" b="1">
                      <a:solidFill>
                        <a:schemeClr val="tx1"/>
                      </a:solidFill>
                      <a:latin typeface="微软雅黑" panose="020B0503020204020204" charset="-122"/>
                      <a:ea typeface="微软雅黑" panose="020B0503020204020204" charset="-122"/>
                    </a:rPr>
                    <a:t>社会治理</a:t>
                  </a:r>
                </a:p>
              </p:txBody>
            </p:sp>
          </p:grpSp>
          <p:sp>
            <p:nvSpPr>
              <p:cNvPr id="6" name="右箭头 5"/>
              <p:cNvSpPr/>
              <p:nvPr/>
            </p:nvSpPr>
            <p:spPr>
              <a:xfrm rot="12815209">
                <a:off x="8316" y="6707"/>
                <a:ext cx="702" cy="455"/>
              </a:xfrm>
              <a:prstGeom prst="rightArrow">
                <a:avLst>
                  <a:gd name="adj1" fmla="val 35166"/>
                  <a:gd name="adj2" fmla="val 111028"/>
                </a:avLst>
              </a:prstGeom>
              <a:gradFill rotWithShape="1">
                <a:gsLst>
                  <a:gs pos="0">
                    <a:schemeClr val="tx2">
                      <a:gamma/>
                      <a:shade val="89020"/>
                      <a:invGamma/>
                      <a:alpha val="0"/>
                    </a:schemeClr>
                  </a:gs>
                  <a:gs pos="100000">
                    <a:schemeClr val="tx2"/>
                  </a:gs>
                </a:gsLst>
                <a:lin ang="0" scaled="1"/>
                <a:tileRect/>
              </a:gradFill>
              <a:ln w="0">
                <a:noFill/>
              </a:ln>
            </p:spPr>
            <p:txBody>
              <a:bodyPr/>
              <a:lstStyle/>
              <a:p>
                <a:endParaRPr lang="zh-CN" altLang="en-US"/>
              </a:p>
            </p:txBody>
          </p:sp>
          <p:grpSp>
            <p:nvGrpSpPr>
              <p:cNvPr id="8" name="组合 7"/>
              <p:cNvGrpSpPr/>
              <p:nvPr/>
            </p:nvGrpSpPr>
            <p:grpSpPr>
              <a:xfrm>
                <a:off x="5051" y="3882"/>
                <a:ext cx="1661" cy="1596"/>
                <a:chOff x="4828" y="3649"/>
                <a:chExt cx="1661" cy="1596"/>
              </a:xfrm>
            </p:grpSpPr>
            <p:sp>
              <p:nvSpPr>
                <p:cNvPr id="30740" name="椭圆 30739"/>
                <p:cNvSpPr/>
                <p:nvPr/>
              </p:nvSpPr>
              <p:spPr>
                <a:xfrm>
                  <a:off x="4916" y="3649"/>
                  <a:ext cx="1573" cy="1596"/>
                </a:xfrm>
                <a:prstGeom prst="ellipse">
                  <a:avLst/>
                </a:prstGeom>
                <a:gradFill rotWithShape="1">
                  <a:gsLst>
                    <a:gs pos="0">
                      <a:srgbClr val="EDD947">
                        <a:gamma/>
                        <a:tint val="5882"/>
                        <a:invGamma/>
                      </a:srgbClr>
                    </a:gs>
                    <a:gs pos="100000">
                      <a:srgbClr val="EDD947"/>
                    </a:gs>
                  </a:gsLst>
                  <a:path path="shape">
                    <a:fillToRect l="50000" t="50000" r="50000" b="50000"/>
                  </a:path>
                  <a:tileRect/>
                </a:gradFill>
                <a:ln w="9525">
                  <a:noFill/>
                </a:ln>
              </p:spPr>
              <p:txBody>
                <a:bodyPr/>
                <a:lstStyle/>
                <a:p>
                  <a:endParaRPr lang="zh-CN" altLang="en-US"/>
                </a:p>
              </p:txBody>
            </p:sp>
            <p:sp>
              <p:nvSpPr>
                <p:cNvPr id="30732" name="文本框 30731"/>
                <p:cNvSpPr txBox="1"/>
                <p:nvPr/>
              </p:nvSpPr>
              <p:spPr>
                <a:xfrm>
                  <a:off x="4828" y="4180"/>
                  <a:ext cx="1514" cy="487"/>
                </a:xfrm>
                <a:prstGeom prst="rect">
                  <a:avLst/>
                </a:prstGeom>
                <a:noFill/>
                <a:ln w="9525">
                  <a:noFill/>
                </a:ln>
              </p:spPr>
              <p:txBody>
                <a:bodyPr wrap="square" anchor="t">
                  <a:spAutoFit/>
                </a:bodyPr>
                <a:lstStyle/>
                <a:p>
                  <a:pPr algn="r" eaLnBrk="0" latinLnBrk="0" hangingPunct="0"/>
                  <a:r>
                    <a:rPr lang="zh-CN" altLang="en-US" b="1">
                      <a:latin typeface="微软雅黑" panose="020B0503020204020204" charset="-122"/>
                      <a:ea typeface="微软雅黑" panose="020B0503020204020204" charset="-122"/>
                    </a:rPr>
                    <a:t>组织体系</a:t>
                  </a:r>
                </a:p>
              </p:txBody>
            </p:sp>
          </p:grpSp>
          <p:grpSp>
            <p:nvGrpSpPr>
              <p:cNvPr id="7" name="组合 6"/>
              <p:cNvGrpSpPr/>
              <p:nvPr/>
            </p:nvGrpSpPr>
            <p:grpSpPr>
              <a:xfrm>
                <a:off x="8333" y="3882"/>
                <a:ext cx="1638" cy="1596"/>
                <a:chOff x="7802" y="3649"/>
                <a:chExt cx="1638" cy="1596"/>
              </a:xfrm>
            </p:grpSpPr>
            <p:sp>
              <p:nvSpPr>
                <p:cNvPr id="30739" name="椭圆 30738"/>
                <p:cNvSpPr/>
                <p:nvPr/>
              </p:nvSpPr>
              <p:spPr>
                <a:xfrm>
                  <a:off x="7802" y="3649"/>
                  <a:ext cx="1638" cy="1596"/>
                </a:xfrm>
                <a:prstGeom prst="ellipse">
                  <a:avLst/>
                </a:prstGeom>
                <a:gradFill rotWithShape="1">
                  <a:gsLst>
                    <a:gs pos="0">
                      <a:srgbClr val="FF9900">
                        <a:gamma/>
                        <a:tint val="9020"/>
                        <a:invGamma/>
                      </a:srgbClr>
                    </a:gs>
                    <a:gs pos="100000">
                      <a:srgbClr val="FF9900"/>
                    </a:gs>
                  </a:gsLst>
                  <a:path path="shape">
                    <a:fillToRect l="50000" t="50000" r="50000" b="50000"/>
                  </a:path>
                  <a:tileRect/>
                </a:gradFill>
                <a:ln w="9525">
                  <a:noFill/>
                </a:ln>
              </p:spPr>
              <p:txBody>
                <a:bodyPr/>
                <a:lstStyle/>
                <a:p>
                  <a:endParaRPr lang="zh-CN" altLang="en-US"/>
                </a:p>
              </p:txBody>
            </p:sp>
            <p:sp>
              <p:nvSpPr>
                <p:cNvPr id="30731" name="文本框 30730"/>
                <p:cNvSpPr txBox="1"/>
                <p:nvPr/>
              </p:nvSpPr>
              <p:spPr>
                <a:xfrm>
                  <a:off x="7870" y="4186"/>
                  <a:ext cx="1503" cy="487"/>
                </a:xfrm>
                <a:prstGeom prst="rect">
                  <a:avLst/>
                </a:prstGeom>
                <a:noFill/>
                <a:ln w="9525">
                  <a:noFill/>
                </a:ln>
              </p:spPr>
              <p:txBody>
                <a:bodyPr wrap="square" anchor="t">
                  <a:spAutoFit/>
                </a:bodyPr>
                <a:lstStyle/>
                <a:p>
                  <a:pPr algn="ctr" eaLnBrk="0" latinLnBrk="0" hangingPunct="0"/>
                  <a:r>
                    <a:rPr lang="zh-CN" altLang="en-US" b="1">
                      <a:latin typeface="微软雅黑" panose="020B0503020204020204" charset="-122"/>
                      <a:ea typeface="微软雅黑" panose="020B0503020204020204" charset="-122"/>
                    </a:rPr>
                    <a:t>制度体系</a:t>
                  </a:r>
                </a:p>
              </p:txBody>
            </p:sp>
          </p:grpSp>
          <p:grpSp>
            <p:nvGrpSpPr>
              <p:cNvPr id="10" name="组合 9"/>
              <p:cNvGrpSpPr/>
              <p:nvPr/>
            </p:nvGrpSpPr>
            <p:grpSpPr>
              <a:xfrm>
                <a:off x="8824" y="6748"/>
                <a:ext cx="1600" cy="1639"/>
                <a:chOff x="8035" y="6766"/>
                <a:chExt cx="1600" cy="1562"/>
              </a:xfrm>
            </p:grpSpPr>
            <p:sp>
              <p:nvSpPr>
                <p:cNvPr id="30737" name="椭圆 30736"/>
                <p:cNvSpPr/>
                <p:nvPr/>
              </p:nvSpPr>
              <p:spPr>
                <a:xfrm>
                  <a:off x="8035" y="6766"/>
                  <a:ext cx="1600" cy="1562"/>
                </a:xfrm>
                <a:prstGeom prst="ellipse">
                  <a:avLst/>
                </a:prstGeom>
                <a:gradFill rotWithShape="1">
                  <a:gsLst>
                    <a:gs pos="0">
                      <a:srgbClr val="CB90EC">
                        <a:gamma/>
                        <a:tint val="9020"/>
                        <a:invGamma/>
                      </a:srgbClr>
                    </a:gs>
                    <a:gs pos="100000">
                      <a:srgbClr val="CB90EC"/>
                    </a:gs>
                  </a:gsLst>
                  <a:path path="shape">
                    <a:fillToRect l="50000" t="50000" r="50000" b="50000"/>
                  </a:path>
                  <a:tileRect/>
                </a:gradFill>
                <a:ln w="9525">
                  <a:noFill/>
                </a:ln>
              </p:spPr>
              <p:txBody>
                <a:bodyPr/>
                <a:lstStyle/>
                <a:p>
                  <a:endParaRPr lang="zh-CN" altLang="en-US"/>
                </a:p>
              </p:txBody>
            </p:sp>
            <p:sp>
              <p:nvSpPr>
                <p:cNvPr id="30734" name="文本框 30733"/>
                <p:cNvSpPr txBox="1"/>
                <p:nvPr/>
              </p:nvSpPr>
              <p:spPr>
                <a:xfrm>
                  <a:off x="8042" y="7277"/>
                  <a:ext cx="1529" cy="464"/>
                </a:xfrm>
                <a:prstGeom prst="rect">
                  <a:avLst/>
                </a:prstGeom>
                <a:noFill/>
                <a:ln w="9525">
                  <a:noFill/>
                </a:ln>
              </p:spPr>
              <p:txBody>
                <a:bodyPr wrap="square" anchor="t">
                  <a:spAutoFit/>
                </a:bodyPr>
                <a:lstStyle/>
                <a:p>
                  <a:pPr algn="ctr" eaLnBrk="0" latinLnBrk="0" hangingPunct="0"/>
                  <a:r>
                    <a:rPr lang="zh-CN" altLang="en-US" b="1">
                      <a:latin typeface="微软雅黑" panose="020B0503020204020204" charset="-122"/>
                      <a:ea typeface="微软雅黑" panose="020B0503020204020204" charset="-122"/>
                    </a:rPr>
                    <a:t>评价体系</a:t>
                  </a:r>
                </a:p>
              </p:txBody>
            </p:sp>
          </p:grpSp>
          <p:sp>
            <p:nvSpPr>
              <p:cNvPr id="12" name="右箭头 11"/>
              <p:cNvSpPr/>
              <p:nvPr/>
            </p:nvSpPr>
            <p:spPr>
              <a:xfrm rot="2855208">
                <a:off x="6319" y="5173"/>
                <a:ext cx="668" cy="455"/>
              </a:xfrm>
              <a:prstGeom prst="rightArrow">
                <a:avLst>
                  <a:gd name="adj1" fmla="val 35166"/>
                  <a:gd name="adj2" fmla="val 111028"/>
                </a:avLst>
              </a:prstGeom>
              <a:gradFill rotWithShape="1">
                <a:gsLst>
                  <a:gs pos="0">
                    <a:schemeClr val="tx2">
                      <a:gamma/>
                      <a:shade val="89020"/>
                      <a:invGamma/>
                      <a:alpha val="0"/>
                    </a:schemeClr>
                  </a:gs>
                  <a:gs pos="100000">
                    <a:schemeClr val="tx2"/>
                  </a:gs>
                </a:gsLst>
                <a:lin ang="0" scaled="1"/>
                <a:tileRect/>
              </a:gradFill>
              <a:ln w="0">
                <a:noFill/>
              </a:ln>
            </p:spPr>
            <p:txBody>
              <a:bodyPr/>
              <a:lstStyle/>
              <a:p>
                <a:endParaRPr lang="zh-CN" altLang="en-US"/>
              </a:p>
            </p:txBody>
          </p:sp>
          <p:sp>
            <p:nvSpPr>
              <p:cNvPr id="13" name="右箭头 12"/>
              <p:cNvSpPr/>
              <p:nvPr/>
            </p:nvSpPr>
            <p:spPr>
              <a:xfrm rot="7955209">
                <a:off x="8056" y="5214"/>
                <a:ext cx="668" cy="455"/>
              </a:xfrm>
              <a:prstGeom prst="rightArrow">
                <a:avLst>
                  <a:gd name="adj1" fmla="val 35166"/>
                  <a:gd name="adj2" fmla="val 111028"/>
                </a:avLst>
              </a:prstGeom>
              <a:gradFill rotWithShape="1">
                <a:gsLst>
                  <a:gs pos="0">
                    <a:schemeClr val="tx2">
                      <a:gamma/>
                      <a:shade val="89020"/>
                      <a:invGamma/>
                      <a:alpha val="0"/>
                    </a:schemeClr>
                  </a:gs>
                  <a:gs pos="100000">
                    <a:schemeClr val="tx2"/>
                  </a:gs>
                </a:gsLst>
                <a:lin ang="0" scaled="1"/>
                <a:tileRect/>
              </a:gradFill>
              <a:ln w="0">
                <a:noFill/>
              </a:ln>
            </p:spPr>
            <p:txBody>
              <a:bodyPr/>
              <a:lstStyle/>
              <a:p>
                <a:endParaRPr lang="zh-CN" altLang="en-US"/>
              </a:p>
            </p:txBody>
          </p:sp>
        </p:grpSp>
        <p:sp>
          <p:nvSpPr>
            <p:cNvPr id="4" name="椭圆 3"/>
            <p:cNvSpPr/>
            <p:nvPr/>
          </p:nvSpPr>
          <p:spPr>
            <a:xfrm>
              <a:off x="8220" y="8108"/>
              <a:ext cx="1996" cy="1900"/>
            </a:xfrm>
            <a:prstGeom prst="ellipse">
              <a:avLst/>
            </a:prstGeom>
            <a:gradFill rotWithShape="1">
              <a:gsLst>
                <a:gs pos="0">
                  <a:srgbClr val="4DC9B1">
                    <a:gamma/>
                    <a:tint val="7451"/>
                    <a:invGamma/>
                  </a:srgbClr>
                </a:gs>
                <a:gs pos="100000">
                  <a:srgbClr val="4DC9B1"/>
                </a:gs>
              </a:gsLst>
              <a:path path="shape">
                <a:fillToRect l="50000" t="50000" r="50000" b="50000"/>
              </a:path>
              <a:tileRect/>
            </a:gradFill>
            <a:ln w="9525">
              <a:noFill/>
            </a:ln>
          </p:spPr>
          <p:txBody>
            <a:bodyPr/>
            <a:lstStyle/>
            <a:p>
              <a:endParaRPr lang="zh-CN" altLang="en-US"/>
            </a:p>
          </p:txBody>
        </p:sp>
        <p:sp>
          <p:nvSpPr>
            <p:cNvPr id="15" name="文本框 14"/>
            <p:cNvSpPr txBox="1"/>
            <p:nvPr/>
          </p:nvSpPr>
          <p:spPr>
            <a:xfrm>
              <a:off x="8290" y="8736"/>
              <a:ext cx="1897" cy="580"/>
            </a:xfrm>
            <a:prstGeom prst="rect">
              <a:avLst/>
            </a:prstGeom>
            <a:noFill/>
            <a:ln w="9525">
              <a:noFill/>
            </a:ln>
          </p:spPr>
          <p:txBody>
            <a:bodyPr wrap="square" anchor="t">
              <a:spAutoFit/>
            </a:bodyPr>
            <a:lstStyle/>
            <a:p>
              <a:pPr algn="ctr" eaLnBrk="0" latinLnBrk="0" hangingPunct="0"/>
              <a:r>
                <a:rPr lang="zh-CN" altLang="en-US" b="1">
                  <a:latin typeface="微软雅黑" panose="020B0503020204020204" charset="-122"/>
                  <a:ea typeface="微软雅黑" panose="020B0503020204020204" charset="-122"/>
                </a:rPr>
                <a:t>保障体系</a:t>
              </a:r>
            </a:p>
          </p:txBody>
        </p:sp>
        <p:sp>
          <p:nvSpPr>
            <p:cNvPr id="16" name="右箭头 15"/>
            <p:cNvSpPr/>
            <p:nvPr/>
          </p:nvSpPr>
          <p:spPr>
            <a:xfrm rot="16200000">
              <a:off x="8795" y="7462"/>
              <a:ext cx="795" cy="562"/>
            </a:xfrm>
            <a:prstGeom prst="rightArrow">
              <a:avLst>
                <a:gd name="adj1" fmla="val 35166"/>
                <a:gd name="adj2" fmla="val 111028"/>
              </a:avLst>
            </a:prstGeom>
            <a:gradFill rotWithShape="1">
              <a:gsLst>
                <a:gs pos="0">
                  <a:schemeClr val="tx2">
                    <a:gamma/>
                    <a:shade val="89020"/>
                    <a:invGamma/>
                    <a:alpha val="0"/>
                  </a:schemeClr>
                </a:gs>
                <a:gs pos="100000">
                  <a:schemeClr val="tx2"/>
                </a:gs>
              </a:gsLst>
              <a:lin ang="0" scaled="1"/>
              <a:tileRect/>
            </a:gradFill>
            <a:ln w="0">
              <a:noFill/>
            </a:ln>
          </p:spPr>
          <p:txBody>
            <a:bodyPr/>
            <a:lstStyle/>
            <a:p>
              <a:endParaRPr lang="zh-CN" altLang="en-US"/>
            </a:p>
          </p:txBody>
        </p:sp>
      </p:grpSp>
      <p:sp>
        <p:nvSpPr>
          <p:cNvPr id="18" name="右箭头 17"/>
          <p:cNvSpPr/>
          <p:nvPr/>
        </p:nvSpPr>
        <p:spPr>
          <a:xfrm rot="960000">
            <a:off x="2588260" y="1013460"/>
            <a:ext cx="1092200" cy="644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左箭头 18"/>
          <p:cNvSpPr/>
          <p:nvPr/>
        </p:nvSpPr>
        <p:spPr>
          <a:xfrm rot="19800000">
            <a:off x="8063865" y="1164590"/>
            <a:ext cx="878840" cy="6254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rot="20400000">
            <a:off x="2543175" y="4114800"/>
            <a:ext cx="1023620" cy="6711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上箭头 20"/>
          <p:cNvSpPr/>
          <p:nvPr/>
        </p:nvSpPr>
        <p:spPr>
          <a:xfrm>
            <a:off x="5462905" y="5504180"/>
            <a:ext cx="671195" cy="86233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上箭头 21"/>
          <p:cNvSpPr/>
          <p:nvPr/>
        </p:nvSpPr>
        <p:spPr>
          <a:xfrm rot="17940000">
            <a:off x="8152130" y="4175125"/>
            <a:ext cx="688975" cy="85407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87045" y="824865"/>
            <a:ext cx="2033270" cy="92075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a:t>党委领导、政府负责、社会协同、公众参与、法治保障</a:t>
            </a:r>
          </a:p>
        </p:txBody>
      </p:sp>
      <p:sp>
        <p:nvSpPr>
          <p:cNvPr id="24" name="矩形 23"/>
          <p:cNvSpPr/>
          <p:nvPr/>
        </p:nvSpPr>
        <p:spPr>
          <a:xfrm>
            <a:off x="487045" y="4183380"/>
            <a:ext cx="2033270" cy="92075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a:t>基本运行体系、专业运行体系、特殊运行体系</a:t>
            </a:r>
          </a:p>
        </p:txBody>
      </p:sp>
      <p:sp>
        <p:nvSpPr>
          <p:cNvPr id="25" name="矩形 24"/>
          <p:cNvSpPr/>
          <p:nvPr/>
        </p:nvSpPr>
        <p:spPr>
          <a:xfrm>
            <a:off x="3556635" y="6379845"/>
            <a:ext cx="4580255" cy="4565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a:t>统筹保障、人才保障、监督体系、支撑体系</a:t>
            </a:r>
          </a:p>
        </p:txBody>
      </p:sp>
      <p:sp>
        <p:nvSpPr>
          <p:cNvPr id="26" name="矩形 25"/>
          <p:cNvSpPr/>
          <p:nvPr/>
        </p:nvSpPr>
        <p:spPr>
          <a:xfrm>
            <a:off x="8940800" y="875665"/>
            <a:ext cx="2033270" cy="92075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a:t>法制下的自治组织</a:t>
            </a:r>
          </a:p>
        </p:txBody>
      </p:sp>
      <p:sp>
        <p:nvSpPr>
          <p:cNvPr id="27" name="矩形 26"/>
          <p:cNvSpPr/>
          <p:nvPr/>
        </p:nvSpPr>
        <p:spPr>
          <a:xfrm>
            <a:off x="8940800" y="4205605"/>
            <a:ext cx="2033270" cy="92075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400"/>
              <a:t>信用评价体系、公共安全评价体系、社会自治功能评价体系、政府公共服务评价体系等</a:t>
            </a:r>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6233" y="249081"/>
            <a:ext cx="4988443" cy="431776"/>
            <a:chOff x="-6233" y="249081"/>
            <a:chExt cx="4988443"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社会组织发展现状</a:t>
              </a:r>
            </a:p>
          </p:txBody>
        </p:sp>
      </p:grpSp>
      <p:sp>
        <p:nvSpPr>
          <p:cNvPr id="21" name="文本框 20"/>
          <p:cNvSpPr txBox="1"/>
          <p:nvPr/>
        </p:nvSpPr>
        <p:spPr>
          <a:xfrm>
            <a:off x="1388199" y="4906233"/>
            <a:ext cx="1554480" cy="645160"/>
          </a:xfrm>
          <a:prstGeom prst="rect">
            <a:avLst/>
          </a:prstGeom>
          <a:noFill/>
        </p:spPr>
        <p:txBody>
          <a:bodyPr wrap="none" rtlCol="0">
            <a:spAutoFit/>
          </a:bodyPr>
          <a:lstStyle>
            <a:defPPr>
              <a:defRPr lang="zh-CN"/>
            </a:defPPr>
            <a:lvl1pPr>
              <a:defRPr kumimoji="1" sz="3600">
                <a:latin typeface="微软雅黑" panose="020B0503020204020204" charset="-122"/>
                <a:ea typeface="微软雅黑" panose="020B0503020204020204" charset="-122"/>
                <a:cs typeface="微软雅黑" panose="020B0503020204020204" charset="-122"/>
              </a:defRPr>
            </a:lvl1pPr>
          </a:lstStyle>
          <a:p>
            <a:r>
              <a:rPr lang="zh-CN" altLang="en-US" dirty="0">
                <a:solidFill>
                  <a:schemeClr val="bg1"/>
                </a:solidFill>
              </a:rPr>
              <a:t>政府部</a:t>
            </a:r>
          </a:p>
        </p:txBody>
      </p:sp>
      <p:sp>
        <p:nvSpPr>
          <p:cNvPr id="6" name="任意多边形 5"/>
          <p:cNvSpPr/>
          <p:nvPr/>
        </p:nvSpPr>
        <p:spPr>
          <a:xfrm>
            <a:off x="3870325" y="1667510"/>
            <a:ext cx="3559810" cy="647700"/>
          </a:xfrm>
          <a:custGeom>
            <a:avLst/>
            <a:gdLst>
              <a:gd name="connisteX0" fmla="*/ 0 w 2723515"/>
              <a:gd name="connsiteY0" fmla="*/ 0 h 647700"/>
              <a:gd name="connisteX1" fmla="*/ 0 w 2723515"/>
              <a:gd name="connsiteY1" fmla="*/ 647700 h 647700"/>
              <a:gd name="connisteX2" fmla="*/ 2349500 w 2723515"/>
              <a:gd name="connsiteY2" fmla="*/ 647700 h 647700"/>
              <a:gd name="connisteX3" fmla="*/ 2723515 w 2723515"/>
              <a:gd name="connsiteY3" fmla="*/ 0 h 647700"/>
              <a:gd name="connisteX4" fmla="*/ 0 w 2723515"/>
              <a:gd name="connsiteY4" fmla="*/ 0 h 6477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723515" h="647700">
                <a:moveTo>
                  <a:pt x="0" y="0"/>
                </a:moveTo>
                <a:lnTo>
                  <a:pt x="0" y="647700"/>
                </a:lnTo>
                <a:lnTo>
                  <a:pt x="2349500" y="647700"/>
                </a:lnTo>
                <a:lnTo>
                  <a:pt x="2723515" y="0"/>
                </a:lnTo>
                <a:lnTo>
                  <a:pt x="0" y="0"/>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86170" y="1670041"/>
            <a:ext cx="2926080" cy="645160"/>
          </a:xfrm>
          <a:prstGeom prst="rect">
            <a:avLst/>
          </a:prstGeom>
          <a:noFill/>
        </p:spPr>
        <p:txBody>
          <a:bodyPr wrap="none" rtlCol="0">
            <a:spAutoFit/>
          </a:bodyPr>
          <a:lstStyle/>
          <a:p>
            <a:pPr algn="just"/>
            <a:r>
              <a:rPr kumimoji="1" lang="zh-CN" altLang="en-US" sz="3600" dirty="0" smtClean="0">
                <a:solidFill>
                  <a:schemeClr val="bg1"/>
                </a:solidFill>
                <a:latin typeface="微软雅黑" panose="020B0503020204020204" charset="-122"/>
                <a:ea typeface="微软雅黑" panose="020B0503020204020204" charset="-122"/>
              </a:rPr>
              <a:t>行政主导性强</a:t>
            </a:r>
          </a:p>
        </p:txBody>
      </p:sp>
      <p:sp>
        <p:nvSpPr>
          <p:cNvPr id="11" name="任意多边形 10"/>
          <p:cNvSpPr/>
          <p:nvPr/>
        </p:nvSpPr>
        <p:spPr>
          <a:xfrm>
            <a:off x="3870325" y="2799715"/>
            <a:ext cx="3559810" cy="647700"/>
          </a:xfrm>
          <a:custGeom>
            <a:avLst/>
            <a:gdLst>
              <a:gd name="connisteX0" fmla="*/ 0 w 2723515"/>
              <a:gd name="connsiteY0" fmla="*/ 0 h 647700"/>
              <a:gd name="connisteX1" fmla="*/ 0 w 2723515"/>
              <a:gd name="connsiteY1" fmla="*/ 647700 h 647700"/>
              <a:gd name="connisteX2" fmla="*/ 2349500 w 2723515"/>
              <a:gd name="connsiteY2" fmla="*/ 647700 h 647700"/>
              <a:gd name="connisteX3" fmla="*/ 2723515 w 2723515"/>
              <a:gd name="connsiteY3" fmla="*/ 0 h 647700"/>
              <a:gd name="connisteX4" fmla="*/ 0 w 2723515"/>
              <a:gd name="connsiteY4" fmla="*/ 0 h 6477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723515" h="647700">
                <a:moveTo>
                  <a:pt x="0" y="0"/>
                </a:moveTo>
                <a:lnTo>
                  <a:pt x="0" y="647700"/>
                </a:lnTo>
                <a:lnTo>
                  <a:pt x="2349500" y="647700"/>
                </a:lnTo>
                <a:lnTo>
                  <a:pt x="2723515" y="0"/>
                </a:lnTo>
                <a:lnTo>
                  <a:pt x="0" y="0"/>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870325" y="3940810"/>
            <a:ext cx="3559810" cy="647700"/>
          </a:xfrm>
          <a:custGeom>
            <a:avLst/>
            <a:gdLst>
              <a:gd name="connisteX0" fmla="*/ 0 w 2723515"/>
              <a:gd name="connsiteY0" fmla="*/ 0 h 647700"/>
              <a:gd name="connisteX1" fmla="*/ 0 w 2723515"/>
              <a:gd name="connsiteY1" fmla="*/ 647700 h 647700"/>
              <a:gd name="connisteX2" fmla="*/ 2349500 w 2723515"/>
              <a:gd name="connsiteY2" fmla="*/ 647700 h 647700"/>
              <a:gd name="connisteX3" fmla="*/ 2723515 w 2723515"/>
              <a:gd name="connsiteY3" fmla="*/ 0 h 647700"/>
              <a:gd name="connisteX4" fmla="*/ 0 w 2723515"/>
              <a:gd name="connsiteY4" fmla="*/ 0 h 6477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723515" h="647700">
                <a:moveTo>
                  <a:pt x="0" y="0"/>
                </a:moveTo>
                <a:lnTo>
                  <a:pt x="0" y="647700"/>
                </a:lnTo>
                <a:lnTo>
                  <a:pt x="2349500" y="647700"/>
                </a:lnTo>
                <a:lnTo>
                  <a:pt x="2723515" y="0"/>
                </a:lnTo>
                <a:lnTo>
                  <a:pt x="0" y="0"/>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124270" y="2799706"/>
            <a:ext cx="2926080" cy="645160"/>
          </a:xfrm>
          <a:prstGeom prst="rect">
            <a:avLst/>
          </a:prstGeom>
          <a:noFill/>
        </p:spPr>
        <p:txBody>
          <a:bodyPr wrap="none" rtlCol="0">
            <a:spAutoFit/>
          </a:bodyPr>
          <a:lstStyle/>
          <a:p>
            <a:pPr algn="just"/>
            <a:r>
              <a:rPr kumimoji="1" lang="zh-CN" altLang="en-US" sz="3600" dirty="0" smtClean="0">
                <a:solidFill>
                  <a:schemeClr val="bg1"/>
                </a:solidFill>
                <a:latin typeface="微软雅黑" panose="020B0503020204020204" charset="-122"/>
                <a:ea typeface="微软雅黑" panose="020B0503020204020204" charset="-122"/>
                <a:cs typeface="微软雅黑" panose="020B0503020204020204" charset="-122"/>
                <a:sym typeface="+mn-ea"/>
              </a:rPr>
              <a:t>经济类组织多</a:t>
            </a:r>
          </a:p>
        </p:txBody>
      </p:sp>
      <p:sp>
        <p:nvSpPr>
          <p:cNvPr id="22" name="文本框 21"/>
          <p:cNvSpPr txBox="1"/>
          <p:nvPr/>
        </p:nvSpPr>
        <p:spPr>
          <a:xfrm>
            <a:off x="4124270" y="3940166"/>
            <a:ext cx="2926080" cy="645160"/>
          </a:xfrm>
          <a:prstGeom prst="rect">
            <a:avLst/>
          </a:prstGeom>
          <a:noFill/>
        </p:spPr>
        <p:txBody>
          <a:bodyPr wrap="none" rtlCol="0">
            <a:spAutoFit/>
          </a:bodyPr>
          <a:lstStyle/>
          <a:p>
            <a:pPr algn="just"/>
            <a:r>
              <a:rPr kumimoji="1" lang="zh-CN" altLang="en-US" sz="3600" dirty="0" smtClean="0">
                <a:solidFill>
                  <a:schemeClr val="bg1"/>
                </a:solidFill>
                <a:latin typeface="微软雅黑" panose="020B0503020204020204" charset="-122"/>
                <a:ea typeface="微软雅黑" panose="020B0503020204020204" charset="-122"/>
                <a:cs typeface="微软雅黑" panose="020B0503020204020204" charset="-122"/>
                <a:sym typeface="+mn-ea"/>
              </a:rPr>
              <a:t>制度类不健全</a:t>
            </a:r>
          </a:p>
        </p:txBody>
      </p:sp>
      <p:sp>
        <p:nvSpPr>
          <p:cNvPr id="23" name="任意多边形 22"/>
          <p:cNvSpPr/>
          <p:nvPr/>
        </p:nvSpPr>
        <p:spPr>
          <a:xfrm>
            <a:off x="7101840" y="2802255"/>
            <a:ext cx="485775" cy="635000"/>
          </a:xfrm>
          <a:custGeom>
            <a:avLst/>
            <a:gdLst>
              <a:gd name="connisteX0" fmla="*/ 0 w 485775"/>
              <a:gd name="connsiteY0" fmla="*/ 631825 h 635000"/>
              <a:gd name="connisteX1" fmla="*/ 364490 w 485775"/>
              <a:gd name="connsiteY1" fmla="*/ 0 h 635000"/>
              <a:gd name="connisteX2" fmla="*/ 485775 w 485775"/>
              <a:gd name="connsiteY2" fmla="*/ 0 h 635000"/>
              <a:gd name="connisteX3" fmla="*/ 120015 w 485775"/>
              <a:gd name="connsiteY3" fmla="*/ 635000 h 635000"/>
              <a:gd name="connisteX4" fmla="*/ 0 w 485775"/>
              <a:gd name="connsiteY4" fmla="*/ 631825 h 635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85775" h="635000">
                <a:moveTo>
                  <a:pt x="0" y="631825"/>
                </a:moveTo>
                <a:lnTo>
                  <a:pt x="364490" y="0"/>
                </a:lnTo>
                <a:lnTo>
                  <a:pt x="485775" y="0"/>
                </a:lnTo>
                <a:lnTo>
                  <a:pt x="120015" y="635000"/>
                </a:lnTo>
                <a:lnTo>
                  <a:pt x="0" y="631825"/>
                </a:lnTo>
                <a:close/>
              </a:path>
            </a:pathLst>
          </a:custGeom>
          <a:noFill/>
          <a:ln>
            <a:solidFill>
              <a:srgbClr val="E83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7098030" y="1671320"/>
            <a:ext cx="485775" cy="635000"/>
          </a:xfrm>
          <a:custGeom>
            <a:avLst/>
            <a:gdLst>
              <a:gd name="connisteX0" fmla="*/ 0 w 485775"/>
              <a:gd name="connsiteY0" fmla="*/ 631825 h 635000"/>
              <a:gd name="connisteX1" fmla="*/ 364490 w 485775"/>
              <a:gd name="connsiteY1" fmla="*/ 0 h 635000"/>
              <a:gd name="connisteX2" fmla="*/ 485775 w 485775"/>
              <a:gd name="connsiteY2" fmla="*/ 0 h 635000"/>
              <a:gd name="connisteX3" fmla="*/ 120015 w 485775"/>
              <a:gd name="connsiteY3" fmla="*/ 635000 h 635000"/>
              <a:gd name="connisteX4" fmla="*/ 0 w 485775"/>
              <a:gd name="connsiteY4" fmla="*/ 631825 h 635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85775" h="635000">
                <a:moveTo>
                  <a:pt x="0" y="631825"/>
                </a:moveTo>
                <a:lnTo>
                  <a:pt x="364490" y="0"/>
                </a:lnTo>
                <a:lnTo>
                  <a:pt x="485775" y="0"/>
                </a:lnTo>
                <a:lnTo>
                  <a:pt x="120015" y="635000"/>
                </a:lnTo>
                <a:lnTo>
                  <a:pt x="0" y="631825"/>
                </a:lnTo>
                <a:close/>
              </a:path>
            </a:pathLst>
          </a:custGeom>
          <a:noFill/>
          <a:ln>
            <a:solidFill>
              <a:srgbClr val="E83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7098030" y="3950335"/>
            <a:ext cx="485775" cy="635000"/>
          </a:xfrm>
          <a:custGeom>
            <a:avLst/>
            <a:gdLst>
              <a:gd name="connisteX0" fmla="*/ 0 w 485775"/>
              <a:gd name="connsiteY0" fmla="*/ 631825 h 635000"/>
              <a:gd name="connisteX1" fmla="*/ 364490 w 485775"/>
              <a:gd name="connsiteY1" fmla="*/ 0 h 635000"/>
              <a:gd name="connisteX2" fmla="*/ 485775 w 485775"/>
              <a:gd name="connsiteY2" fmla="*/ 0 h 635000"/>
              <a:gd name="connisteX3" fmla="*/ 120015 w 485775"/>
              <a:gd name="connsiteY3" fmla="*/ 635000 h 635000"/>
              <a:gd name="connisteX4" fmla="*/ 0 w 485775"/>
              <a:gd name="connsiteY4" fmla="*/ 631825 h 635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85775" h="635000">
                <a:moveTo>
                  <a:pt x="0" y="631825"/>
                </a:moveTo>
                <a:lnTo>
                  <a:pt x="364490" y="0"/>
                </a:lnTo>
                <a:lnTo>
                  <a:pt x="485775" y="0"/>
                </a:lnTo>
                <a:lnTo>
                  <a:pt x="120015" y="635000"/>
                </a:lnTo>
                <a:lnTo>
                  <a:pt x="0" y="631825"/>
                </a:lnTo>
                <a:close/>
              </a:path>
            </a:pathLst>
          </a:custGeom>
          <a:noFill/>
          <a:ln>
            <a:solidFill>
              <a:srgbClr val="E83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857625" y="5033010"/>
            <a:ext cx="3559810" cy="647700"/>
          </a:xfrm>
          <a:custGeom>
            <a:avLst/>
            <a:gdLst>
              <a:gd name="connisteX0" fmla="*/ 0 w 2723515"/>
              <a:gd name="connsiteY0" fmla="*/ 0 h 647700"/>
              <a:gd name="connisteX1" fmla="*/ 0 w 2723515"/>
              <a:gd name="connsiteY1" fmla="*/ 647700 h 647700"/>
              <a:gd name="connisteX2" fmla="*/ 2349500 w 2723515"/>
              <a:gd name="connsiteY2" fmla="*/ 647700 h 647700"/>
              <a:gd name="connisteX3" fmla="*/ 2723515 w 2723515"/>
              <a:gd name="connsiteY3" fmla="*/ 0 h 647700"/>
              <a:gd name="connisteX4" fmla="*/ 0 w 2723515"/>
              <a:gd name="connsiteY4" fmla="*/ 0 h 6477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723515" h="647700">
                <a:moveTo>
                  <a:pt x="0" y="0"/>
                </a:moveTo>
                <a:lnTo>
                  <a:pt x="0" y="647700"/>
                </a:lnTo>
                <a:lnTo>
                  <a:pt x="2349500" y="647700"/>
                </a:lnTo>
                <a:lnTo>
                  <a:pt x="2723515" y="0"/>
                </a:lnTo>
                <a:lnTo>
                  <a:pt x="0" y="0"/>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111570" y="5032366"/>
            <a:ext cx="2926080" cy="645160"/>
          </a:xfrm>
          <a:prstGeom prst="rect">
            <a:avLst/>
          </a:prstGeom>
          <a:noFill/>
        </p:spPr>
        <p:txBody>
          <a:bodyPr wrap="none" rtlCol="0">
            <a:spAutoFit/>
          </a:bodyPr>
          <a:lstStyle/>
          <a:p>
            <a:pPr algn="just"/>
            <a:r>
              <a:rPr kumimoji="1" lang="zh-CN" altLang="en-US" sz="3600" dirty="0" smtClean="0">
                <a:solidFill>
                  <a:schemeClr val="bg1"/>
                </a:solidFill>
                <a:latin typeface="微软雅黑" panose="020B0503020204020204" charset="-122"/>
                <a:ea typeface="微软雅黑" panose="020B0503020204020204" charset="-122"/>
                <a:cs typeface="微软雅黑" panose="020B0503020204020204" charset="-122"/>
                <a:sym typeface="+mn-ea"/>
              </a:rPr>
              <a:t>认知度不到位</a:t>
            </a:r>
          </a:p>
        </p:txBody>
      </p:sp>
      <p:sp>
        <p:nvSpPr>
          <p:cNvPr id="27" name="任意多边形 26"/>
          <p:cNvSpPr/>
          <p:nvPr/>
        </p:nvSpPr>
        <p:spPr>
          <a:xfrm>
            <a:off x="7085330" y="5042535"/>
            <a:ext cx="485775" cy="635000"/>
          </a:xfrm>
          <a:custGeom>
            <a:avLst/>
            <a:gdLst>
              <a:gd name="connisteX0" fmla="*/ 0 w 485775"/>
              <a:gd name="connsiteY0" fmla="*/ 631825 h 635000"/>
              <a:gd name="connisteX1" fmla="*/ 364490 w 485775"/>
              <a:gd name="connsiteY1" fmla="*/ 0 h 635000"/>
              <a:gd name="connisteX2" fmla="*/ 485775 w 485775"/>
              <a:gd name="connsiteY2" fmla="*/ 0 h 635000"/>
              <a:gd name="connisteX3" fmla="*/ 120015 w 485775"/>
              <a:gd name="connsiteY3" fmla="*/ 635000 h 635000"/>
              <a:gd name="connisteX4" fmla="*/ 0 w 485775"/>
              <a:gd name="connsiteY4" fmla="*/ 631825 h 635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85775" h="635000">
                <a:moveTo>
                  <a:pt x="0" y="631825"/>
                </a:moveTo>
                <a:lnTo>
                  <a:pt x="364490" y="0"/>
                </a:lnTo>
                <a:lnTo>
                  <a:pt x="485775" y="0"/>
                </a:lnTo>
                <a:lnTo>
                  <a:pt x="120015" y="635000"/>
                </a:lnTo>
                <a:lnTo>
                  <a:pt x="0" y="631825"/>
                </a:lnTo>
                <a:close/>
              </a:path>
            </a:pathLst>
          </a:custGeom>
          <a:noFill/>
          <a:ln>
            <a:solidFill>
              <a:srgbClr val="E83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0-#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0-#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0-#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p:bldP spid="11" grpId="0" bldLvl="0" animBg="1"/>
      <p:bldP spid="19" grpId="0" bldLvl="0" animBg="1"/>
      <p:bldP spid="20" grpId="0"/>
      <p:bldP spid="22" grpId="0"/>
      <p:bldP spid="23" grpId="0" bldLvl="0" animBg="1"/>
      <p:bldP spid="28" grpId="0" bldLvl="0" animBg="1"/>
      <p:bldP spid="29" grpId="0" bldLvl="0" animBg="1"/>
      <p:bldP spid="24" grpId="0" bldLvl="0" animBg="1"/>
      <p:bldP spid="26" grpId="0"/>
      <p:bldP spid="2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a:off x="1176079" y="4041948"/>
            <a:ext cx="2374900" cy="2374900"/>
          </a:xfrm>
          <a:prstGeom prst="ellipse">
            <a:avLst/>
          </a:prstGeom>
          <a:solidFill>
            <a:srgbClr val="E8380D"/>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3975735" y="140970"/>
            <a:ext cx="3515995" cy="3190240"/>
          </a:xfrm>
          <a:prstGeom prst="ellipse">
            <a:avLst/>
          </a:prstGeom>
          <a:solidFill>
            <a:srgbClr val="E8380D"/>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 1"/>
          <p:cNvGrpSpPr/>
          <p:nvPr/>
        </p:nvGrpSpPr>
        <p:grpSpPr>
          <a:xfrm>
            <a:off x="-6233" y="249081"/>
            <a:ext cx="4988443" cy="431776"/>
            <a:chOff x="-6233" y="249081"/>
            <a:chExt cx="4988443"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l">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关联关系</a:t>
              </a:r>
            </a:p>
          </p:txBody>
        </p:sp>
      </p:grpSp>
      <p:sp>
        <p:nvSpPr>
          <p:cNvPr id="3" name="文本框 2"/>
          <p:cNvSpPr txBox="1"/>
          <p:nvPr/>
        </p:nvSpPr>
        <p:spPr>
          <a:xfrm>
            <a:off x="4753005" y="1337532"/>
            <a:ext cx="2011680" cy="645160"/>
          </a:xfrm>
          <a:prstGeom prst="rect">
            <a:avLst/>
          </a:prstGeom>
          <a:noFill/>
        </p:spPr>
        <p:txBody>
          <a:bodyPr wrap="none" rtlCol="0">
            <a:spAutoFit/>
          </a:bodyPr>
          <a:lstStyle/>
          <a:p>
            <a:r>
              <a:rPr kumimoji="1" lang="zh-CN" altLang="en-US" sz="3600" dirty="0" smtClean="0">
                <a:solidFill>
                  <a:schemeClr val="bg1"/>
                </a:solidFill>
                <a:latin typeface="微软雅黑" panose="020B0503020204020204" charset="-122"/>
                <a:ea typeface="微软雅黑" panose="020B0503020204020204" charset="-122"/>
                <a:cs typeface="微软雅黑" panose="020B0503020204020204" charset="-122"/>
              </a:rPr>
              <a:t>社会组织</a:t>
            </a:r>
          </a:p>
        </p:txBody>
      </p:sp>
      <p:sp>
        <p:nvSpPr>
          <p:cNvPr id="21" name="文本框 20"/>
          <p:cNvSpPr txBox="1"/>
          <p:nvPr/>
        </p:nvSpPr>
        <p:spPr>
          <a:xfrm>
            <a:off x="1388199" y="4906233"/>
            <a:ext cx="2011680" cy="645160"/>
          </a:xfrm>
          <a:prstGeom prst="rect">
            <a:avLst/>
          </a:prstGeom>
          <a:noFill/>
        </p:spPr>
        <p:txBody>
          <a:bodyPr wrap="none" rtlCol="0">
            <a:spAutoFit/>
          </a:bodyPr>
          <a:lstStyle>
            <a:defPPr>
              <a:defRPr lang="zh-CN"/>
            </a:defPPr>
            <a:lvl1pPr>
              <a:defRPr kumimoji="1" sz="3600">
                <a:latin typeface="微软雅黑" panose="020B0503020204020204" charset="-122"/>
                <a:ea typeface="微软雅黑" panose="020B0503020204020204" charset="-122"/>
                <a:cs typeface="微软雅黑" panose="020B0503020204020204" charset="-122"/>
              </a:defRPr>
            </a:lvl1pPr>
          </a:lstStyle>
          <a:p>
            <a:r>
              <a:rPr lang="zh-CN" altLang="en-US" dirty="0">
                <a:solidFill>
                  <a:schemeClr val="bg1"/>
                </a:solidFill>
              </a:rPr>
              <a:t>政府部门</a:t>
            </a:r>
          </a:p>
        </p:txBody>
      </p:sp>
      <p:sp>
        <p:nvSpPr>
          <p:cNvPr id="4" name="椭圆 3"/>
          <p:cNvSpPr/>
          <p:nvPr/>
        </p:nvSpPr>
        <p:spPr>
          <a:xfrm>
            <a:off x="8100695" y="4041948"/>
            <a:ext cx="2374900" cy="2374900"/>
          </a:xfrm>
          <a:prstGeom prst="ellipse">
            <a:avLst/>
          </a:prstGeom>
          <a:solidFill>
            <a:srgbClr val="E8380D"/>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8349010" y="4906232"/>
            <a:ext cx="2011680" cy="645160"/>
          </a:xfrm>
          <a:prstGeom prst="rect">
            <a:avLst/>
          </a:prstGeom>
          <a:noFill/>
        </p:spPr>
        <p:txBody>
          <a:bodyPr wrap="none" rtlCol="0">
            <a:spAutoFit/>
          </a:bodyPr>
          <a:lstStyle/>
          <a:p>
            <a:r>
              <a:rPr kumimoji="1" lang="zh-CN" altLang="en-US" sz="3600" dirty="0" smtClean="0">
                <a:solidFill>
                  <a:schemeClr val="bg1"/>
                </a:solidFill>
                <a:latin typeface="微软雅黑" panose="020B0503020204020204" charset="-122"/>
                <a:ea typeface="微软雅黑" panose="020B0503020204020204" charset="-122"/>
                <a:cs typeface="微软雅黑" panose="020B0503020204020204" charset="-122"/>
              </a:rPr>
              <a:t>服务对象</a:t>
            </a:r>
          </a:p>
        </p:txBody>
      </p:sp>
      <p:sp>
        <p:nvSpPr>
          <p:cNvPr id="7" name="上下箭头 6"/>
          <p:cNvSpPr/>
          <p:nvPr/>
        </p:nvSpPr>
        <p:spPr>
          <a:xfrm rot="2760000">
            <a:off x="3549015" y="2738755"/>
            <a:ext cx="720725" cy="186055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左右箭头 7"/>
          <p:cNvSpPr/>
          <p:nvPr/>
        </p:nvSpPr>
        <p:spPr>
          <a:xfrm>
            <a:off x="3804285" y="5108575"/>
            <a:ext cx="4203700" cy="49974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上下箭头 9"/>
          <p:cNvSpPr/>
          <p:nvPr/>
        </p:nvSpPr>
        <p:spPr>
          <a:xfrm rot="19260000">
            <a:off x="7212330" y="2707640"/>
            <a:ext cx="800735" cy="196215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989580" y="2890520"/>
            <a:ext cx="814705" cy="567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发展</a:t>
            </a:r>
          </a:p>
        </p:txBody>
      </p:sp>
      <p:sp>
        <p:nvSpPr>
          <p:cNvPr id="14" name="圆角矩形 13"/>
          <p:cNvSpPr/>
          <p:nvPr/>
        </p:nvSpPr>
        <p:spPr>
          <a:xfrm>
            <a:off x="4129405" y="3715385"/>
            <a:ext cx="814705" cy="567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管理</a:t>
            </a:r>
          </a:p>
        </p:txBody>
      </p:sp>
      <p:sp>
        <p:nvSpPr>
          <p:cNvPr id="15" name="圆角矩形 14"/>
          <p:cNvSpPr/>
          <p:nvPr/>
        </p:nvSpPr>
        <p:spPr>
          <a:xfrm>
            <a:off x="7777480" y="2928620"/>
            <a:ext cx="814705" cy="567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活力</a:t>
            </a:r>
          </a:p>
        </p:txBody>
      </p:sp>
      <p:sp>
        <p:nvSpPr>
          <p:cNvPr id="16" name="圆角矩形 15"/>
          <p:cNvSpPr/>
          <p:nvPr/>
        </p:nvSpPr>
        <p:spPr>
          <a:xfrm>
            <a:off x="6517005" y="3702685"/>
            <a:ext cx="814705" cy="567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参与</a:t>
            </a:r>
          </a:p>
        </p:txBody>
      </p:sp>
      <p:sp>
        <p:nvSpPr>
          <p:cNvPr id="17" name="圆角矩形 16"/>
          <p:cNvSpPr/>
          <p:nvPr/>
        </p:nvSpPr>
        <p:spPr>
          <a:xfrm>
            <a:off x="5478780" y="4478020"/>
            <a:ext cx="814705" cy="567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有序</a:t>
            </a:r>
          </a:p>
        </p:txBody>
      </p:sp>
      <p:sp>
        <p:nvSpPr>
          <p:cNvPr id="18" name="圆角矩形 17"/>
          <p:cNvSpPr/>
          <p:nvPr/>
        </p:nvSpPr>
        <p:spPr>
          <a:xfrm>
            <a:off x="5513705" y="5658485"/>
            <a:ext cx="814705" cy="567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稳定</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1+#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13" grpId="0" bldLvl="0" animBg="1"/>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六边形 18"/>
          <p:cNvSpPr/>
          <p:nvPr/>
        </p:nvSpPr>
        <p:spPr>
          <a:xfrm>
            <a:off x="3956050" y="4308475"/>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 name="组 2"/>
          <p:cNvGrpSpPr/>
          <p:nvPr/>
        </p:nvGrpSpPr>
        <p:grpSpPr>
          <a:xfrm>
            <a:off x="-6233" y="249081"/>
            <a:ext cx="4988443" cy="431776"/>
            <a:chOff x="-6233" y="249081"/>
            <a:chExt cx="4988443" cy="431776"/>
          </a:xfrm>
        </p:grpSpPr>
        <p:sp>
          <p:nvSpPr>
            <p:cNvPr id="129" name="任意多边形: 形状 64"/>
            <p:cNvSpPr/>
            <p:nvPr/>
          </p:nvSpPr>
          <p:spPr>
            <a:xfrm flipH="1">
              <a:off x="-6233" y="249081"/>
              <a:ext cx="1182198" cy="431776"/>
            </a:xfrm>
            <a:custGeom>
              <a:avLst/>
              <a:gdLst>
                <a:gd name="connsiteX0" fmla="*/ 4387777 w 4387777"/>
                <a:gd name="connsiteY0" fmla="*/ 0 h 1602556"/>
                <a:gd name="connsiteX1" fmla="*/ 0 w 4387777"/>
                <a:gd name="connsiteY1" fmla="*/ 0 h 1602556"/>
                <a:gd name="connsiteX2" fmla="*/ 400223 w 4387777"/>
                <a:gd name="connsiteY2" fmla="*/ 1602556 h 1602556"/>
                <a:gd name="connsiteX3" fmla="*/ 4387777 w 4387777"/>
                <a:gd name="connsiteY3" fmla="*/ 1602556 h 1602556"/>
              </a:gdLst>
              <a:ahLst/>
              <a:cxnLst>
                <a:cxn ang="0">
                  <a:pos x="connsiteX0" y="connsiteY0"/>
                </a:cxn>
                <a:cxn ang="0">
                  <a:pos x="connsiteX1" y="connsiteY1"/>
                </a:cxn>
                <a:cxn ang="0">
                  <a:pos x="connsiteX2" y="connsiteY2"/>
                </a:cxn>
                <a:cxn ang="0">
                  <a:pos x="connsiteX3" y="connsiteY3"/>
                </a:cxn>
              </a:cxnLst>
              <a:rect l="l" t="t" r="r" b="b"/>
              <a:pathLst>
                <a:path w="4387777" h="1602556">
                  <a:moveTo>
                    <a:pt x="4387777" y="0"/>
                  </a:moveTo>
                  <a:lnTo>
                    <a:pt x="0" y="0"/>
                  </a:lnTo>
                  <a:lnTo>
                    <a:pt x="400223" y="1602556"/>
                  </a:lnTo>
                  <a:lnTo>
                    <a:pt x="4387777" y="1602556"/>
                  </a:lnTo>
                  <a:close/>
                </a:path>
              </a:pathLst>
            </a:cu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dirty="0">
                <a:latin typeface="Adobe 黑体 Std R" panose="020B0400000000000000" charset="-122"/>
                <a:ea typeface="Adobe 黑体 Std R" panose="020B0400000000000000" charset="-122"/>
              </a:endParaRPr>
            </a:p>
          </p:txBody>
        </p:sp>
        <p:sp>
          <p:nvSpPr>
            <p:cNvPr id="130" name="原创设计师QQ598969553          _14"/>
            <p:cNvSpPr>
              <a:spLocks noChangeArrowheads="1"/>
            </p:cNvSpPr>
            <p:nvPr/>
          </p:nvSpPr>
          <p:spPr bwMode="auto">
            <a:xfrm>
              <a:off x="1287145" y="280670"/>
              <a:ext cx="369506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信用价值</a:t>
              </a:r>
            </a:p>
          </p:txBody>
        </p:sp>
      </p:grpSp>
      <p:sp>
        <p:nvSpPr>
          <p:cNvPr id="4" name="六边形 3"/>
          <p:cNvSpPr/>
          <p:nvPr/>
        </p:nvSpPr>
        <p:spPr>
          <a:xfrm>
            <a:off x="4001770" y="860425"/>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 name="文本框 1"/>
          <p:cNvSpPr txBox="1"/>
          <p:nvPr/>
        </p:nvSpPr>
        <p:spPr>
          <a:xfrm>
            <a:off x="4324985" y="1129665"/>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rPr>
              <a:t>高于国家标准</a:t>
            </a:r>
          </a:p>
        </p:txBody>
      </p:sp>
      <p:sp>
        <p:nvSpPr>
          <p:cNvPr id="13" name="文本框 12"/>
          <p:cNvSpPr txBox="1"/>
          <p:nvPr/>
        </p:nvSpPr>
        <p:spPr>
          <a:xfrm>
            <a:off x="4324985" y="4577715"/>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sym typeface="+mn-ea"/>
              </a:rPr>
              <a:t>优于社会舆论</a:t>
            </a:r>
          </a:p>
        </p:txBody>
      </p:sp>
      <p:sp>
        <p:nvSpPr>
          <p:cNvPr id="20" name="六边形 19"/>
          <p:cNvSpPr/>
          <p:nvPr/>
        </p:nvSpPr>
        <p:spPr>
          <a:xfrm>
            <a:off x="3928110" y="792480"/>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六边形 21"/>
          <p:cNvSpPr/>
          <p:nvPr/>
        </p:nvSpPr>
        <p:spPr>
          <a:xfrm>
            <a:off x="3882390" y="4239895"/>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六边形 7"/>
          <p:cNvSpPr/>
          <p:nvPr/>
        </p:nvSpPr>
        <p:spPr>
          <a:xfrm>
            <a:off x="3976370" y="2600325"/>
            <a:ext cx="3883660" cy="1244600"/>
          </a:xfrm>
          <a:prstGeom prst="hexagon">
            <a:avLst/>
          </a:prstGeom>
          <a:gradFill>
            <a:gsLst>
              <a:gs pos="0">
                <a:srgbClr val="F7734B"/>
              </a:gs>
              <a:gs pos="42000">
                <a:srgbClr val="EC5535">
                  <a:alpha val="100000"/>
                </a:srgbClr>
              </a:gs>
              <a:gs pos="91000">
                <a:srgbClr val="DF250D"/>
              </a:gs>
            </a:gsLst>
            <a:path path="circle">
              <a:fillToRect l="50000" t="50000" r="50000" b="50000"/>
            </a:path>
            <a:tileRect/>
          </a:grad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文本框 8"/>
          <p:cNvSpPr txBox="1"/>
          <p:nvPr/>
        </p:nvSpPr>
        <p:spPr>
          <a:xfrm>
            <a:off x="4299585" y="2869565"/>
            <a:ext cx="3237230" cy="706755"/>
          </a:xfrm>
          <a:prstGeom prst="rect">
            <a:avLst/>
          </a:prstGeom>
          <a:noFill/>
        </p:spPr>
        <p:txBody>
          <a:bodyPr wrap="square" rtlCol="0">
            <a:spAutoFit/>
          </a:bodyPr>
          <a:lstStyle/>
          <a:p>
            <a:pPr algn="ctr"/>
            <a:r>
              <a:rPr kumimoji="1" lang="zh-CN" altLang="en-US" sz="4000" dirty="0" smtClean="0">
                <a:solidFill>
                  <a:schemeClr val="bg1"/>
                </a:solidFill>
                <a:latin typeface="微软雅黑" panose="020B0503020204020204" charset="-122"/>
                <a:ea typeface="微软雅黑" panose="020B0503020204020204" charset="-122"/>
                <a:cs typeface="微软雅黑" panose="020B0503020204020204" charset="-122"/>
              </a:rPr>
              <a:t>宽于执法体系</a:t>
            </a:r>
          </a:p>
        </p:txBody>
      </p:sp>
      <p:sp>
        <p:nvSpPr>
          <p:cNvPr id="10" name="六边形 9"/>
          <p:cNvSpPr/>
          <p:nvPr/>
        </p:nvSpPr>
        <p:spPr>
          <a:xfrm>
            <a:off x="3902710" y="2532380"/>
            <a:ext cx="4030980" cy="1381760"/>
          </a:xfrm>
          <a:prstGeom prst="hexagon">
            <a:avLst/>
          </a:prstGeom>
          <a:noFill/>
          <a:ln>
            <a:gradFill>
              <a:gsLst>
                <a:gs pos="0">
                  <a:srgbClr val="F44B34"/>
                </a:gs>
                <a:gs pos="100000">
                  <a:srgbClr val="C000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圆角矩形 10"/>
          <p:cNvSpPr/>
          <p:nvPr/>
        </p:nvSpPr>
        <p:spPr>
          <a:xfrm>
            <a:off x="2298700" y="5708015"/>
            <a:ext cx="7319010" cy="1130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t>人人都有认同感 人人都有获得感</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500"/>
                                        <p:tgtEl>
                                          <p:spTgt spid="22"/>
                                        </p:tgtEl>
                                      </p:cBhvr>
                                    </p:animEffect>
                                  </p:childTnLst>
                                </p:cTn>
                              </p:par>
                            </p:childTnLst>
                          </p:cTn>
                        </p:par>
                        <p:par>
                          <p:cTn id="29" fill="hold">
                            <p:stCondLst>
                              <p:cond delay="500"/>
                            </p:stCondLst>
                            <p:childTnLst>
                              <p:par>
                                <p:cTn id="30" presetID="3" presetClass="entr" presetSubtype="1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4" grpId="0" bldLvl="0" animBg="1"/>
      <p:bldP spid="2" grpId="0"/>
      <p:bldP spid="13" grpId="0"/>
      <p:bldP spid="20" grpId="0" bldLvl="0" animBg="1"/>
      <p:bldP spid="22" grpId="0" bldLvl="0" animBg="1"/>
      <p:bldP spid="8" grpId="0" bldLvl="0" animBg="1"/>
      <p:bldP spid="9" grpId="0"/>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3335" y="2802255"/>
            <a:ext cx="12219305" cy="1083945"/>
          </a:xfrm>
          <a:prstGeom prst="rect">
            <a:avLst/>
          </a:prstGeom>
          <a:solidFill>
            <a:srgbClr val="E83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dobe 黑体 Std R" panose="020B0400000000000000" charset="-122"/>
              <a:ea typeface="Adobe 黑体 Std R" panose="020B0400000000000000" charset="-122"/>
            </a:endParaRPr>
          </a:p>
        </p:txBody>
      </p:sp>
      <p:sp>
        <p:nvSpPr>
          <p:cNvPr id="3" name="Rectangle 3"/>
          <p:cNvSpPr txBox="1">
            <a:spLocks noChangeArrowheads="1"/>
          </p:cNvSpPr>
          <p:nvPr/>
        </p:nvSpPr>
        <p:spPr bwMode="auto">
          <a:xfrm>
            <a:off x="3553460" y="3138170"/>
            <a:ext cx="6008370" cy="5810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lnSpc>
                <a:spcPct val="90000"/>
              </a:lnSpc>
              <a:defRPr/>
            </a:pPr>
            <a:r>
              <a:rPr lang="zh-CN" altLang="en-US" sz="4200" b="1">
                <a:solidFill>
                  <a:schemeClr val="bg1"/>
                </a:solidFill>
                <a:effectLst/>
                <a:latin typeface="微软雅黑" panose="020B0503020204020204" charset="-122"/>
                <a:ea typeface="微软雅黑" panose="020B0503020204020204" charset="-122"/>
                <a:sym typeface="+mn-ea"/>
              </a:rPr>
              <a:t>二、解决思路</a:t>
            </a:r>
          </a:p>
        </p:txBody>
      </p:sp>
    </p:spTree>
  </p:cSld>
  <p:clrMapOvr>
    <a:masterClrMapping/>
  </p:clrMapOvr>
  <mc:AlternateContent xmlns:mc="http://schemas.openxmlformats.org/markup-compatibility/2006">
    <mc:Choice xmlns:p14="http://schemas.microsoft.com/office/powerpoint/2010/main" xmlns="" Requires="p14">
      <p:transition spd="slow" p14:dur="1250"/>
    </mc:Choice>
    <mc:Fallback>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4"/>
  <p:tag name="KSO_WM_UNIT_TYPE" val="l_h_f"/>
  <p:tag name="KSO_WM_UNIT_INDEX" val="1_1_1"/>
  <p:tag name="KSO_WM_UNIT_ID" val="diagram634_5*l_h_f*1_1_1"/>
  <p:tag name="KSO_WM_UNIT_CLEAR" val="1"/>
  <p:tag name="KSO_WM_UNIT_LAYERLEVEL" val="1_1_1"/>
  <p:tag name="KSO_WM_UNIT_VALUE" val="60"/>
  <p:tag name="KSO_WM_UNIT_HIGHLIGHT" val="0"/>
  <p:tag name="KSO_WM_UNIT_COMPATIBLE" val="0"/>
  <p:tag name="KSO_WM_UNIT_PRESET_TEXT_INDEX" val="5"/>
  <p:tag name="KSO_WM_DIAGRAM_GROUP_CODE" val="l1-1"/>
  <p:tag name="KSO_WM_UNIT_PRESET_TEXT_LEN" val="125"/>
  <p:tag name="KSO_WM_UNIT_TEXT_FILL_FORE_SCHEMECOLOR_INDEX" val="13"/>
  <p:tag name="KSO_WM_UNIT_TEXT_FILL_TYPE" val="1"/>
</p:tagLst>
</file>

<file path=ppt/theme/theme1.xml><?xml version="1.0" encoding="utf-8"?>
<a:theme xmlns:a="http://schemas.openxmlformats.org/drawingml/2006/main" name="Office Them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5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3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4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6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7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4081</Words>
  <Application>Microsoft Office PowerPoint</Application>
  <PresentationFormat>自定义</PresentationFormat>
  <Paragraphs>762</Paragraphs>
  <Slides>41</Slides>
  <Notes>28</Notes>
  <HiddenSlides>0</HiddenSlides>
  <MMClips>0</MMClips>
  <ScaleCrop>false</ScaleCrop>
  <HeadingPairs>
    <vt:vector size="4" baseType="variant">
      <vt:variant>
        <vt:lpstr>主题</vt:lpstr>
      </vt:variant>
      <vt:variant>
        <vt:i4>8</vt:i4>
      </vt:variant>
      <vt:variant>
        <vt:lpstr>幻灯片标题</vt:lpstr>
      </vt:variant>
      <vt:variant>
        <vt:i4>41</vt:i4>
      </vt:variant>
    </vt:vector>
  </HeadingPairs>
  <TitlesOfParts>
    <vt:vector size="49" baseType="lpstr">
      <vt:lpstr>Office Theme</vt:lpstr>
      <vt:lpstr>1_空白设计模板</vt:lpstr>
      <vt:lpstr>2_空白设计模板</vt:lpstr>
      <vt:lpstr>5_空白设计模板</vt:lpstr>
      <vt:lpstr>3_空白设计模板</vt:lpstr>
      <vt:lpstr>4_空白设计模板</vt:lpstr>
      <vt:lpstr>6_空白设计模板</vt:lpstr>
      <vt:lpstr>7_空白设计模板</vt:lpstr>
      <vt:lpstr>通过诚信建设引导社会组织 参与社会治理</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PC</cp:lastModifiedBy>
  <cp:revision>203</cp:revision>
  <dcterms:created xsi:type="dcterms:W3CDTF">2017-10-26T02:46:00Z</dcterms:created>
  <dcterms:modified xsi:type="dcterms:W3CDTF">2018-12-04T05:42:58Z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2052-11.1.0.8002</vt:lpwstr>
  </property>
  <property fmtid="{D5CDD505-2E9C-101B-9397-08002B2CF9AE}" pid="3" name="KSORubyTemplateID">
    <vt:lpwstr>2</vt:lpwstr>
  </property>
</Properties>
</file>